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3733" r:id="rId1"/>
  </p:sldMasterIdLst>
  <p:notesMasterIdLst>
    <p:notesMasterId r:id="rId37"/>
  </p:notesMasterIdLst>
  <p:sldIdLst>
    <p:sldId id="273" r:id="rId2"/>
    <p:sldId id="262" r:id="rId3"/>
    <p:sldId id="267" r:id="rId4"/>
    <p:sldId id="258" r:id="rId5"/>
    <p:sldId id="259" r:id="rId6"/>
    <p:sldId id="357" r:id="rId7"/>
    <p:sldId id="260" r:id="rId8"/>
    <p:sldId id="293" r:id="rId9"/>
    <p:sldId id="265" r:id="rId10"/>
    <p:sldId id="288" r:id="rId11"/>
    <p:sldId id="290" r:id="rId12"/>
    <p:sldId id="356" r:id="rId13"/>
    <p:sldId id="352" r:id="rId14"/>
    <p:sldId id="353" r:id="rId15"/>
    <p:sldId id="292" r:id="rId16"/>
    <p:sldId id="297" r:id="rId17"/>
    <p:sldId id="350" r:id="rId18"/>
    <p:sldId id="354" r:id="rId19"/>
    <p:sldId id="309" r:id="rId20"/>
    <p:sldId id="311" r:id="rId21"/>
    <p:sldId id="355" r:id="rId22"/>
    <p:sldId id="304" r:id="rId23"/>
    <p:sldId id="306" r:id="rId24"/>
    <p:sldId id="299" r:id="rId25"/>
    <p:sldId id="302" r:id="rId26"/>
    <p:sldId id="360" r:id="rId27"/>
    <p:sldId id="316" r:id="rId28"/>
    <p:sldId id="351" r:id="rId29"/>
    <p:sldId id="359" r:id="rId30"/>
    <p:sldId id="328" r:id="rId31"/>
    <p:sldId id="282" r:id="rId32"/>
    <p:sldId id="358" r:id="rId33"/>
    <p:sldId id="330" r:id="rId34"/>
    <p:sldId id="335" r:id="rId35"/>
    <p:sldId id="337" r:id="rId36"/>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779">
          <p15:clr>
            <a:srgbClr val="A4A3A4"/>
          </p15:clr>
        </p15:guide>
        <p15:guide id="5" pos="4037">
          <p15:clr>
            <a:srgbClr val="A4A3A4"/>
          </p15:clr>
        </p15:guide>
        <p15:guide id="6" orient="horz" pos="2205" userDrawn="1">
          <p15:clr>
            <a:srgbClr val="A4A3A4"/>
          </p15:clr>
        </p15:guide>
        <p15:guide id="7" pos="1096">
          <p15:clr>
            <a:srgbClr val="A4A3A4"/>
          </p15:clr>
        </p15:guide>
        <p15:guide id="8" pos="2154">
          <p15:clr>
            <a:srgbClr val="A4A3A4"/>
          </p15:clr>
        </p15:guide>
      </p15:sldGuideLst>
    </p:ext>
    <p:ext uri="{2D200454-40CA-4A62-9FC3-DE9A4176ACB9}">
      <p15:notesGuideLst xmlns:p15="http://schemas.microsoft.com/office/powerpoint/2012/main">
        <p15:guide id="1" orient="horz" pos="2793" userDrawn="1">
          <p15:clr>
            <a:srgbClr val="A4A3A4"/>
          </p15:clr>
        </p15:guide>
        <p15:guide id="2" pos="206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83" autoAdjust="0"/>
    <p:restoredTop sz="94660"/>
  </p:normalViewPr>
  <p:slideViewPr>
    <p:cSldViewPr snapToGrid="0" snapToObjects="1" showGuides="1">
      <p:cViewPr varScale="1">
        <p:scale>
          <a:sx n="74" d="100"/>
          <a:sy n="74" d="100"/>
        </p:scale>
        <p:origin x="1666" y="72"/>
      </p:cViewPr>
      <p:guideLst>
        <p:guide orient="horz" pos="2160"/>
        <p:guide pos="2880"/>
        <p:guide orient="horz" pos="779"/>
        <p:guide pos="4037"/>
        <p:guide orient="horz" pos="2205"/>
        <p:guide pos="1096"/>
        <p:guide pos="2154"/>
      </p:guideLst>
    </p:cSldViewPr>
  </p:slideViewPr>
  <p:notesTextViewPr>
    <p:cViewPr>
      <p:scale>
        <a:sx n="100" d="100"/>
        <a:sy n="100" d="100"/>
      </p:scale>
      <p:origin x="0" y="0"/>
    </p:cViewPr>
  </p:notesTextViewPr>
  <p:notesViewPr>
    <p:cSldViewPr snapToGrid="0">
      <p:cViewPr varScale="1">
        <p:scale>
          <a:sx n="66" d="100"/>
          <a:sy n="66" d="100"/>
        </p:scale>
        <p:origin x="0" y="0"/>
      </p:cViewPr>
      <p:guideLst>
        <p:guide orient="horz" pos="2793"/>
        <p:guide pos="206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lbermudez\CIMNE\MEMORIA\memo2022\about\in-numbers\Ingressos%20per%20projecte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9002397108453654"/>
          <c:y val="7.6347515615772174E-3"/>
          <c:w val="0.6925660955308669"/>
          <c:h val="0.74793729452298552"/>
        </c:manualLayout>
      </c:layout>
      <c:bar3DChart>
        <c:barDir val="col"/>
        <c:grouping val="percentStacked"/>
        <c:varyColors val="0"/>
        <c:ser>
          <c:idx val="0"/>
          <c:order val="0"/>
          <c:tx>
            <c:strRef>
              <c:f>'[Ingressos per projectes.xlsx]VALIDA'!$E$8</c:f>
              <c:strCache>
                <c:ptCount val="1"/>
                <c:pt idx="0">
                  <c:v>National Competitive Projects</c:v>
                </c:pt>
              </c:strCache>
            </c:strRef>
          </c:tx>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lt1"/>
                    </a:solidFill>
                    <a:latin typeface="Poppins" panose="00000500000000000000" pitchFamily="2" charset="0"/>
                    <a:ea typeface="+mn-ea"/>
                    <a:cs typeface="Poppins" panose="00000500000000000000" pitchFamily="2"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'[Ingressos per projectes.xlsx]VALIDA'!$Q$41:$AA$41</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'[Ingressos per projectes.xlsx]VALIDA'!$Q$42:$AA$42</c:f>
              <c:numCache>
                <c:formatCode>#,##0.00</c:formatCode>
                <c:ptCount val="11"/>
                <c:pt idx="0">
                  <c:v>1.53</c:v>
                </c:pt>
                <c:pt idx="1">
                  <c:v>1.34</c:v>
                </c:pt>
                <c:pt idx="2">
                  <c:v>1.06</c:v>
                </c:pt>
                <c:pt idx="3">
                  <c:v>1.22</c:v>
                </c:pt>
                <c:pt idx="4">
                  <c:v>1.47481738</c:v>
                </c:pt>
                <c:pt idx="5">
                  <c:v>1.6665000000000001</c:v>
                </c:pt>
                <c:pt idx="6">
                  <c:v>1.68</c:v>
                </c:pt>
                <c:pt idx="7">
                  <c:v>1.89</c:v>
                </c:pt>
                <c:pt idx="8">
                  <c:v>2.14</c:v>
                </c:pt>
                <c:pt idx="9">
                  <c:v>3.68</c:v>
                </c:pt>
                <c:pt idx="10">
                  <c:v>4.16</c:v>
                </c:pt>
              </c:numCache>
            </c:numRef>
          </c:val>
          <c:extLst>
            <c:ext xmlns:c16="http://schemas.microsoft.com/office/drawing/2014/chart" uri="{C3380CC4-5D6E-409C-BE32-E72D297353CC}">
              <c16:uniqueId val="{00000000-8657-4A8A-8958-932C33A85AA1}"/>
            </c:ext>
          </c:extLst>
        </c:ser>
        <c:ser>
          <c:idx val="1"/>
          <c:order val="1"/>
          <c:tx>
            <c:strRef>
              <c:f>'[Ingressos per projectes.xlsx]VALIDA'!$E$9</c:f>
              <c:strCache>
                <c:ptCount val="1"/>
                <c:pt idx="0">
                  <c:v>EU and International Competitive Projects</c:v>
                </c:pt>
              </c:strCache>
            </c:strRef>
          </c:tx>
          <c:spPr>
            <a:solidFill>
              <a:schemeClr val="accent2"/>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lt1"/>
                    </a:solidFill>
                    <a:latin typeface="Poppins" panose="00000500000000000000" pitchFamily="2" charset="0"/>
                    <a:ea typeface="+mn-ea"/>
                    <a:cs typeface="Poppins" panose="00000500000000000000" pitchFamily="2"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'[Ingressos per projectes.xlsx]VALIDA'!$Q$41:$AA$41</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'[Ingressos per projectes.xlsx]VALIDA'!$Q$43:$AA$43</c:f>
              <c:numCache>
                <c:formatCode>#,##0.00</c:formatCode>
                <c:ptCount val="11"/>
                <c:pt idx="0">
                  <c:v>2.86</c:v>
                </c:pt>
                <c:pt idx="1">
                  <c:v>3.75</c:v>
                </c:pt>
                <c:pt idx="2">
                  <c:v>4.09</c:v>
                </c:pt>
                <c:pt idx="3">
                  <c:v>3.92</c:v>
                </c:pt>
                <c:pt idx="4">
                  <c:v>2.9784388100000001</c:v>
                </c:pt>
                <c:pt idx="5">
                  <c:v>2.4700000000000002</c:v>
                </c:pt>
                <c:pt idx="6">
                  <c:v>2.52</c:v>
                </c:pt>
                <c:pt idx="7">
                  <c:v>1.71</c:v>
                </c:pt>
                <c:pt idx="8">
                  <c:v>1.7</c:v>
                </c:pt>
                <c:pt idx="9">
                  <c:v>2.54</c:v>
                </c:pt>
                <c:pt idx="10">
                  <c:v>2.4700000000000002</c:v>
                </c:pt>
              </c:numCache>
            </c:numRef>
          </c:val>
          <c:extLst>
            <c:ext xmlns:c16="http://schemas.microsoft.com/office/drawing/2014/chart" uri="{C3380CC4-5D6E-409C-BE32-E72D297353CC}">
              <c16:uniqueId val="{00000001-8657-4A8A-8958-932C33A85AA1}"/>
            </c:ext>
          </c:extLst>
        </c:ser>
        <c:ser>
          <c:idx val="2"/>
          <c:order val="2"/>
          <c:tx>
            <c:strRef>
              <c:f>'[Ingressos per projectes.xlsx]VALIDA'!$E$11</c:f>
              <c:strCache>
                <c:ptCount val="1"/>
                <c:pt idx="0">
                  <c:v>RTD contracts</c:v>
                </c:pt>
              </c:strCache>
            </c:strRef>
          </c:tx>
          <c:spPr>
            <a:solidFill>
              <a:schemeClr val="accent3"/>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lt1"/>
                    </a:solidFill>
                    <a:latin typeface="Poppins" panose="00000500000000000000" pitchFamily="2" charset="0"/>
                    <a:ea typeface="+mn-ea"/>
                    <a:cs typeface="Poppins" panose="00000500000000000000" pitchFamily="2"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'[Ingressos per projectes.xlsx]VALIDA'!$Q$41:$AA$41</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'[Ingressos per projectes.xlsx]VALIDA'!$Q$44:$AA$44</c:f>
              <c:numCache>
                <c:formatCode>#,##0.00</c:formatCode>
                <c:ptCount val="11"/>
                <c:pt idx="0">
                  <c:v>2.84</c:v>
                </c:pt>
                <c:pt idx="1">
                  <c:v>4.2699999999999996</c:v>
                </c:pt>
                <c:pt idx="2">
                  <c:v>3.39</c:v>
                </c:pt>
                <c:pt idx="3">
                  <c:v>3.61</c:v>
                </c:pt>
                <c:pt idx="4">
                  <c:v>2.7450000000000001</c:v>
                </c:pt>
                <c:pt idx="5">
                  <c:v>3.113</c:v>
                </c:pt>
                <c:pt idx="6">
                  <c:v>3.66</c:v>
                </c:pt>
                <c:pt idx="7">
                  <c:v>3.44</c:v>
                </c:pt>
                <c:pt idx="8">
                  <c:v>3.18</c:v>
                </c:pt>
                <c:pt idx="9">
                  <c:v>2.98</c:v>
                </c:pt>
                <c:pt idx="10">
                  <c:v>2.63</c:v>
                </c:pt>
              </c:numCache>
            </c:numRef>
          </c:val>
          <c:extLst>
            <c:ext xmlns:c16="http://schemas.microsoft.com/office/drawing/2014/chart" uri="{C3380CC4-5D6E-409C-BE32-E72D297353CC}">
              <c16:uniqueId val="{00000002-8657-4A8A-8958-932C33A85AA1}"/>
            </c:ext>
          </c:extLst>
        </c:ser>
        <c:dLbls>
          <c:showLegendKey val="0"/>
          <c:showVal val="1"/>
          <c:showCatName val="0"/>
          <c:showSerName val="0"/>
          <c:showPercent val="0"/>
          <c:showBubbleSize val="0"/>
        </c:dLbls>
        <c:gapWidth val="79"/>
        <c:shape val="box"/>
        <c:axId val="83787264"/>
        <c:axId val="116542848"/>
        <c:axId val="0"/>
      </c:bar3DChart>
      <c:catAx>
        <c:axId val="837872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s-ES"/>
          </a:p>
        </c:txPr>
        <c:crossAx val="116542848"/>
        <c:crosses val="autoZero"/>
        <c:auto val="1"/>
        <c:lblAlgn val="ctr"/>
        <c:lblOffset val="100"/>
        <c:noMultiLvlLbl val="0"/>
      </c:catAx>
      <c:valAx>
        <c:axId val="116542848"/>
        <c:scaling>
          <c:orientation val="minMax"/>
        </c:scaling>
        <c:delete val="1"/>
        <c:axPos val="l"/>
        <c:numFmt formatCode="0%" sourceLinked="1"/>
        <c:majorTickMark val="none"/>
        <c:minorTickMark val="none"/>
        <c:tickLblPos val="nextTo"/>
        <c:crossAx val="83787264"/>
        <c:crosses val="autoZero"/>
        <c:crossBetween val="between"/>
      </c:valAx>
      <c:dTable>
        <c:showHorzBorder val="1"/>
        <c:showVertBorder val="1"/>
        <c:showOutline val="1"/>
        <c:showKeys val="1"/>
        <c:spPr>
          <a:noFill/>
          <a:ln w="9525">
            <a:solidFill>
              <a:schemeClr val="tx1">
                <a:lumMod val="15000"/>
                <a:lumOff val="85000"/>
              </a:schemeClr>
            </a:solid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Poppins" panose="00000500000000000000" pitchFamily="2" charset="0"/>
                <a:ea typeface="+mn-ea"/>
                <a:cs typeface="Poppins" panose="00000500000000000000" pitchFamily="2" charset="0"/>
              </a:defRPr>
            </a:pPr>
            <a:endParaRPr lang="es-ES"/>
          </a:p>
        </c:txPr>
      </c:dTable>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0">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800" b="1"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6E232DA6-5206-4249-849B-5479BDF2BEFC}" type="datetimeFigureOut">
              <a:rPr lang="es-ES" smtClean="0"/>
              <a:t>26/06/2023</a:t>
            </a:fld>
            <a:endParaRPr lang="es-ES"/>
          </a:p>
        </p:txBody>
      </p:sp>
      <p:sp>
        <p:nvSpPr>
          <p:cNvPr id="4" name="Marcador de imagen de diapositiva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9F241D91-8C65-4F5D-8EA2-449DC80FE9EE}" type="slidenum">
              <a:rPr lang="es-ES" smtClean="0"/>
              <a:t>‹Nº›</a:t>
            </a:fld>
            <a:endParaRPr lang="es-ES"/>
          </a:p>
        </p:txBody>
      </p:sp>
    </p:spTree>
    <p:extLst>
      <p:ext uri="{BB962C8B-B14F-4D97-AF65-F5344CB8AC3E}">
        <p14:creationId xmlns:p14="http://schemas.microsoft.com/office/powerpoint/2010/main" val="3168942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9F241D91-8C65-4F5D-8EA2-449DC80FE9EE}" type="slidenum">
              <a:rPr lang="es-ES" smtClean="0"/>
              <a:t>11</a:t>
            </a:fld>
            <a:endParaRPr lang="es-ES"/>
          </a:p>
        </p:txBody>
      </p:sp>
    </p:spTree>
    <p:extLst>
      <p:ext uri="{BB962C8B-B14F-4D97-AF65-F5344CB8AC3E}">
        <p14:creationId xmlns:p14="http://schemas.microsoft.com/office/powerpoint/2010/main" val="2347635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9F241D91-8C65-4F5D-8EA2-449DC80FE9EE}" type="slidenum">
              <a:rPr lang="es-ES" smtClean="0"/>
              <a:t>17</a:t>
            </a:fld>
            <a:endParaRPr lang="es-ES"/>
          </a:p>
        </p:txBody>
      </p:sp>
    </p:spTree>
    <p:extLst>
      <p:ext uri="{BB962C8B-B14F-4D97-AF65-F5344CB8AC3E}">
        <p14:creationId xmlns:p14="http://schemas.microsoft.com/office/powerpoint/2010/main" val="3712403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sp>
        <p:nvSpPr>
          <p:cNvPr id="10" name="Rectángulo 9"/>
          <p:cNvSpPr/>
          <p:nvPr userDrawn="1"/>
        </p:nvSpPr>
        <p:spPr>
          <a:xfrm>
            <a:off x="0" y="5844563"/>
            <a:ext cx="9167941" cy="1013437"/>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11" name="Imagen 10" descr="severo-ocho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32"/>
            <a:ext cx="9167942" cy="6100024"/>
          </a:xfrm>
          <a:prstGeom prst="rect">
            <a:avLst/>
          </a:prstGeom>
        </p:spPr>
      </p:pic>
      <p:pic>
        <p:nvPicPr>
          <p:cNvPr id="12" name="Imagen 11" descr="simple-logo-w.pn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374471" y="5928129"/>
            <a:ext cx="2239389" cy="978711"/>
          </a:xfrm>
          <a:prstGeom prst="rect">
            <a:avLst/>
          </a:prstGeom>
        </p:spPr>
      </p:pic>
      <p:pic>
        <p:nvPicPr>
          <p:cNvPr id="13" name="Imagen 12" descr="ministerio-agencia.png"/>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5761446" y="6100649"/>
            <a:ext cx="3163398" cy="757351"/>
          </a:xfrm>
          <a:prstGeom prst="rect">
            <a:avLst/>
          </a:prstGeom>
        </p:spPr>
      </p:pic>
    </p:spTree>
    <p:extLst>
      <p:ext uri="{BB962C8B-B14F-4D97-AF65-F5344CB8AC3E}">
        <p14:creationId xmlns:p14="http://schemas.microsoft.com/office/powerpoint/2010/main" val="762362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ogo-compacto-text-imgdcha">
    <p:spTree>
      <p:nvGrpSpPr>
        <p:cNvPr id="1" name=""/>
        <p:cNvGrpSpPr/>
        <p:nvPr/>
      </p:nvGrpSpPr>
      <p:grpSpPr>
        <a:xfrm>
          <a:off x="0" y="0"/>
          <a:ext cx="0" cy="0"/>
          <a:chOff x="0" y="0"/>
          <a:chExt cx="0" cy="0"/>
        </a:xfrm>
      </p:grpSpPr>
      <p:sp>
        <p:nvSpPr>
          <p:cNvPr id="8" name="Title 1"/>
          <p:cNvSpPr>
            <a:spLocks noGrp="1"/>
          </p:cNvSpPr>
          <p:nvPr>
            <p:ph type="title"/>
          </p:nvPr>
        </p:nvSpPr>
        <p:spPr>
          <a:xfrm>
            <a:off x="630936" y="1273554"/>
            <a:ext cx="2948940" cy="1600200"/>
          </a:xfrm>
          <a:prstGeom prst="rect">
            <a:avLst/>
          </a:prstGeom>
        </p:spPr>
        <p:txBody>
          <a:bodyPr anchor="b">
            <a:normAutofit/>
          </a:bodyPr>
          <a:lstStyle>
            <a:lvl1pPr>
              <a:defRPr sz="2400" b="0"/>
            </a:lvl1pPr>
          </a:lstStyle>
          <a:p>
            <a:r>
              <a:rPr lang="es-ES_tradnl" smtClean="0"/>
              <a:t>Clic para editar título</a:t>
            </a:r>
            <a:endParaRPr lang="en-US" dirty="0"/>
          </a:p>
        </p:txBody>
      </p:sp>
      <p:sp>
        <p:nvSpPr>
          <p:cNvPr id="9" name="Picture Placeholder 2"/>
          <p:cNvSpPr>
            <a:spLocks noGrp="1"/>
          </p:cNvSpPr>
          <p:nvPr>
            <p:ph type="pic" idx="1"/>
          </p:nvPr>
        </p:nvSpPr>
        <p:spPr>
          <a:xfrm>
            <a:off x="3886200" y="1806954"/>
            <a:ext cx="4629150" cy="48768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_tradnl" smtClean="0"/>
              <a:t>Arrastre la imagen al marcador de posición o haga clic en el icono para agregar</a:t>
            </a:r>
            <a:endParaRPr lang="en-US" dirty="0"/>
          </a:p>
        </p:txBody>
      </p:sp>
      <p:sp>
        <p:nvSpPr>
          <p:cNvPr id="10" name="Text Placeholder 3"/>
          <p:cNvSpPr>
            <a:spLocks noGrp="1"/>
          </p:cNvSpPr>
          <p:nvPr>
            <p:ph type="body" sz="half" idx="2"/>
          </p:nvPr>
        </p:nvSpPr>
        <p:spPr>
          <a:xfrm>
            <a:off x="630936" y="2873754"/>
            <a:ext cx="2948940" cy="3810000"/>
          </a:xfrm>
          <a:prstGeom prst="rect">
            <a:avLst/>
          </a:prstGeo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_tradnl" smtClean="0"/>
              <a:t>Haga clic para modificar el estilo de texto del patrón</a:t>
            </a:r>
          </a:p>
        </p:txBody>
      </p:sp>
      <p:pic>
        <p:nvPicPr>
          <p:cNvPr id="6" name="Imagen 5" descr="cab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1237488"/>
          </a:xfrm>
          <a:prstGeom prst="rect">
            <a:avLst/>
          </a:prstGeom>
        </p:spPr>
      </p:pic>
    </p:spTree>
    <p:extLst>
      <p:ext uri="{BB962C8B-B14F-4D97-AF65-F5344CB8AC3E}">
        <p14:creationId xmlns:p14="http://schemas.microsoft.com/office/powerpoint/2010/main" val="2218426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sp>
        <p:nvSpPr>
          <p:cNvPr id="9" name="Title 1"/>
          <p:cNvSpPr>
            <a:spLocks noGrp="1"/>
          </p:cNvSpPr>
          <p:nvPr>
            <p:ph type="title"/>
          </p:nvPr>
        </p:nvSpPr>
        <p:spPr>
          <a:xfrm>
            <a:off x="5327114" y="1401129"/>
            <a:ext cx="2948940" cy="1600200"/>
          </a:xfrm>
          <a:prstGeom prst="rect">
            <a:avLst/>
          </a:prstGeom>
        </p:spPr>
        <p:txBody>
          <a:bodyPr anchor="b">
            <a:normAutofit/>
          </a:bodyPr>
          <a:lstStyle>
            <a:lvl1pPr>
              <a:defRPr sz="2400" b="0"/>
            </a:lvl1pPr>
          </a:lstStyle>
          <a:p>
            <a:r>
              <a:rPr lang="es-ES_tradnl" dirty="0" smtClean="0"/>
              <a:t>Clic para editar título</a:t>
            </a:r>
            <a:endParaRPr lang="en-US" dirty="0"/>
          </a:p>
        </p:txBody>
      </p:sp>
      <p:sp>
        <p:nvSpPr>
          <p:cNvPr id="10" name="Picture Placeholder 2"/>
          <p:cNvSpPr>
            <a:spLocks noGrp="1"/>
          </p:cNvSpPr>
          <p:nvPr>
            <p:ph type="pic" idx="1"/>
          </p:nvPr>
        </p:nvSpPr>
        <p:spPr>
          <a:xfrm>
            <a:off x="446628" y="1401129"/>
            <a:ext cx="4629150" cy="48768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_tradnl" dirty="0" smtClean="0"/>
              <a:t>Arrastre la imagen al marcador de posición o haga clic en el icono para agregar</a:t>
            </a:r>
            <a:endParaRPr lang="en-US" dirty="0"/>
          </a:p>
        </p:txBody>
      </p:sp>
      <p:sp>
        <p:nvSpPr>
          <p:cNvPr id="11" name="Text Placeholder 3"/>
          <p:cNvSpPr>
            <a:spLocks noGrp="1"/>
          </p:cNvSpPr>
          <p:nvPr>
            <p:ph type="body" sz="half" idx="2"/>
          </p:nvPr>
        </p:nvSpPr>
        <p:spPr>
          <a:xfrm>
            <a:off x="5327114" y="3090576"/>
            <a:ext cx="2948940" cy="3087743"/>
          </a:xfrm>
          <a:prstGeom prst="rect">
            <a:avLst/>
          </a:prstGeo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_tradnl" smtClean="0"/>
              <a:t>Haga clic para modificar el estilo de texto del patrón</a:t>
            </a:r>
          </a:p>
        </p:txBody>
      </p:sp>
      <p:pic>
        <p:nvPicPr>
          <p:cNvPr id="6" name="Imagen 5" descr="cab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1237488"/>
          </a:xfrm>
          <a:prstGeom prst="rect">
            <a:avLst/>
          </a:prstGeom>
        </p:spPr>
      </p:pic>
    </p:spTree>
    <p:extLst>
      <p:ext uri="{BB962C8B-B14F-4D97-AF65-F5344CB8AC3E}">
        <p14:creationId xmlns:p14="http://schemas.microsoft.com/office/powerpoint/2010/main" val="21954703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ogo-compacto-listad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76695" y="1536095"/>
            <a:ext cx="7938654" cy="531866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pic>
        <p:nvPicPr>
          <p:cNvPr id="4" name="Imagen 3" descr="cab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1237488"/>
          </a:xfrm>
          <a:prstGeom prst="rect">
            <a:avLst/>
          </a:prstGeom>
        </p:spPr>
      </p:pic>
    </p:spTree>
    <p:extLst>
      <p:ext uri="{BB962C8B-B14F-4D97-AF65-F5344CB8AC3E}">
        <p14:creationId xmlns:p14="http://schemas.microsoft.com/office/powerpoint/2010/main" val="1925942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ogo-sup">
    <p:spTree>
      <p:nvGrpSpPr>
        <p:cNvPr id="1" name=""/>
        <p:cNvGrpSpPr/>
        <p:nvPr/>
      </p:nvGrpSpPr>
      <p:grpSpPr>
        <a:xfrm>
          <a:off x="0" y="0"/>
          <a:ext cx="0" cy="0"/>
          <a:chOff x="0" y="0"/>
          <a:chExt cx="0" cy="0"/>
        </a:xfrm>
      </p:grpSpPr>
      <p:pic>
        <p:nvPicPr>
          <p:cNvPr id="4" name="Imagen 3" descr="cab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1237488"/>
          </a:xfrm>
          <a:prstGeom prst="rect">
            <a:avLst/>
          </a:prstGeom>
        </p:spPr>
      </p:pic>
    </p:spTree>
    <p:extLst>
      <p:ext uri="{BB962C8B-B14F-4D97-AF65-F5344CB8AC3E}">
        <p14:creationId xmlns:p14="http://schemas.microsoft.com/office/powerpoint/2010/main" val="37800579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Imagen con títul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76695" y="2298095"/>
            <a:ext cx="7938654" cy="455666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sp>
        <p:nvSpPr>
          <p:cNvPr id="4" name="Title 1"/>
          <p:cNvSpPr>
            <a:spLocks noGrp="1"/>
          </p:cNvSpPr>
          <p:nvPr>
            <p:ph type="title"/>
          </p:nvPr>
        </p:nvSpPr>
        <p:spPr>
          <a:xfrm>
            <a:off x="576694" y="1467190"/>
            <a:ext cx="7938655" cy="709751"/>
          </a:xfrm>
          <a:prstGeom prst="rect">
            <a:avLst/>
          </a:prstGeom>
        </p:spPr>
        <p:txBody>
          <a:bodyPr/>
          <a:lstStyle>
            <a:lvl1pPr>
              <a:defRPr b="1"/>
            </a:lvl1pPr>
          </a:lstStyle>
          <a:p>
            <a:r>
              <a:rPr lang="es-ES_tradnl" dirty="0" smtClean="0"/>
              <a:t>Clic para editar título</a:t>
            </a:r>
            <a:endParaRPr lang="en-US" dirty="0"/>
          </a:p>
        </p:txBody>
      </p:sp>
      <p:pic>
        <p:nvPicPr>
          <p:cNvPr id="5" name="Imagen 4" descr="cab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1237488"/>
          </a:xfrm>
          <a:prstGeom prst="rect">
            <a:avLst/>
          </a:prstGeom>
        </p:spPr>
      </p:pic>
    </p:spTree>
    <p:extLst>
      <p:ext uri="{BB962C8B-B14F-4D97-AF65-F5344CB8AC3E}">
        <p14:creationId xmlns:p14="http://schemas.microsoft.com/office/powerpoint/2010/main" val="10577551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ogos-inferior-tity listado">
    <p:spTree>
      <p:nvGrpSpPr>
        <p:cNvPr id="1" name=""/>
        <p:cNvGrpSpPr/>
        <p:nvPr/>
      </p:nvGrpSpPr>
      <p:grpSpPr>
        <a:xfrm>
          <a:off x="0" y="0"/>
          <a:ext cx="0" cy="0"/>
          <a:chOff x="0" y="0"/>
          <a:chExt cx="0" cy="0"/>
        </a:xfrm>
      </p:grpSpPr>
      <p:sp>
        <p:nvSpPr>
          <p:cNvPr id="3" name="Title 1"/>
          <p:cNvSpPr>
            <a:spLocks noGrp="1"/>
          </p:cNvSpPr>
          <p:nvPr>
            <p:ph type="title"/>
          </p:nvPr>
        </p:nvSpPr>
        <p:spPr>
          <a:xfrm>
            <a:off x="576694" y="365760"/>
            <a:ext cx="7938655" cy="709751"/>
          </a:xfrm>
          <a:prstGeom prst="rect">
            <a:avLst/>
          </a:prstGeom>
        </p:spPr>
        <p:txBody>
          <a:bodyPr/>
          <a:lstStyle>
            <a:lvl1pPr>
              <a:defRPr b="1"/>
            </a:lvl1pPr>
          </a:lstStyle>
          <a:p>
            <a:r>
              <a:rPr lang="es-ES_tradnl" dirty="0" smtClean="0"/>
              <a:t>Clic para editar título</a:t>
            </a:r>
            <a:endParaRPr lang="en-US" dirty="0"/>
          </a:p>
        </p:txBody>
      </p:sp>
      <p:sp>
        <p:nvSpPr>
          <p:cNvPr id="4" name="Content Placeholder 2"/>
          <p:cNvSpPr>
            <a:spLocks noGrp="1"/>
          </p:cNvSpPr>
          <p:nvPr>
            <p:ph sz="half" idx="1"/>
          </p:nvPr>
        </p:nvSpPr>
        <p:spPr>
          <a:xfrm>
            <a:off x="576695" y="1308755"/>
            <a:ext cx="7938654"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pic>
        <p:nvPicPr>
          <p:cNvPr id="5" name="Imagen 4" descr="peu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5653072"/>
            <a:ext cx="9144000" cy="1237488"/>
          </a:xfrm>
          <a:prstGeom prst="rect">
            <a:avLst/>
          </a:prstGeom>
        </p:spPr>
      </p:pic>
    </p:spTree>
    <p:extLst>
      <p:ext uri="{BB962C8B-B14F-4D97-AF65-F5344CB8AC3E}">
        <p14:creationId xmlns:p14="http://schemas.microsoft.com/office/powerpoint/2010/main" val="999007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logos-inferior-tity listado">
    <p:spTree>
      <p:nvGrpSpPr>
        <p:cNvPr id="1" name=""/>
        <p:cNvGrpSpPr/>
        <p:nvPr/>
      </p:nvGrpSpPr>
      <p:grpSpPr>
        <a:xfrm>
          <a:off x="0" y="0"/>
          <a:ext cx="0" cy="0"/>
          <a:chOff x="0" y="0"/>
          <a:chExt cx="0" cy="0"/>
        </a:xfrm>
      </p:grpSpPr>
      <p:sp>
        <p:nvSpPr>
          <p:cNvPr id="3" name="Title 1"/>
          <p:cNvSpPr>
            <a:spLocks noGrp="1"/>
          </p:cNvSpPr>
          <p:nvPr>
            <p:ph type="title"/>
          </p:nvPr>
        </p:nvSpPr>
        <p:spPr>
          <a:xfrm>
            <a:off x="576694" y="365760"/>
            <a:ext cx="7938655" cy="709751"/>
          </a:xfrm>
          <a:prstGeom prst="rect">
            <a:avLst/>
          </a:prstGeom>
        </p:spPr>
        <p:txBody>
          <a:bodyPr/>
          <a:lstStyle>
            <a:lvl1pPr>
              <a:defRPr b="1"/>
            </a:lvl1pPr>
          </a:lstStyle>
          <a:p>
            <a:r>
              <a:rPr lang="es-ES_tradnl" dirty="0" smtClean="0"/>
              <a:t>Clic para editar título</a:t>
            </a:r>
            <a:endParaRPr lang="en-US" dirty="0"/>
          </a:p>
        </p:txBody>
      </p:sp>
      <p:sp>
        <p:nvSpPr>
          <p:cNvPr id="4" name="Content Placeholder 2"/>
          <p:cNvSpPr>
            <a:spLocks noGrp="1"/>
          </p:cNvSpPr>
          <p:nvPr>
            <p:ph sz="half" idx="1"/>
          </p:nvPr>
        </p:nvSpPr>
        <p:spPr>
          <a:xfrm>
            <a:off x="576695" y="1308755"/>
            <a:ext cx="7938654"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pic>
        <p:nvPicPr>
          <p:cNvPr id="5" name="Imagen 4" descr="peu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5653072"/>
            <a:ext cx="9144000" cy="1237488"/>
          </a:xfrm>
          <a:prstGeom prst="rect">
            <a:avLst/>
          </a:prstGeom>
        </p:spPr>
      </p:pic>
    </p:spTree>
    <p:extLst>
      <p:ext uri="{BB962C8B-B14F-4D97-AF65-F5344CB8AC3E}">
        <p14:creationId xmlns:p14="http://schemas.microsoft.com/office/powerpoint/2010/main" val="20667721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24816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0698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 alt">
    <p:spTree>
      <p:nvGrpSpPr>
        <p:cNvPr id="1" name=""/>
        <p:cNvGrpSpPr/>
        <p:nvPr/>
      </p:nvGrpSpPr>
      <p:grpSpPr>
        <a:xfrm>
          <a:off x="0" y="0"/>
          <a:ext cx="0" cy="0"/>
          <a:chOff x="0" y="0"/>
          <a:chExt cx="0" cy="0"/>
        </a:xfrm>
      </p:grpSpPr>
      <p:pic>
        <p:nvPicPr>
          <p:cNvPr id="4" name="Imagen 3" descr="51891457_m(2).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55877" y="-1865"/>
            <a:ext cx="10289798" cy="6859865"/>
          </a:xfrm>
          <a:prstGeom prst="rect">
            <a:avLst/>
          </a:prstGeom>
        </p:spPr>
      </p:pic>
      <p:pic>
        <p:nvPicPr>
          <p:cNvPr id="3" name="Imagen 2" descr="peu3.pn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7820" y="5672745"/>
            <a:ext cx="9144000" cy="1237488"/>
          </a:xfrm>
          <a:prstGeom prst="rect">
            <a:avLst/>
          </a:prstGeom>
        </p:spPr>
      </p:pic>
      <p:sp>
        <p:nvSpPr>
          <p:cNvPr id="6" name="Rectángulo 5"/>
          <p:cNvSpPr/>
          <p:nvPr userDrawn="1"/>
        </p:nvSpPr>
        <p:spPr>
          <a:xfrm>
            <a:off x="5421681" y="-115825"/>
            <a:ext cx="4412239" cy="6918070"/>
          </a:xfrm>
          <a:prstGeom prst="rect">
            <a:avLst/>
          </a:prstGeom>
          <a:solidFill>
            <a:schemeClr val="tx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5" name="CuadroTexto 4"/>
          <p:cNvSpPr txBox="1"/>
          <p:nvPr userDrawn="1"/>
        </p:nvSpPr>
        <p:spPr>
          <a:xfrm>
            <a:off x="5665900" y="211641"/>
            <a:ext cx="3060891" cy="2246769"/>
          </a:xfrm>
          <a:prstGeom prst="rect">
            <a:avLst/>
          </a:prstGeom>
          <a:noFill/>
        </p:spPr>
        <p:txBody>
          <a:bodyPr wrap="square" rtlCol="0">
            <a:spAutoFit/>
          </a:bodyPr>
          <a:lstStyle/>
          <a:p>
            <a:r>
              <a:rPr lang="es-ES" sz="2800" b="1" dirty="0" smtClean="0">
                <a:solidFill>
                  <a:schemeClr val="bg1"/>
                </a:solidFill>
              </a:rPr>
              <a:t>INTERNATIONAL</a:t>
            </a:r>
            <a:r>
              <a:rPr lang="es-ES" sz="2800" b="1" baseline="0" dirty="0" smtClean="0">
                <a:solidFill>
                  <a:schemeClr val="bg1"/>
                </a:solidFill>
              </a:rPr>
              <a:t> </a:t>
            </a:r>
          </a:p>
          <a:p>
            <a:r>
              <a:rPr lang="es-ES" sz="2800" b="1" baseline="0" dirty="0" smtClean="0">
                <a:solidFill>
                  <a:schemeClr val="bg1"/>
                </a:solidFill>
              </a:rPr>
              <a:t>CENTRE FOR </a:t>
            </a:r>
          </a:p>
          <a:p>
            <a:r>
              <a:rPr lang="es-ES" sz="2800" b="1" baseline="0" dirty="0" smtClean="0">
                <a:solidFill>
                  <a:schemeClr val="bg1"/>
                </a:solidFill>
              </a:rPr>
              <a:t>NUMERICAL METHODS IN ENGINEERING</a:t>
            </a:r>
            <a:endParaRPr lang="es-ES" sz="2800" b="1" dirty="0">
              <a:solidFill>
                <a:schemeClr val="bg1"/>
              </a:solidFill>
            </a:endParaRPr>
          </a:p>
        </p:txBody>
      </p:sp>
      <p:cxnSp>
        <p:nvCxnSpPr>
          <p:cNvPr id="8" name="Conector recto 7"/>
          <p:cNvCxnSpPr/>
          <p:nvPr userDrawn="1"/>
        </p:nvCxnSpPr>
        <p:spPr>
          <a:xfrm>
            <a:off x="5769469" y="2992432"/>
            <a:ext cx="286274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9" name="CuadroTexto 8"/>
          <p:cNvSpPr txBox="1"/>
          <p:nvPr userDrawn="1"/>
        </p:nvSpPr>
        <p:spPr>
          <a:xfrm>
            <a:off x="5665900" y="3442256"/>
            <a:ext cx="3495920" cy="1815882"/>
          </a:xfrm>
          <a:prstGeom prst="rect">
            <a:avLst/>
          </a:prstGeom>
          <a:noFill/>
        </p:spPr>
        <p:txBody>
          <a:bodyPr wrap="square" rtlCol="0">
            <a:spAutoFit/>
          </a:bodyPr>
          <a:lstStyle/>
          <a:p>
            <a:r>
              <a:rPr lang="es-ES" sz="2800" dirty="0" smtClean="0">
                <a:solidFill>
                  <a:schemeClr val="bg1"/>
                </a:solidFill>
              </a:rPr>
              <a:t>GENERATING</a:t>
            </a:r>
            <a:r>
              <a:rPr lang="es-ES" sz="2800" baseline="0" dirty="0" smtClean="0">
                <a:solidFill>
                  <a:schemeClr val="bg1"/>
                </a:solidFill>
              </a:rPr>
              <a:t> KNOWLEDGE AND SOLUTIONS</a:t>
            </a:r>
          </a:p>
          <a:p>
            <a:r>
              <a:rPr lang="es-ES" sz="2800" baseline="0" dirty="0" smtClean="0">
                <a:solidFill>
                  <a:schemeClr val="bg1"/>
                </a:solidFill>
              </a:rPr>
              <a:t>SINCE 1987</a:t>
            </a:r>
            <a:endParaRPr lang="es-ES" sz="2800" dirty="0">
              <a:solidFill>
                <a:schemeClr val="bg1"/>
              </a:solidFill>
            </a:endParaRPr>
          </a:p>
        </p:txBody>
      </p:sp>
    </p:spTree>
    <p:extLst>
      <p:ext uri="{BB962C8B-B14F-4D97-AF65-F5344CB8AC3E}">
        <p14:creationId xmlns:p14="http://schemas.microsoft.com/office/powerpoint/2010/main" val="4235790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ortada alt 1">
    <p:spTree>
      <p:nvGrpSpPr>
        <p:cNvPr id="1" name=""/>
        <p:cNvGrpSpPr/>
        <p:nvPr/>
      </p:nvGrpSpPr>
      <p:grpSpPr>
        <a:xfrm>
          <a:off x="0" y="0"/>
          <a:ext cx="0" cy="0"/>
          <a:chOff x="0" y="0"/>
          <a:chExt cx="0" cy="0"/>
        </a:xfrm>
      </p:grpSpPr>
      <p:pic>
        <p:nvPicPr>
          <p:cNvPr id="10" name="Imagen 9" descr="33170483_l.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32687" y="0"/>
            <a:ext cx="9424758" cy="6910233"/>
          </a:xfrm>
          <a:prstGeom prst="rect">
            <a:avLst/>
          </a:prstGeom>
        </p:spPr>
      </p:pic>
      <p:sp>
        <p:nvSpPr>
          <p:cNvPr id="15" name="Rectángulo 14"/>
          <p:cNvSpPr/>
          <p:nvPr userDrawn="1"/>
        </p:nvSpPr>
        <p:spPr>
          <a:xfrm>
            <a:off x="5421681" y="-115825"/>
            <a:ext cx="4412239" cy="6918070"/>
          </a:xfrm>
          <a:prstGeom prst="rect">
            <a:avLst/>
          </a:prstGeom>
          <a:solidFill>
            <a:schemeClr val="tx1">
              <a:alpha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3" name="Imagen 2" descr="peu3.pn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7820" y="5672745"/>
            <a:ext cx="9144000" cy="1237488"/>
          </a:xfrm>
          <a:prstGeom prst="rect">
            <a:avLst/>
          </a:prstGeom>
        </p:spPr>
      </p:pic>
      <p:sp>
        <p:nvSpPr>
          <p:cNvPr id="12" name="CuadroTexto 11"/>
          <p:cNvSpPr txBox="1"/>
          <p:nvPr userDrawn="1"/>
        </p:nvSpPr>
        <p:spPr>
          <a:xfrm>
            <a:off x="5665900" y="211641"/>
            <a:ext cx="3060891" cy="2246769"/>
          </a:xfrm>
          <a:prstGeom prst="rect">
            <a:avLst/>
          </a:prstGeom>
          <a:noFill/>
        </p:spPr>
        <p:txBody>
          <a:bodyPr wrap="square" rtlCol="0">
            <a:spAutoFit/>
          </a:bodyPr>
          <a:lstStyle/>
          <a:p>
            <a:r>
              <a:rPr lang="es-ES" sz="2800" b="1" dirty="0" smtClean="0">
                <a:solidFill>
                  <a:schemeClr val="bg1"/>
                </a:solidFill>
              </a:rPr>
              <a:t>INTERNATIONAL</a:t>
            </a:r>
            <a:r>
              <a:rPr lang="es-ES" sz="2800" b="1" baseline="0" dirty="0" smtClean="0">
                <a:solidFill>
                  <a:schemeClr val="bg1"/>
                </a:solidFill>
              </a:rPr>
              <a:t> </a:t>
            </a:r>
          </a:p>
          <a:p>
            <a:r>
              <a:rPr lang="es-ES" sz="2800" b="1" baseline="0" dirty="0" smtClean="0">
                <a:solidFill>
                  <a:schemeClr val="bg1"/>
                </a:solidFill>
              </a:rPr>
              <a:t>CENTRE FOR </a:t>
            </a:r>
          </a:p>
          <a:p>
            <a:r>
              <a:rPr lang="es-ES" sz="2800" b="1" baseline="0" dirty="0" smtClean="0">
                <a:solidFill>
                  <a:schemeClr val="bg1"/>
                </a:solidFill>
              </a:rPr>
              <a:t>NUMERICAL METHODS IN ENGINEERING</a:t>
            </a:r>
            <a:endParaRPr lang="es-ES" sz="2800" b="1" dirty="0">
              <a:solidFill>
                <a:schemeClr val="bg1"/>
              </a:solidFill>
            </a:endParaRPr>
          </a:p>
        </p:txBody>
      </p:sp>
      <p:sp>
        <p:nvSpPr>
          <p:cNvPr id="14" name="CuadroTexto 13"/>
          <p:cNvSpPr txBox="1"/>
          <p:nvPr userDrawn="1"/>
        </p:nvSpPr>
        <p:spPr>
          <a:xfrm>
            <a:off x="5665900" y="3442256"/>
            <a:ext cx="3495920" cy="1815882"/>
          </a:xfrm>
          <a:prstGeom prst="rect">
            <a:avLst/>
          </a:prstGeom>
          <a:noFill/>
        </p:spPr>
        <p:txBody>
          <a:bodyPr wrap="square" rtlCol="0">
            <a:spAutoFit/>
          </a:bodyPr>
          <a:lstStyle/>
          <a:p>
            <a:r>
              <a:rPr lang="es-ES" sz="2800" dirty="0" smtClean="0">
                <a:solidFill>
                  <a:schemeClr val="bg1"/>
                </a:solidFill>
              </a:rPr>
              <a:t>GENERATING</a:t>
            </a:r>
            <a:r>
              <a:rPr lang="es-ES" sz="2800" baseline="0" dirty="0" smtClean="0">
                <a:solidFill>
                  <a:schemeClr val="bg1"/>
                </a:solidFill>
              </a:rPr>
              <a:t> KNOWLEDGE AND SOLUTIONS</a:t>
            </a:r>
          </a:p>
          <a:p>
            <a:r>
              <a:rPr lang="es-ES" sz="2800" baseline="0" dirty="0" smtClean="0">
                <a:solidFill>
                  <a:schemeClr val="bg1"/>
                </a:solidFill>
              </a:rPr>
              <a:t>SINCE 1987</a:t>
            </a:r>
            <a:endParaRPr lang="es-ES" sz="2800" dirty="0">
              <a:solidFill>
                <a:schemeClr val="bg1"/>
              </a:solidFill>
            </a:endParaRPr>
          </a:p>
        </p:txBody>
      </p:sp>
      <p:cxnSp>
        <p:nvCxnSpPr>
          <p:cNvPr id="16" name="Conector recto 15"/>
          <p:cNvCxnSpPr/>
          <p:nvPr userDrawn="1"/>
        </p:nvCxnSpPr>
        <p:spPr>
          <a:xfrm>
            <a:off x="5769469" y="2992432"/>
            <a:ext cx="286274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239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ogo-inferior-titulo-2col">
    <p:spTree>
      <p:nvGrpSpPr>
        <p:cNvPr id="1" name=""/>
        <p:cNvGrpSpPr/>
        <p:nvPr/>
      </p:nvGrpSpPr>
      <p:grpSpPr>
        <a:xfrm>
          <a:off x="0" y="0"/>
          <a:ext cx="0" cy="0"/>
          <a:chOff x="0" y="0"/>
          <a:chExt cx="0" cy="0"/>
        </a:xfrm>
      </p:grpSpPr>
      <p:sp>
        <p:nvSpPr>
          <p:cNvPr id="3" name="Title 1"/>
          <p:cNvSpPr>
            <a:spLocks noGrp="1"/>
          </p:cNvSpPr>
          <p:nvPr>
            <p:ph type="title"/>
          </p:nvPr>
        </p:nvSpPr>
        <p:spPr>
          <a:xfrm>
            <a:off x="576694" y="365760"/>
            <a:ext cx="7938655" cy="709751"/>
          </a:xfrm>
          <a:prstGeom prst="rect">
            <a:avLst/>
          </a:prstGeom>
        </p:spPr>
        <p:txBody>
          <a:bodyPr/>
          <a:lstStyle>
            <a:lvl1pPr>
              <a:defRPr b="1"/>
            </a:lvl1pPr>
          </a:lstStyle>
          <a:p>
            <a:r>
              <a:rPr lang="es-ES_tradnl" dirty="0" smtClean="0"/>
              <a:t>Clic para editar título</a:t>
            </a:r>
            <a:endParaRPr lang="en-US" dirty="0"/>
          </a:p>
        </p:txBody>
      </p:sp>
      <p:sp>
        <p:nvSpPr>
          <p:cNvPr id="4" name="Content Placeholder 2"/>
          <p:cNvSpPr>
            <a:spLocks noGrp="1"/>
          </p:cNvSpPr>
          <p:nvPr>
            <p:ph sz="half" idx="1"/>
          </p:nvPr>
        </p:nvSpPr>
        <p:spPr>
          <a:xfrm>
            <a:off x="576695" y="1308755"/>
            <a:ext cx="3943350"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sp>
        <p:nvSpPr>
          <p:cNvPr id="5" name="Content Placeholder 3"/>
          <p:cNvSpPr>
            <a:spLocks noGrp="1"/>
          </p:cNvSpPr>
          <p:nvPr>
            <p:ph sz="half" idx="2"/>
          </p:nvPr>
        </p:nvSpPr>
        <p:spPr>
          <a:xfrm>
            <a:off x="4629150" y="1308755"/>
            <a:ext cx="3886200"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pic>
        <p:nvPicPr>
          <p:cNvPr id="6" name="Imagen 5" descr="peu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7820" y="5672745"/>
            <a:ext cx="9144000" cy="1237488"/>
          </a:xfrm>
          <a:prstGeom prst="rect">
            <a:avLst/>
          </a:prstGeom>
        </p:spPr>
      </p:pic>
    </p:spTree>
    <p:extLst>
      <p:ext uri="{BB962C8B-B14F-4D97-AF65-F5344CB8AC3E}">
        <p14:creationId xmlns:p14="http://schemas.microsoft.com/office/powerpoint/2010/main" val="2659998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go-inferior-titulo-1col">
    <p:spTree>
      <p:nvGrpSpPr>
        <p:cNvPr id="1" name=""/>
        <p:cNvGrpSpPr/>
        <p:nvPr/>
      </p:nvGrpSpPr>
      <p:grpSpPr>
        <a:xfrm>
          <a:off x="0" y="0"/>
          <a:ext cx="0" cy="0"/>
          <a:chOff x="0" y="0"/>
          <a:chExt cx="0" cy="0"/>
        </a:xfrm>
      </p:grpSpPr>
      <p:sp>
        <p:nvSpPr>
          <p:cNvPr id="12" name="Title 1"/>
          <p:cNvSpPr>
            <a:spLocks noGrp="1"/>
          </p:cNvSpPr>
          <p:nvPr>
            <p:ph type="title"/>
          </p:nvPr>
        </p:nvSpPr>
        <p:spPr>
          <a:xfrm>
            <a:off x="576694" y="365760"/>
            <a:ext cx="7938655" cy="709751"/>
          </a:xfrm>
          <a:prstGeom prst="rect">
            <a:avLst/>
          </a:prstGeom>
        </p:spPr>
        <p:txBody>
          <a:bodyPr/>
          <a:lstStyle>
            <a:lvl1pPr>
              <a:defRPr b="1"/>
            </a:lvl1pPr>
          </a:lstStyle>
          <a:p>
            <a:r>
              <a:rPr lang="es-ES_tradnl" dirty="0" smtClean="0"/>
              <a:t>Clic para editar título</a:t>
            </a:r>
            <a:endParaRPr lang="en-US" dirty="0"/>
          </a:p>
        </p:txBody>
      </p:sp>
      <p:sp>
        <p:nvSpPr>
          <p:cNvPr id="13" name="Content Placeholder 2"/>
          <p:cNvSpPr>
            <a:spLocks noGrp="1"/>
          </p:cNvSpPr>
          <p:nvPr>
            <p:ph sz="half" idx="1"/>
          </p:nvPr>
        </p:nvSpPr>
        <p:spPr>
          <a:xfrm>
            <a:off x="576695" y="1308755"/>
            <a:ext cx="7938654"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pic>
        <p:nvPicPr>
          <p:cNvPr id="5" name="Imagen 4" descr="peu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7820" y="5672745"/>
            <a:ext cx="9144000" cy="1237488"/>
          </a:xfrm>
          <a:prstGeom prst="rect">
            <a:avLst/>
          </a:prstGeom>
        </p:spPr>
      </p:pic>
    </p:spTree>
    <p:extLst>
      <p:ext uri="{BB962C8B-B14F-4D97-AF65-F5344CB8AC3E}">
        <p14:creationId xmlns:p14="http://schemas.microsoft.com/office/powerpoint/2010/main" val="3948419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gos-superior-titulo-2col">
    <p:spTree>
      <p:nvGrpSpPr>
        <p:cNvPr id="1" name=""/>
        <p:cNvGrpSpPr/>
        <p:nvPr/>
      </p:nvGrpSpPr>
      <p:grpSpPr>
        <a:xfrm>
          <a:off x="0" y="0"/>
          <a:ext cx="0" cy="0"/>
          <a:chOff x="0" y="0"/>
          <a:chExt cx="0" cy="0"/>
        </a:xfrm>
      </p:grpSpPr>
      <p:sp>
        <p:nvSpPr>
          <p:cNvPr id="3" name="Title 1"/>
          <p:cNvSpPr>
            <a:spLocks noGrp="1"/>
          </p:cNvSpPr>
          <p:nvPr>
            <p:ph type="title"/>
          </p:nvPr>
        </p:nvSpPr>
        <p:spPr>
          <a:xfrm>
            <a:off x="576694" y="1467190"/>
            <a:ext cx="7938655" cy="709751"/>
          </a:xfrm>
          <a:prstGeom prst="rect">
            <a:avLst/>
          </a:prstGeom>
        </p:spPr>
        <p:txBody>
          <a:bodyPr/>
          <a:lstStyle>
            <a:lvl1pPr>
              <a:defRPr b="1"/>
            </a:lvl1pPr>
          </a:lstStyle>
          <a:p>
            <a:r>
              <a:rPr lang="es-ES_tradnl" dirty="0" smtClean="0"/>
              <a:t>Clic para editar título</a:t>
            </a:r>
            <a:endParaRPr lang="en-US" dirty="0"/>
          </a:p>
        </p:txBody>
      </p:sp>
      <p:sp>
        <p:nvSpPr>
          <p:cNvPr id="4" name="Content Placeholder 2"/>
          <p:cNvSpPr>
            <a:spLocks noGrp="1"/>
          </p:cNvSpPr>
          <p:nvPr>
            <p:ph sz="half" idx="1"/>
          </p:nvPr>
        </p:nvSpPr>
        <p:spPr>
          <a:xfrm>
            <a:off x="576695" y="2410185"/>
            <a:ext cx="3943350"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sp>
        <p:nvSpPr>
          <p:cNvPr id="5" name="Content Placeholder 3"/>
          <p:cNvSpPr>
            <a:spLocks noGrp="1"/>
          </p:cNvSpPr>
          <p:nvPr>
            <p:ph sz="half" idx="2"/>
          </p:nvPr>
        </p:nvSpPr>
        <p:spPr>
          <a:xfrm>
            <a:off x="4629150" y="2410185"/>
            <a:ext cx="3886200"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pic>
        <p:nvPicPr>
          <p:cNvPr id="2" name="Imagen 1" descr="cab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1237488"/>
          </a:xfrm>
          <a:prstGeom prst="rect">
            <a:avLst/>
          </a:prstGeom>
        </p:spPr>
      </p:pic>
    </p:spTree>
    <p:extLst>
      <p:ext uri="{BB962C8B-B14F-4D97-AF65-F5344CB8AC3E}">
        <p14:creationId xmlns:p14="http://schemas.microsoft.com/office/powerpoint/2010/main" val="380467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gos-superior-titulo-1col">
    <p:spTree>
      <p:nvGrpSpPr>
        <p:cNvPr id="1" name=""/>
        <p:cNvGrpSpPr/>
        <p:nvPr/>
      </p:nvGrpSpPr>
      <p:grpSpPr>
        <a:xfrm>
          <a:off x="0" y="0"/>
          <a:ext cx="0" cy="0"/>
          <a:chOff x="0" y="0"/>
          <a:chExt cx="0" cy="0"/>
        </a:xfrm>
      </p:grpSpPr>
      <p:sp>
        <p:nvSpPr>
          <p:cNvPr id="6" name="Title 1"/>
          <p:cNvSpPr>
            <a:spLocks noGrp="1"/>
          </p:cNvSpPr>
          <p:nvPr>
            <p:ph type="title"/>
          </p:nvPr>
        </p:nvSpPr>
        <p:spPr>
          <a:xfrm>
            <a:off x="576694" y="1467190"/>
            <a:ext cx="7938655" cy="709751"/>
          </a:xfrm>
          <a:prstGeom prst="rect">
            <a:avLst/>
          </a:prstGeom>
        </p:spPr>
        <p:txBody>
          <a:bodyPr/>
          <a:lstStyle>
            <a:lvl1pPr>
              <a:defRPr b="1"/>
            </a:lvl1pPr>
          </a:lstStyle>
          <a:p>
            <a:r>
              <a:rPr lang="es-ES_tradnl" dirty="0" smtClean="0"/>
              <a:t>Clic para editar título</a:t>
            </a:r>
            <a:endParaRPr lang="en-US" dirty="0"/>
          </a:p>
        </p:txBody>
      </p:sp>
      <p:sp>
        <p:nvSpPr>
          <p:cNvPr id="7" name="Content Placeholder 2"/>
          <p:cNvSpPr>
            <a:spLocks noGrp="1"/>
          </p:cNvSpPr>
          <p:nvPr>
            <p:ph sz="half" idx="1"/>
          </p:nvPr>
        </p:nvSpPr>
        <p:spPr>
          <a:xfrm>
            <a:off x="576695" y="2410185"/>
            <a:ext cx="7938654"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pic>
        <p:nvPicPr>
          <p:cNvPr id="8" name="Imagen 7" descr="cab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1237488"/>
          </a:xfrm>
          <a:prstGeom prst="rect">
            <a:avLst/>
          </a:prstGeom>
        </p:spPr>
      </p:pic>
    </p:spTree>
    <p:extLst>
      <p:ext uri="{BB962C8B-B14F-4D97-AF65-F5344CB8AC3E}">
        <p14:creationId xmlns:p14="http://schemas.microsoft.com/office/powerpoint/2010/main" val="3007393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sup-compacto-tit-2col">
    <p:spTree>
      <p:nvGrpSpPr>
        <p:cNvPr id="1" name=""/>
        <p:cNvGrpSpPr/>
        <p:nvPr/>
      </p:nvGrpSpPr>
      <p:grpSpPr>
        <a:xfrm>
          <a:off x="0" y="0"/>
          <a:ext cx="0" cy="0"/>
          <a:chOff x="0" y="0"/>
          <a:chExt cx="0" cy="0"/>
        </a:xfrm>
      </p:grpSpPr>
      <p:sp>
        <p:nvSpPr>
          <p:cNvPr id="3" name="Title 1"/>
          <p:cNvSpPr>
            <a:spLocks noGrp="1"/>
          </p:cNvSpPr>
          <p:nvPr>
            <p:ph type="title"/>
          </p:nvPr>
        </p:nvSpPr>
        <p:spPr>
          <a:xfrm>
            <a:off x="576694" y="1467190"/>
            <a:ext cx="7938655" cy="709751"/>
          </a:xfrm>
          <a:prstGeom prst="rect">
            <a:avLst/>
          </a:prstGeom>
        </p:spPr>
        <p:txBody>
          <a:bodyPr/>
          <a:lstStyle>
            <a:lvl1pPr>
              <a:defRPr b="1"/>
            </a:lvl1pPr>
          </a:lstStyle>
          <a:p>
            <a:r>
              <a:rPr lang="es-ES_tradnl" dirty="0" smtClean="0"/>
              <a:t>Clic para editar título</a:t>
            </a:r>
            <a:endParaRPr lang="en-US" dirty="0"/>
          </a:p>
        </p:txBody>
      </p:sp>
      <p:sp>
        <p:nvSpPr>
          <p:cNvPr id="4" name="Content Placeholder 2"/>
          <p:cNvSpPr>
            <a:spLocks noGrp="1"/>
          </p:cNvSpPr>
          <p:nvPr>
            <p:ph sz="half" idx="1"/>
          </p:nvPr>
        </p:nvSpPr>
        <p:spPr>
          <a:xfrm>
            <a:off x="576695" y="2410185"/>
            <a:ext cx="3943350"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sp>
        <p:nvSpPr>
          <p:cNvPr id="5" name="Content Placeholder 3"/>
          <p:cNvSpPr>
            <a:spLocks noGrp="1"/>
          </p:cNvSpPr>
          <p:nvPr>
            <p:ph sz="half" idx="2"/>
          </p:nvPr>
        </p:nvSpPr>
        <p:spPr>
          <a:xfrm>
            <a:off x="4629150" y="2410185"/>
            <a:ext cx="3886200"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pic>
        <p:nvPicPr>
          <p:cNvPr id="6" name="Imagen 5" descr="cab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1237488"/>
          </a:xfrm>
          <a:prstGeom prst="rect">
            <a:avLst/>
          </a:prstGeom>
        </p:spPr>
      </p:pic>
    </p:spTree>
    <p:extLst>
      <p:ext uri="{BB962C8B-B14F-4D97-AF65-F5344CB8AC3E}">
        <p14:creationId xmlns:p14="http://schemas.microsoft.com/office/powerpoint/2010/main" val="3635201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go-sup-compacto-tit-1col">
    <p:spTree>
      <p:nvGrpSpPr>
        <p:cNvPr id="1" name=""/>
        <p:cNvGrpSpPr/>
        <p:nvPr/>
      </p:nvGrpSpPr>
      <p:grpSpPr>
        <a:xfrm>
          <a:off x="0" y="0"/>
          <a:ext cx="0" cy="0"/>
          <a:chOff x="0" y="0"/>
          <a:chExt cx="0" cy="0"/>
        </a:xfrm>
      </p:grpSpPr>
      <p:sp>
        <p:nvSpPr>
          <p:cNvPr id="10" name="Title 1"/>
          <p:cNvSpPr>
            <a:spLocks noGrp="1"/>
          </p:cNvSpPr>
          <p:nvPr>
            <p:ph type="title"/>
          </p:nvPr>
        </p:nvSpPr>
        <p:spPr>
          <a:xfrm>
            <a:off x="576694" y="1467190"/>
            <a:ext cx="7938655" cy="709751"/>
          </a:xfrm>
          <a:prstGeom prst="rect">
            <a:avLst/>
          </a:prstGeom>
        </p:spPr>
        <p:txBody>
          <a:bodyPr/>
          <a:lstStyle>
            <a:lvl1pPr>
              <a:defRPr b="1"/>
            </a:lvl1pPr>
          </a:lstStyle>
          <a:p>
            <a:r>
              <a:rPr lang="es-ES_tradnl" dirty="0" smtClean="0"/>
              <a:t>Clic para editar título</a:t>
            </a:r>
            <a:endParaRPr lang="en-US" dirty="0"/>
          </a:p>
        </p:txBody>
      </p:sp>
      <p:sp>
        <p:nvSpPr>
          <p:cNvPr id="11" name="Content Placeholder 2"/>
          <p:cNvSpPr>
            <a:spLocks noGrp="1"/>
          </p:cNvSpPr>
          <p:nvPr>
            <p:ph sz="half" idx="1"/>
          </p:nvPr>
        </p:nvSpPr>
        <p:spPr>
          <a:xfrm>
            <a:off x="576695" y="2410185"/>
            <a:ext cx="7938654" cy="4444579"/>
          </a:xfrm>
          <a:prstGeom prst="rect">
            <a:avLst/>
          </a:prstGeom>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n-US" dirty="0"/>
          </a:p>
        </p:txBody>
      </p:sp>
      <p:pic>
        <p:nvPicPr>
          <p:cNvPr id="5" name="Imagen 4" descr="cab3.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9144000" cy="1237488"/>
          </a:xfrm>
          <a:prstGeom prst="rect">
            <a:avLst/>
          </a:prstGeom>
        </p:spPr>
      </p:pic>
    </p:spTree>
    <p:extLst>
      <p:ext uri="{BB962C8B-B14F-4D97-AF65-F5344CB8AC3E}">
        <p14:creationId xmlns:p14="http://schemas.microsoft.com/office/powerpoint/2010/main" val="1160134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5588080"/>
      </p:ext>
    </p:extLst>
  </p:cSld>
  <p:clrMap bg1="lt1" tx1="dk1" bg2="lt2" tx2="dk2" accent1="accent1" accent2="accent2" accent3="accent3" accent4="accent4" accent5="accent5" accent6="accent6" hlink="hlink" folHlink="folHlink"/>
  <p:sldLayoutIdLst>
    <p:sldLayoutId id="2147483766" r:id="rId1"/>
    <p:sldLayoutId id="2147483768" r:id="rId2"/>
    <p:sldLayoutId id="2147483767" r:id="rId3"/>
    <p:sldLayoutId id="2147483734" r:id="rId4"/>
    <p:sldLayoutId id="2147483738" r:id="rId5"/>
    <p:sldLayoutId id="2147483735" r:id="rId6"/>
    <p:sldLayoutId id="2147483740" r:id="rId7"/>
    <p:sldLayoutId id="2147483736" r:id="rId8"/>
    <p:sldLayoutId id="2147483737" r:id="rId9"/>
    <p:sldLayoutId id="2147483739" r:id="rId10"/>
    <p:sldLayoutId id="2147483741" r:id="rId11"/>
    <p:sldLayoutId id="2147483763" r:id="rId12"/>
    <p:sldLayoutId id="2147483772" r:id="rId13"/>
    <p:sldLayoutId id="2147483764" r:id="rId14"/>
    <p:sldLayoutId id="2147483765" r:id="rId15"/>
    <p:sldLayoutId id="2147483771" r:id="rId16"/>
    <p:sldLayoutId id="2147483769" r:id="rId17"/>
    <p:sldLayoutId id="2147483770" r:id="rId1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jp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eg"/><Relationship Id="rId9"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g"/></Relationships>
</file>

<file path=ppt/slides/_rels/slide19.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image" Target="../media/image37.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hyperlink" Target="http://www.iacm.info/" TargetMode="External"/><Relationship Id="rId3" Type="http://schemas.openxmlformats.org/officeDocument/2006/relationships/image" Target="../media/image41.jpeg"/><Relationship Id="rId7" Type="http://schemas.openxmlformats.org/officeDocument/2006/relationships/image" Target="../media/image43.jpeg"/><Relationship Id="rId2" Type="http://schemas.openxmlformats.org/officeDocument/2006/relationships/hyperlink" Target="http://www.cimne.com/semni" TargetMode="External"/><Relationship Id="rId1" Type="http://schemas.openxmlformats.org/officeDocument/2006/relationships/slideLayout" Target="../slideLayouts/slideLayout6.xml"/><Relationship Id="rId6" Type="http://schemas.openxmlformats.org/officeDocument/2006/relationships/hyperlink" Target="http://eccomas.org/" TargetMode="External"/><Relationship Id="rId5" Type="http://schemas.openxmlformats.org/officeDocument/2006/relationships/image" Target="../media/image42.jpeg"/><Relationship Id="rId4" Type="http://schemas.openxmlformats.org/officeDocument/2006/relationships/hyperlink" Target="http://www.ercoftac.org/" TargetMode="External"/><Relationship Id="rId9" Type="http://schemas.openxmlformats.org/officeDocument/2006/relationships/image" Target="../media/image44.jpeg"/></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6.xml"/><Relationship Id="rId5" Type="http://schemas.openxmlformats.org/officeDocument/2006/relationships/hyperlink" Target="http://www.flumen.upc.edu/" TargetMode="Externa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5.xml"/><Relationship Id="rId7" Type="http://schemas.openxmlformats.org/officeDocument/2006/relationships/slide" Target="slide16.xml"/><Relationship Id="rId2" Type="http://schemas.openxmlformats.org/officeDocument/2006/relationships/image" Target="../media/image11.png"/><Relationship Id="rId1" Type="http://schemas.openxmlformats.org/officeDocument/2006/relationships/slideLayout" Target="../slideLayouts/slideLayout15.xml"/><Relationship Id="rId6" Type="http://schemas.openxmlformats.org/officeDocument/2006/relationships/slide" Target="slide15.xml"/><Relationship Id="rId11" Type="http://schemas.openxmlformats.org/officeDocument/2006/relationships/slide" Target="slide30.xml"/><Relationship Id="rId5" Type="http://schemas.openxmlformats.org/officeDocument/2006/relationships/slide" Target="slide24.xml"/><Relationship Id="rId10" Type="http://schemas.openxmlformats.org/officeDocument/2006/relationships/slide" Target="slide27.xml"/><Relationship Id="rId4" Type="http://schemas.openxmlformats.org/officeDocument/2006/relationships/slide" Target="slide12.xml"/><Relationship Id="rId9" Type="http://schemas.openxmlformats.org/officeDocument/2006/relationships/slide" Target="slide22.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6.xml"/><Relationship Id="rId6" Type="http://schemas.openxmlformats.org/officeDocument/2006/relationships/hyperlink" Target="https://www.cimne.com/1021/2797/technology/products" TargetMode="External"/><Relationship Id="rId5" Type="http://schemas.openxmlformats.org/officeDocument/2006/relationships/hyperlink" Target="https://www.cimne.com/1022/2799/technology/spin-off-companies" TargetMode="External"/><Relationship Id="rId4" Type="http://schemas.openxmlformats.org/officeDocument/2006/relationships/hyperlink" Target="http://www.cimnetecnologia.com/"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hyperlink" Target="http://www.portablemultimediasolutions.com/" TargetMode="External"/><Relationship Id="rId3" Type="http://schemas.openxmlformats.org/officeDocument/2006/relationships/image" Target="../media/image53.jpeg"/><Relationship Id="rId7" Type="http://schemas.openxmlformats.org/officeDocument/2006/relationships/image" Target="../media/image60.png"/><Relationship Id="rId12" Type="http://schemas.openxmlformats.org/officeDocument/2006/relationships/image" Target="../media/image64.jpeg"/><Relationship Id="rId2" Type="http://schemas.openxmlformats.org/officeDocument/2006/relationships/image" Target="../media/image58.jpeg"/><Relationship Id="rId1" Type="http://schemas.openxmlformats.org/officeDocument/2006/relationships/slideLayout" Target="../slideLayouts/slideLayout6.xml"/><Relationship Id="rId6" Type="http://schemas.openxmlformats.org/officeDocument/2006/relationships/hyperlink" Target="http://www.structuralia.com/es/" TargetMode="External"/><Relationship Id="rId11" Type="http://schemas.openxmlformats.org/officeDocument/2006/relationships/image" Target="../media/image63.png"/><Relationship Id="rId5" Type="http://schemas.openxmlformats.org/officeDocument/2006/relationships/image" Target="../media/image59.png"/><Relationship Id="rId10" Type="http://schemas.openxmlformats.org/officeDocument/2006/relationships/image" Target="../media/image62.png"/><Relationship Id="rId4" Type="http://schemas.openxmlformats.org/officeDocument/2006/relationships/hyperlink" Target="http://www.compassis.com" TargetMode="External"/><Relationship Id="rId9" Type="http://schemas.openxmlformats.org/officeDocument/2006/relationships/hyperlink" Target="http://www.buildair.com/" TargetMode="External"/><Relationship Id="rId14" Type="http://schemas.openxmlformats.org/officeDocument/2006/relationships/image" Target="../media/image65.jpeg"/></Relationships>
</file>

<file path=ppt/slides/_rels/slide34.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53.jpeg"/><Relationship Id="rId7" Type="http://schemas.openxmlformats.org/officeDocument/2006/relationships/image" Target="../media/image69.png"/><Relationship Id="rId2" Type="http://schemas.openxmlformats.org/officeDocument/2006/relationships/image" Target="../media/image66.jpeg"/><Relationship Id="rId1" Type="http://schemas.openxmlformats.org/officeDocument/2006/relationships/slideLayout" Target="../slideLayouts/slideLayout6.xml"/><Relationship Id="rId6" Type="http://schemas.openxmlformats.org/officeDocument/2006/relationships/image" Target="../media/image68.png"/><Relationship Id="rId11" Type="http://schemas.openxmlformats.org/officeDocument/2006/relationships/image" Target="../media/image73.jpeg"/><Relationship Id="rId5" Type="http://schemas.openxmlformats.org/officeDocument/2006/relationships/image" Target="../media/image67.jpeg"/><Relationship Id="rId10" Type="http://schemas.openxmlformats.org/officeDocument/2006/relationships/image" Target="../media/image72.jpeg"/><Relationship Id="rId4" Type="http://schemas.openxmlformats.org/officeDocument/2006/relationships/hyperlink" Target="http://www.inlocrobotics.com/" TargetMode="External"/><Relationship Id="rId9" Type="http://schemas.openxmlformats.org/officeDocument/2006/relationships/image" Target="../media/image7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1633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 ORGANIZATION</a:t>
            </a:r>
            <a:r>
              <a:rPr lang="es-ES" sz="3600" dirty="0" smtClean="0"/>
              <a:t/>
            </a:r>
            <a:br>
              <a:rPr lang="es-ES" sz="3600" dirty="0" smtClean="0"/>
            </a:br>
            <a:endParaRPr lang="es-ES" dirty="0"/>
          </a:p>
        </p:txBody>
      </p:sp>
      <p:cxnSp>
        <p:nvCxnSpPr>
          <p:cNvPr id="7" name="Conector recto 6"/>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STAFF IN NUMBERS </a:t>
            </a:r>
            <a:r>
              <a:rPr lang="es-ES" sz="3600" dirty="0" smtClean="0"/>
              <a:t/>
            </a:r>
            <a:br>
              <a:rPr lang="es-ES" sz="3600" dirty="0" smtClean="0"/>
            </a:br>
            <a:endParaRPr lang="es-ES" dirty="0"/>
          </a:p>
        </p:txBody>
      </p:sp>
      <p:graphicFrame>
        <p:nvGraphicFramePr>
          <p:cNvPr id="18" name="Tabla 17"/>
          <p:cNvGraphicFramePr>
            <a:graphicFrameLocks noGrp="1"/>
          </p:cNvGraphicFramePr>
          <p:nvPr>
            <p:extLst>
              <p:ext uri="{D42A27DB-BD31-4B8C-83A1-F6EECF244321}">
                <p14:modId xmlns:p14="http://schemas.microsoft.com/office/powerpoint/2010/main" val="2700368481"/>
              </p:ext>
            </p:extLst>
          </p:nvPr>
        </p:nvGraphicFramePr>
        <p:xfrm>
          <a:off x="433755" y="1214637"/>
          <a:ext cx="4080689" cy="2470198"/>
        </p:xfrm>
        <a:graphic>
          <a:graphicData uri="http://schemas.openxmlformats.org/drawingml/2006/table">
            <a:tbl>
              <a:tblPr firstRow="1" bandRow="1">
                <a:tableStyleId>{5C22544A-7EE6-4342-B048-85BDC9FD1C3A}</a:tableStyleId>
              </a:tblPr>
              <a:tblGrid>
                <a:gridCol w="2906507">
                  <a:extLst>
                    <a:ext uri="{9D8B030D-6E8A-4147-A177-3AD203B41FA5}">
                      <a16:colId xmlns:a16="http://schemas.microsoft.com/office/drawing/2014/main" val="2385340276"/>
                    </a:ext>
                  </a:extLst>
                </a:gridCol>
                <a:gridCol w="1174182">
                  <a:extLst>
                    <a:ext uri="{9D8B030D-6E8A-4147-A177-3AD203B41FA5}">
                      <a16:colId xmlns:a16="http://schemas.microsoft.com/office/drawing/2014/main" val="773079344"/>
                    </a:ext>
                  </a:extLst>
                </a:gridCol>
              </a:tblGrid>
              <a:tr h="376589">
                <a:tc>
                  <a:txBody>
                    <a:bodyPr/>
                    <a:lstStyle/>
                    <a:p>
                      <a:pPr fontAlgn="t"/>
                      <a:r>
                        <a:rPr lang="es-ES" sz="1200" dirty="0" smtClean="0">
                          <a:effectLst/>
                        </a:rPr>
                        <a:t>STAFF/POSITION</a:t>
                      </a:r>
                    </a:p>
                  </a:txBody>
                  <a:tcPr marL="55377" marR="55377" marT="55377" marB="55377">
                    <a:solidFill>
                      <a:schemeClr val="tx2"/>
                    </a:solidFill>
                  </a:tcPr>
                </a:tc>
                <a:tc>
                  <a:txBody>
                    <a:bodyPr/>
                    <a:lstStyle/>
                    <a:p>
                      <a:pPr algn="ctr" fontAlgn="t"/>
                      <a:r>
                        <a:rPr lang="es-ES" sz="1200" dirty="0" smtClean="0">
                          <a:effectLst/>
                        </a:rPr>
                        <a:t>2022</a:t>
                      </a:r>
                      <a:endParaRPr lang="es-ES" sz="1200" dirty="0">
                        <a:effectLst/>
                      </a:endParaRPr>
                    </a:p>
                  </a:txBody>
                  <a:tcPr marL="55377" marR="55377" marT="55377" marB="55377">
                    <a:solidFill>
                      <a:schemeClr val="tx2"/>
                    </a:solidFill>
                  </a:tcPr>
                </a:tc>
                <a:extLst>
                  <a:ext uri="{0D108BD9-81ED-4DB2-BD59-A6C34878D82A}">
                    <a16:rowId xmlns:a16="http://schemas.microsoft.com/office/drawing/2014/main" val="2234908966"/>
                  </a:ext>
                </a:extLst>
              </a:tr>
              <a:tr h="320450">
                <a:tc>
                  <a:txBody>
                    <a:bodyPr/>
                    <a:lstStyle/>
                    <a:p>
                      <a:pPr fontAlgn="t"/>
                      <a:r>
                        <a:rPr lang="es-ES" sz="1200" b="0" dirty="0">
                          <a:effectLst/>
                        </a:rPr>
                        <a:t>Management</a:t>
                      </a:r>
                    </a:p>
                  </a:txBody>
                  <a:tcPr marL="82338" marR="82338" marT="82338" marB="82338">
                    <a:solidFill>
                      <a:schemeClr val="bg1"/>
                    </a:solidFill>
                  </a:tcPr>
                </a:tc>
                <a:tc>
                  <a:txBody>
                    <a:bodyPr/>
                    <a:lstStyle/>
                    <a:p>
                      <a:pPr algn="ctr" fontAlgn="t"/>
                      <a:r>
                        <a:rPr lang="es-ES" sz="1200" b="0" dirty="0">
                          <a:effectLst/>
                        </a:rPr>
                        <a:t>5</a:t>
                      </a:r>
                    </a:p>
                  </a:txBody>
                  <a:tcPr marL="82338" marR="82338" marT="82338" marB="82338">
                    <a:solidFill>
                      <a:schemeClr val="bg1"/>
                    </a:solidFill>
                  </a:tcPr>
                </a:tc>
                <a:extLst>
                  <a:ext uri="{0D108BD9-81ED-4DB2-BD59-A6C34878D82A}">
                    <a16:rowId xmlns:a16="http://schemas.microsoft.com/office/drawing/2014/main" val="1417428828"/>
                  </a:ext>
                </a:extLst>
              </a:tr>
              <a:tr h="355829">
                <a:tc>
                  <a:txBody>
                    <a:bodyPr/>
                    <a:lstStyle/>
                    <a:p>
                      <a:pPr fontAlgn="t"/>
                      <a:r>
                        <a:rPr lang="es-ES" sz="1200" b="0" dirty="0" err="1">
                          <a:effectLst/>
                        </a:rPr>
                        <a:t>Administration</a:t>
                      </a:r>
                      <a:r>
                        <a:rPr lang="es-ES" sz="1200" b="0" dirty="0">
                          <a:effectLst/>
                        </a:rPr>
                        <a:t> Staff</a:t>
                      </a:r>
                    </a:p>
                  </a:txBody>
                  <a:tcPr marL="82338" marR="82338" marT="82338" marB="82338">
                    <a:solidFill>
                      <a:schemeClr val="bg1"/>
                    </a:solidFill>
                  </a:tcPr>
                </a:tc>
                <a:tc>
                  <a:txBody>
                    <a:bodyPr/>
                    <a:lstStyle/>
                    <a:p>
                      <a:pPr algn="ctr" fontAlgn="t"/>
                      <a:r>
                        <a:rPr lang="es-ES" sz="1200" b="0" dirty="0" smtClean="0">
                          <a:effectLst/>
                        </a:rPr>
                        <a:t>38</a:t>
                      </a:r>
                      <a:endParaRPr lang="es-ES" sz="1200" b="0" dirty="0">
                        <a:effectLst/>
                      </a:endParaRPr>
                    </a:p>
                  </a:txBody>
                  <a:tcPr marL="82338" marR="82338" marT="82338" marB="82338">
                    <a:solidFill>
                      <a:schemeClr val="bg1"/>
                    </a:solidFill>
                  </a:tcPr>
                </a:tc>
                <a:extLst>
                  <a:ext uri="{0D108BD9-81ED-4DB2-BD59-A6C34878D82A}">
                    <a16:rowId xmlns:a16="http://schemas.microsoft.com/office/drawing/2014/main" val="914977067"/>
                  </a:ext>
                </a:extLst>
              </a:tr>
              <a:tr h="320450">
                <a:tc>
                  <a:txBody>
                    <a:bodyPr/>
                    <a:lstStyle/>
                    <a:p>
                      <a:pPr fontAlgn="t"/>
                      <a:r>
                        <a:rPr lang="es-ES" sz="1200" b="0" dirty="0" err="1">
                          <a:effectLst/>
                        </a:rPr>
                        <a:t>Research</a:t>
                      </a:r>
                      <a:r>
                        <a:rPr lang="es-ES" sz="1200" b="0" dirty="0">
                          <a:effectLst/>
                        </a:rPr>
                        <a:t> Staff</a:t>
                      </a:r>
                    </a:p>
                  </a:txBody>
                  <a:tcPr marL="82338" marR="82338" marT="82338" marB="82338">
                    <a:solidFill>
                      <a:schemeClr val="bg1"/>
                    </a:solidFill>
                  </a:tcPr>
                </a:tc>
                <a:tc>
                  <a:txBody>
                    <a:bodyPr/>
                    <a:lstStyle/>
                    <a:p>
                      <a:pPr algn="ctr" fontAlgn="t"/>
                      <a:r>
                        <a:rPr lang="es-ES" sz="1200" b="0" dirty="0" smtClean="0">
                          <a:effectLst/>
                        </a:rPr>
                        <a:t>82</a:t>
                      </a:r>
                      <a:endParaRPr lang="es-ES" sz="1200" b="0" dirty="0">
                        <a:effectLst/>
                      </a:endParaRPr>
                    </a:p>
                  </a:txBody>
                  <a:tcPr marL="82338" marR="82338" marT="82338" marB="82338">
                    <a:solidFill>
                      <a:schemeClr val="bg1"/>
                    </a:solidFill>
                  </a:tcPr>
                </a:tc>
                <a:extLst>
                  <a:ext uri="{0D108BD9-81ED-4DB2-BD59-A6C34878D82A}">
                    <a16:rowId xmlns:a16="http://schemas.microsoft.com/office/drawing/2014/main" val="2070807105"/>
                  </a:ext>
                </a:extLst>
              </a:tr>
              <a:tr h="320450">
                <a:tc>
                  <a:txBody>
                    <a:bodyPr/>
                    <a:lstStyle/>
                    <a:p>
                      <a:pPr fontAlgn="t"/>
                      <a:r>
                        <a:rPr lang="es-ES" sz="1200" b="0" dirty="0" err="1" smtClean="0">
                          <a:effectLst/>
                        </a:rPr>
                        <a:t>Innovation</a:t>
                      </a:r>
                      <a:r>
                        <a:rPr lang="es-ES" sz="1200" b="0" dirty="0" smtClean="0">
                          <a:effectLst/>
                        </a:rPr>
                        <a:t> Staff</a:t>
                      </a:r>
                      <a:endParaRPr lang="es-ES" sz="1200" b="0" dirty="0">
                        <a:effectLst/>
                      </a:endParaRPr>
                    </a:p>
                  </a:txBody>
                  <a:tcPr marL="82338" marR="82338" marT="82338" marB="82338">
                    <a:solidFill>
                      <a:schemeClr val="bg1"/>
                    </a:solidFill>
                  </a:tcPr>
                </a:tc>
                <a:tc>
                  <a:txBody>
                    <a:bodyPr/>
                    <a:lstStyle/>
                    <a:p>
                      <a:pPr algn="ctr" fontAlgn="t"/>
                      <a:r>
                        <a:rPr lang="es-ES" sz="1200" b="0" dirty="0" smtClean="0">
                          <a:effectLst/>
                        </a:rPr>
                        <a:t>75</a:t>
                      </a:r>
                      <a:endParaRPr lang="es-ES" sz="1200" b="0" dirty="0">
                        <a:effectLst/>
                      </a:endParaRPr>
                    </a:p>
                  </a:txBody>
                  <a:tcPr marL="82338" marR="82338" marT="82338" marB="82338">
                    <a:solidFill>
                      <a:schemeClr val="bg1"/>
                    </a:solidFill>
                  </a:tcPr>
                </a:tc>
                <a:extLst>
                  <a:ext uri="{0D108BD9-81ED-4DB2-BD59-A6C34878D82A}">
                    <a16:rowId xmlns:a16="http://schemas.microsoft.com/office/drawing/2014/main" val="1405299600"/>
                  </a:ext>
                </a:extLst>
              </a:tr>
              <a:tr h="320450">
                <a:tc>
                  <a:txBody>
                    <a:bodyPr/>
                    <a:lstStyle/>
                    <a:p>
                      <a:pPr fontAlgn="t"/>
                      <a:r>
                        <a:rPr lang="es-ES" sz="1200" b="0" dirty="0" err="1">
                          <a:effectLst/>
                        </a:rPr>
                        <a:t>Research</a:t>
                      </a:r>
                      <a:r>
                        <a:rPr lang="es-ES" sz="1200" b="0" dirty="0">
                          <a:effectLst/>
                        </a:rPr>
                        <a:t> </a:t>
                      </a:r>
                      <a:r>
                        <a:rPr lang="es-ES" sz="1200" b="0" dirty="0" err="1">
                          <a:effectLst/>
                        </a:rPr>
                        <a:t>Students</a:t>
                      </a:r>
                      <a:endParaRPr lang="es-ES" sz="1200" b="0" dirty="0">
                        <a:effectLst/>
                      </a:endParaRPr>
                    </a:p>
                  </a:txBody>
                  <a:tcPr marL="82338" marR="82338" marT="82338" marB="82338">
                    <a:solidFill>
                      <a:schemeClr val="bg1"/>
                    </a:solidFill>
                  </a:tcPr>
                </a:tc>
                <a:tc>
                  <a:txBody>
                    <a:bodyPr/>
                    <a:lstStyle/>
                    <a:p>
                      <a:pPr algn="ctr" fontAlgn="t"/>
                      <a:r>
                        <a:rPr lang="es-ES" sz="1200" b="0" dirty="0" smtClean="0">
                          <a:effectLst/>
                        </a:rPr>
                        <a:t>62</a:t>
                      </a:r>
                      <a:endParaRPr lang="es-ES" sz="1200" b="0" dirty="0">
                        <a:effectLst/>
                      </a:endParaRPr>
                    </a:p>
                  </a:txBody>
                  <a:tcPr marL="82338" marR="82338" marT="82338" marB="82338">
                    <a:solidFill>
                      <a:schemeClr val="bg1"/>
                    </a:solidFill>
                  </a:tcPr>
                </a:tc>
                <a:extLst>
                  <a:ext uri="{0D108BD9-81ED-4DB2-BD59-A6C34878D82A}">
                    <a16:rowId xmlns:a16="http://schemas.microsoft.com/office/drawing/2014/main" val="493700595"/>
                  </a:ext>
                </a:extLst>
              </a:tr>
              <a:tr h="320450">
                <a:tc>
                  <a:txBody>
                    <a:bodyPr/>
                    <a:lstStyle/>
                    <a:p>
                      <a:pPr fontAlgn="t"/>
                      <a:r>
                        <a:rPr lang="es-ES" sz="1200" b="0" dirty="0">
                          <a:effectLst/>
                        </a:rPr>
                        <a:t>Total</a:t>
                      </a:r>
                    </a:p>
                  </a:txBody>
                  <a:tcPr marL="82338" marR="82338" marT="82338" marB="82338">
                    <a:solidFill>
                      <a:schemeClr val="accent1">
                        <a:lumMod val="40000"/>
                        <a:lumOff val="60000"/>
                      </a:schemeClr>
                    </a:solidFill>
                  </a:tcPr>
                </a:tc>
                <a:tc>
                  <a:txBody>
                    <a:bodyPr/>
                    <a:lstStyle/>
                    <a:p>
                      <a:pPr algn="ctr" fontAlgn="t"/>
                      <a:r>
                        <a:rPr lang="es-ES" sz="1200" b="0" dirty="0" smtClean="0">
                          <a:effectLst/>
                        </a:rPr>
                        <a:t>262</a:t>
                      </a:r>
                      <a:endParaRPr lang="es-ES" sz="1200" b="0" dirty="0">
                        <a:effectLst/>
                      </a:endParaRPr>
                    </a:p>
                  </a:txBody>
                  <a:tcPr marL="82338" marR="82338" marT="82338" marB="82338">
                    <a:solidFill>
                      <a:schemeClr val="accent1">
                        <a:lumMod val="40000"/>
                        <a:lumOff val="60000"/>
                      </a:schemeClr>
                    </a:solidFill>
                  </a:tcPr>
                </a:tc>
                <a:extLst>
                  <a:ext uri="{0D108BD9-81ED-4DB2-BD59-A6C34878D82A}">
                    <a16:rowId xmlns:a16="http://schemas.microsoft.com/office/drawing/2014/main" val="1691065455"/>
                  </a:ext>
                </a:extLst>
              </a:tr>
            </a:tbl>
          </a:graphicData>
        </a:graphic>
      </p:graphicFrame>
      <p:graphicFrame>
        <p:nvGraphicFramePr>
          <p:cNvPr id="19" name="Tabla 18"/>
          <p:cNvGraphicFramePr>
            <a:graphicFrameLocks noGrp="1"/>
          </p:cNvGraphicFramePr>
          <p:nvPr>
            <p:extLst>
              <p:ext uri="{D42A27DB-BD31-4B8C-83A1-F6EECF244321}">
                <p14:modId xmlns:p14="http://schemas.microsoft.com/office/powerpoint/2010/main" val="2529900868"/>
              </p:ext>
            </p:extLst>
          </p:nvPr>
        </p:nvGraphicFramePr>
        <p:xfrm>
          <a:off x="433754" y="3747003"/>
          <a:ext cx="4080689" cy="2992655"/>
        </p:xfrm>
        <a:graphic>
          <a:graphicData uri="http://schemas.openxmlformats.org/drawingml/2006/table">
            <a:tbl>
              <a:tblPr firstRow="1" bandRow="1">
                <a:tableStyleId>{5C22544A-7EE6-4342-B048-85BDC9FD1C3A}</a:tableStyleId>
              </a:tblPr>
              <a:tblGrid>
                <a:gridCol w="3046113">
                  <a:extLst>
                    <a:ext uri="{9D8B030D-6E8A-4147-A177-3AD203B41FA5}">
                      <a16:colId xmlns:a16="http://schemas.microsoft.com/office/drawing/2014/main" val="2385340276"/>
                    </a:ext>
                  </a:extLst>
                </a:gridCol>
                <a:gridCol w="1034576">
                  <a:extLst>
                    <a:ext uri="{9D8B030D-6E8A-4147-A177-3AD203B41FA5}">
                      <a16:colId xmlns:a16="http://schemas.microsoft.com/office/drawing/2014/main" val="773079344"/>
                    </a:ext>
                  </a:extLst>
                </a:gridCol>
              </a:tblGrid>
              <a:tr h="481273">
                <a:tc gridSpan="2">
                  <a:txBody>
                    <a:bodyPr/>
                    <a:lstStyle/>
                    <a:p>
                      <a:pPr algn="l" fontAlgn="t"/>
                      <a:r>
                        <a:rPr lang="fr-FR" sz="1200" b="1" i="0" kern="1200" dirty="0" smtClean="0">
                          <a:solidFill>
                            <a:schemeClr val="lt1"/>
                          </a:solidFill>
                          <a:effectLst/>
                          <a:latin typeface="+mn-lt"/>
                          <a:ea typeface="+mn-ea"/>
                          <a:cs typeface="+mn-cs"/>
                        </a:rPr>
                        <a:t>TENURE POSITIONS</a:t>
                      </a:r>
                      <a:r>
                        <a:rPr lang="fr-FR" sz="1200" dirty="0" smtClean="0"/>
                        <a:t/>
                      </a:r>
                      <a:br>
                        <a:rPr lang="fr-FR" sz="1200" dirty="0" smtClean="0"/>
                      </a:br>
                      <a:r>
                        <a:rPr lang="fr-FR" sz="1200" b="0" i="0" kern="1200" dirty="0" smtClean="0">
                          <a:solidFill>
                            <a:schemeClr val="lt1"/>
                          </a:solidFill>
                          <a:effectLst/>
                          <a:latin typeface="+mn-lt"/>
                          <a:ea typeface="+mn-ea"/>
                          <a:cs typeface="+mn-cs"/>
                        </a:rPr>
                        <a:t>(Information data at 31/12/2022)</a:t>
                      </a:r>
                      <a:endParaRPr lang="es-ES" sz="1200" dirty="0" smtClean="0">
                        <a:effectLst/>
                      </a:endParaRPr>
                    </a:p>
                  </a:txBody>
                  <a:tcPr marL="55377" marR="55377" marT="55377" marB="55377">
                    <a:solidFill>
                      <a:schemeClr val="tx2"/>
                    </a:solidFill>
                  </a:tcPr>
                </a:tc>
                <a:tc hMerge="1">
                  <a:txBody>
                    <a:bodyPr/>
                    <a:lstStyle/>
                    <a:p>
                      <a:pPr fontAlgn="t"/>
                      <a:endParaRPr lang="es-ES" sz="900" dirty="0">
                        <a:effectLst/>
                      </a:endParaRPr>
                    </a:p>
                  </a:txBody>
                  <a:tcPr marL="40999" marR="40999" marT="40999" marB="40999">
                    <a:solidFill>
                      <a:schemeClr val="tx2"/>
                    </a:solidFill>
                  </a:tcPr>
                </a:tc>
                <a:extLst>
                  <a:ext uri="{0D108BD9-81ED-4DB2-BD59-A6C34878D82A}">
                    <a16:rowId xmlns:a16="http://schemas.microsoft.com/office/drawing/2014/main" val="2234908966"/>
                  </a:ext>
                </a:extLst>
              </a:tr>
              <a:tr h="359495">
                <a:tc>
                  <a:txBody>
                    <a:bodyPr/>
                    <a:lstStyle/>
                    <a:p>
                      <a:pPr algn="l" fontAlgn="t"/>
                      <a:r>
                        <a:rPr lang="es-ES" sz="1200" dirty="0" err="1" smtClean="0">
                          <a:effectLst/>
                        </a:rPr>
                        <a:t>Distinguished</a:t>
                      </a:r>
                      <a:r>
                        <a:rPr lang="es-ES" sz="1200" dirty="0" smtClean="0">
                          <a:effectLst/>
                        </a:rPr>
                        <a:t> </a:t>
                      </a:r>
                      <a:r>
                        <a:rPr lang="es-ES" sz="1200" dirty="0" err="1" smtClean="0">
                          <a:effectLst/>
                        </a:rPr>
                        <a:t>Research</a:t>
                      </a:r>
                      <a:r>
                        <a:rPr lang="es-ES" sz="1200" dirty="0" smtClean="0">
                          <a:effectLst/>
                        </a:rPr>
                        <a:t>   </a:t>
                      </a:r>
                      <a:r>
                        <a:rPr lang="es-ES" sz="1200" dirty="0" err="1" smtClean="0">
                          <a:effectLst/>
                        </a:rPr>
                        <a:t>Professor</a:t>
                      </a:r>
                      <a:endParaRPr lang="es-ES" sz="1200" dirty="0" smtClean="0">
                        <a:effectLst/>
                      </a:endParaRPr>
                    </a:p>
                    <a:p>
                      <a:pPr algn="l" fontAlgn="t"/>
                      <a:endParaRPr lang="es-ES" sz="1200" dirty="0" smtClean="0">
                        <a:effectLst/>
                      </a:endParaRPr>
                    </a:p>
                    <a:p>
                      <a:pPr algn="l" fontAlgn="t"/>
                      <a:r>
                        <a:rPr lang="es-ES" sz="1200" dirty="0" smtClean="0">
                          <a:effectLst/>
                        </a:rPr>
                        <a:t>Full </a:t>
                      </a:r>
                      <a:r>
                        <a:rPr lang="es-ES" sz="1200" dirty="0" err="1">
                          <a:effectLst/>
                        </a:rPr>
                        <a:t>Research</a:t>
                      </a:r>
                      <a:r>
                        <a:rPr lang="es-ES" sz="1200" dirty="0">
                          <a:effectLst/>
                        </a:rPr>
                        <a:t> </a:t>
                      </a:r>
                      <a:r>
                        <a:rPr lang="es-ES" sz="1200" dirty="0" err="1">
                          <a:effectLst/>
                        </a:rPr>
                        <a:t>Professors</a:t>
                      </a:r>
                      <a:endParaRPr lang="es-ES" sz="1200" dirty="0">
                        <a:effectLst/>
                      </a:endParaRPr>
                    </a:p>
                  </a:txBody>
                  <a:tcPr marL="82338" marR="82338" marT="82338" marB="82338">
                    <a:solidFill>
                      <a:schemeClr val="bg1"/>
                    </a:solidFill>
                  </a:tcPr>
                </a:tc>
                <a:tc>
                  <a:txBody>
                    <a:bodyPr/>
                    <a:lstStyle/>
                    <a:p>
                      <a:pPr algn="ctr" fontAlgn="t"/>
                      <a:r>
                        <a:rPr lang="es-ES" sz="1200" dirty="0" smtClean="0">
                          <a:effectLst/>
                        </a:rPr>
                        <a:t>1</a:t>
                      </a:r>
                    </a:p>
                    <a:p>
                      <a:pPr algn="ctr" fontAlgn="t"/>
                      <a:endParaRPr lang="es-ES" sz="1200" dirty="0" smtClean="0">
                        <a:effectLst/>
                      </a:endParaRPr>
                    </a:p>
                    <a:p>
                      <a:pPr algn="ctr" fontAlgn="t"/>
                      <a:r>
                        <a:rPr lang="es-ES" sz="1200" dirty="0" smtClean="0">
                          <a:effectLst/>
                        </a:rPr>
                        <a:t>23</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1417428828"/>
                  </a:ext>
                </a:extLst>
              </a:tr>
              <a:tr h="359495">
                <a:tc>
                  <a:txBody>
                    <a:bodyPr/>
                    <a:lstStyle/>
                    <a:p>
                      <a:pPr algn="l" fontAlgn="t"/>
                      <a:r>
                        <a:rPr lang="es-ES" sz="1200" dirty="0" err="1">
                          <a:effectLst/>
                        </a:rPr>
                        <a:t>Associate</a:t>
                      </a:r>
                      <a:r>
                        <a:rPr lang="es-ES" sz="1200" dirty="0">
                          <a:effectLst/>
                        </a:rPr>
                        <a:t> </a:t>
                      </a:r>
                      <a:r>
                        <a:rPr lang="es-ES" sz="1200" dirty="0" err="1">
                          <a:effectLst/>
                        </a:rPr>
                        <a:t>Research</a:t>
                      </a:r>
                      <a:r>
                        <a:rPr lang="es-ES" sz="1200" dirty="0">
                          <a:effectLst/>
                        </a:rPr>
                        <a:t> </a:t>
                      </a:r>
                      <a:r>
                        <a:rPr lang="es-ES" sz="1200" dirty="0" err="1">
                          <a:effectLst/>
                        </a:rPr>
                        <a:t>Professors</a:t>
                      </a:r>
                      <a:endParaRPr lang="es-ES" sz="1200" dirty="0">
                        <a:effectLst/>
                      </a:endParaRPr>
                    </a:p>
                  </a:txBody>
                  <a:tcPr marL="82338" marR="82338" marT="82338" marB="82338">
                    <a:solidFill>
                      <a:schemeClr val="bg1"/>
                    </a:solidFill>
                  </a:tcPr>
                </a:tc>
                <a:tc>
                  <a:txBody>
                    <a:bodyPr/>
                    <a:lstStyle/>
                    <a:p>
                      <a:pPr algn="ctr" fontAlgn="t"/>
                      <a:r>
                        <a:rPr lang="es-ES" sz="1200" dirty="0" smtClean="0">
                          <a:effectLst/>
                        </a:rPr>
                        <a:t>21</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914977067"/>
                  </a:ext>
                </a:extLst>
              </a:tr>
              <a:tr h="359495">
                <a:tc>
                  <a:txBody>
                    <a:bodyPr/>
                    <a:lstStyle/>
                    <a:p>
                      <a:pPr algn="l" fontAlgn="t"/>
                      <a:r>
                        <a:rPr lang="es-ES" sz="1200" dirty="0" smtClean="0">
                          <a:effectLst/>
                        </a:rPr>
                        <a:t>Senior</a:t>
                      </a:r>
                      <a:r>
                        <a:rPr lang="es-ES" sz="1200" baseline="0" dirty="0" smtClean="0">
                          <a:effectLst/>
                        </a:rPr>
                        <a:t> </a:t>
                      </a:r>
                      <a:r>
                        <a:rPr lang="es-ES" sz="1200" baseline="0" dirty="0" err="1" smtClean="0">
                          <a:effectLst/>
                        </a:rPr>
                        <a:t>Innovation</a:t>
                      </a:r>
                      <a:r>
                        <a:rPr lang="es-ES" sz="1200" baseline="0" dirty="0" smtClean="0">
                          <a:effectLst/>
                        </a:rPr>
                        <a:t> Leader</a:t>
                      </a:r>
                    </a:p>
                    <a:p>
                      <a:pPr algn="l" fontAlgn="t"/>
                      <a:endParaRPr lang="es-ES" sz="1200" baseline="0" dirty="0" smtClean="0">
                        <a:effectLst/>
                      </a:endParaRPr>
                    </a:p>
                    <a:p>
                      <a:pPr algn="l" fontAlgn="t"/>
                      <a:r>
                        <a:rPr lang="en-US" sz="1200" baseline="0" dirty="0" smtClean="0">
                          <a:effectLst/>
                        </a:rPr>
                        <a:t>Innovation officers</a:t>
                      </a:r>
                    </a:p>
                    <a:p>
                      <a:pPr algn="l" fontAlgn="t"/>
                      <a:endParaRPr lang="en-US" sz="1200" baseline="0" dirty="0" smtClean="0">
                        <a:effectLst/>
                      </a:endParaRPr>
                    </a:p>
                    <a:p>
                      <a:pPr algn="l" fontAlgn="t"/>
                      <a:r>
                        <a:rPr lang="en-US" sz="1200" baseline="0" dirty="0" smtClean="0">
                          <a:effectLst/>
                        </a:rPr>
                        <a:t>Junior innovation officers</a:t>
                      </a:r>
                    </a:p>
                  </a:txBody>
                  <a:tcPr marL="82338" marR="82338" marT="82338" marB="82338">
                    <a:solidFill>
                      <a:schemeClr val="bg1"/>
                    </a:solidFill>
                  </a:tcPr>
                </a:tc>
                <a:tc>
                  <a:txBody>
                    <a:bodyPr/>
                    <a:lstStyle/>
                    <a:p>
                      <a:pPr algn="ctr" fontAlgn="t"/>
                      <a:r>
                        <a:rPr lang="es-ES" sz="1200" dirty="0" smtClean="0">
                          <a:effectLst/>
                        </a:rPr>
                        <a:t>22</a:t>
                      </a:r>
                    </a:p>
                    <a:p>
                      <a:pPr algn="ctr" fontAlgn="t"/>
                      <a:endParaRPr lang="es-ES" sz="1200" dirty="0" smtClean="0">
                        <a:effectLst/>
                      </a:endParaRPr>
                    </a:p>
                    <a:p>
                      <a:pPr algn="ctr" fontAlgn="t"/>
                      <a:r>
                        <a:rPr lang="es-ES" sz="1200" dirty="0" smtClean="0">
                          <a:effectLst/>
                        </a:rPr>
                        <a:t>37</a:t>
                      </a:r>
                    </a:p>
                    <a:p>
                      <a:pPr algn="ctr" fontAlgn="t"/>
                      <a:endParaRPr lang="es-ES" sz="1200" dirty="0" smtClean="0">
                        <a:effectLst/>
                      </a:endParaRPr>
                    </a:p>
                    <a:p>
                      <a:pPr algn="ctr" fontAlgn="t"/>
                      <a:r>
                        <a:rPr lang="es-ES" sz="1200" dirty="0" smtClean="0">
                          <a:effectLst/>
                        </a:rPr>
                        <a:t>16</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2070807105"/>
                  </a:ext>
                </a:extLst>
              </a:tr>
              <a:tr h="359495">
                <a:tc>
                  <a:txBody>
                    <a:bodyPr/>
                    <a:lstStyle/>
                    <a:p>
                      <a:pPr algn="l" fontAlgn="t"/>
                      <a:r>
                        <a:rPr lang="es-ES" sz="1200" b="0" dirty="0">
                          <a:effectLst/>
                        </a:rPr>
                        <a:t>Total</a:t>
                      </a:r>
                    </a:p>
                  </a:txBody>
                  <a:tcPr marL="82338" marR="82338" marT="82338" marB="82338">
                    <a:solidFill>
                      <a:schemeClr val="accent1">
                        <a:lumMod val="40000"/>
                        <a:lumOff val="60000"/>
                      </a:schemeClr>
                    </a:solidFill>
                  </a:tcPr>
                </a:tc>
                <a:tc>
                  <a:txBody>
                    <a:bodyPr/>
                    <a:lstStyle/>
                    <a:p>
                      <a:pPr algn="ctr" fontAlgn="t"/>
                      <a:r>
                        <a:rPr lang="es-ES" sz="1200" b="1" dirty="0" smtClean="0">
                          <a:effectLst/>
                        </a:rPr>
                        <a:t>120</a:t>
                      </a:r>
                      <a:endParaRPr lang="es-ES" sz="1200" b="1" dirty="0">
                        <a:effectLst/>
                      </a:endParaRPr>
                    </a:p>
                  </a:txBody>
                  <a:tcPr marL="82338" marR="82338" marT="82338" marB="82338">
                    <a:solidFill>
                      <a:schemeClr val="accent1">
                        <a:lumMod val="40000"/>
                        <a:lumOff val="60000"/>
                      </a:schemeClr>
                    </a:solidFill>
                  </a:tcPr>
                </a:tc>
                <a:extLst>
                  <a:ext uri="{0D108BD9-81ED-4DB2-BD59-A6C34878D82A}">
                    <a16:rowId xmlns:a16="http://schemas.microsoft.com/office/drawing/2014/main" val="1691065455"/>
                  </a:ext>
                </a:extLst>
              </a:tr>
            </a:tbl>
          </a:graphicData>
        </a:graphic>
      </p:graphicFrame>
      <p:graphicFrame>
        <p:nvGraphicFramePr>
          <p:cNvPr id="20" name="Tabla 19"/>
          <p:cNvGraphicFramePr>
            <a:graphicFrameLocks noGrp="1"/>
          </p:cNvGraphicFramePr>
          <p:nvPr>
            <p:extLst>
              <p:ext uri="{D42A27DB-BD31-4B8C-83A1-F6EECF244321}">
                <p14:modId xmlns:p14="http://schemas.microsoft.com/office/powerpoint/2010/main" val="2720582129"/>
              </p:ext>
            </p:extLst>
          </p:nvPr>
        </p:nvGraphicFramePr>
        <p:xfrm>
          <a:off x="4855113" y="1214637"/>
          <a:ext cx="4080689" cy="3416441"/>
        </p:xfrm>
        <a:graphic>
          <a:graphicData uri="http://schemas.openxmlformats.org/drawingml/2006/table">
            <a:tbl>
              <a:tblPr firstRow="1" bandRow="1">
                <a:tableStyleId>{5C22544A-7EE6-4342-B048-85BDC9FD1C3A}</a:tableStyleId>
              </a:tblPr>
              <a:tblGrid>
                <a:gridCol w="2833357">
                  <a:extLst>
                    <a:ext uri="{9D8B030D-6E8A-4147-A177-3AD203B41FA5}">
                      <a16:colId xmlns:a16="http://schemas.microsoft.com/office/drawing/2014/main" val="2385340276"/>
                    </a:ext>
                  </a:extLst>
                </a:gridCol>
                <a:gridCol w="1247332">
                  <a:extLst>
                    <a:ext uri="{9D8B030D-6E8A-4147-A177-3AD203B41FA5}">
                      <a16:colId xmlns:a16="http://schemas.microsoft.com/office/drawing/2014/main" val="773079344"/>
                    </a:ext>
                  </a:extLst>
                </a:gridCol>
              </a:tblGrid>
              <a:tr h="489761">
                <a:tc gridSpan="2">
                  <a:txBody>
                    <a:bodyPr/>
                    <a:lstStyle/>
                    <a:p>
                      <a:pPr fontAlgn="t"/>
                      <a:r>
                        <a:rPr lang="en-US" sz="1200" b="1" i="0" kern="1200" dirty="0" smtClean="0">
                          <a:solidFill>
                            <a:schemeClr val="lt1"/>
                          </a:solidFill>
                          <a:effectLst/>
                          <a:latin typeface="+mn-lt"/>
                          <a:ea typeface="+mn-ea"/>
                          <a:cs typeface="+mn-cs"/>
                        </a:rPr>
                        <a:t>EDUCATION AND TENURE TRACK POSITIONS</a:t>
                      </a:r>
                      <a:r>
                        <a:rPr lang="en-US" sz="1200" b="1" dirty="0" smtClean="0"/>
                        <a:t/>
                      </a:r>
                      <a:br>
                        <a:rPr lang="en-US" sz="1200" b="1" dirty="0" smtClean="0"/>
                      </a:br>
                      <a:r>
                        <a:rPr lang="en-US" sz="1200" b="1" i="0" kern="1200" dirty="0" smtClean="0">
                          <a:solidFill>
                            <a:schemeClr val="lt1"/>
                          </a:solidFill>
                          <a:effectLst/>
                          <a:latin typeface="+mn-lt"/>
                          <a:ea typeface="+mn-ea"/>
                          <a:cs typeface="+mn-cs"/>
                        </a:rPr>
                        <a:t>(Information data at 31/12/2022)</a:t>
                      </a:r>
                      <a:endParaRPr lang="es-ES" sz="1200" b="1" dirty="0" smtClean="0">
                        <a:effectLst/>
                      </a:endParaRPr>
                    </a:p>
                  </a:txBody>
                  <a:tcPr marL="55377" marR="55377" marT="55377" marB="55377">
                    <a:solidFill>
                      <a:schemeClr val="tx2"/>
                    </a:solidFill>
                  </a:tcPr>
                </a:tc>
                <a:tc hMerge="1">
                  <a:txBody>
                    <a:bodyPr/>
                    <a:lstStyle/>
                    <a:p>
                      <a:pPr fontAlgn="t"/>
                      <a:endParaRPr lang="es-ES" sz="900" dirty="0">
                        <a:effectLst/>
                      </a:endParaRPr>
                    </a:p>
                  </a:txBody>
                  <a:tcPr marL="40999" marR="40999" marT="40999" marB="40999">
                    <a:solidFill>
                      <a:schemeClr val="tx2"/>
                    </a:solidFill>
                  </a:tcPr>
                </a:tc>
                <a:extLst>
                  <a:ext uri="{0D108BD9-81ED-4DB2-BD59-A6C34878D82A}">
                    <a16:rowId xmlns:a16="http://schemas.microsoft.com/office/drawing/2014/main" val="2234908966"/>
                  </a:ext>
                </a:extLst>
              </a:tr>
              <a:tr h="365835">
                <a:tc>
                  <a:txBody>
                    <a:bodyPr/>
                    <a:lstStyle/>
                    <a:p>
                      <a:pPr fontAlgn="t"/>
                      <a:r>
                        <a:rPr lang="es-ES" sz="1200" b="1" dirty="0">
                          <a:effectLst/>
                        </a:rPr>
                        <a:t>TENURE TRACK POSITIONS</a:t>
                      </a:r>
                      <a:endParaRPr lang="es-ES" sz="1200" dirty="0">
                        <a:effectLst/>
                      </a:endParaRPr>
                    </a:p>
                  </a:txBody>
                  <a:tcPr marL="82338" marR="82338" marT="82338" marB="82338">
                    <a:solidFill>
                      <a:schemeClr val="bg1"/>
                    </a:solidFill>
                  </a:tcPr>
                </a:tc>
                <a:tc>
                  <a:txBody>
                    <a:bodyPr/>
                    <a:lstStyle/>
                    <a:p>
                      <a:pPr algn="ctr" fontAlgn="t"/>
                      <a:r>
                        <a:rPr lang="es-ES" sz="1200" b="1" dirty="0" smtClean="0">
                          <a:effectLst/>
                        </a:rPr>
                        <a:t>37</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1417428828"/>
                  </a:ext>
                </a:extLst>
              </a:tr>
              <a:tr h="365835">
                <a:tc>
                  <a:txBody>
                    <a:bodyPr/>
                    <a:lstStyle/>
                    <a:p>
                      <a:pPr fontAlgn="t"/>
                      <a:r>
                        <a:rPr lang="es-ES" sz="1200" dirty="0" err="1">
                          <a:effectLst/>
                        </a:rPr>
                        <a:t>Assistant</a:t>
                      </a:r>
                      <a:r>
                        <a:rPr lang="es-ES" sz="1200" dirty="0">
                          <a:effectLst/>
                        </a:rPr>
                        <a:t> </a:t>
                      </a:r>
                      <a:r>
                        <a:rPr lang="es-ES" sz="1200" dirty="0" err="1">
                          <a:effectLst/>
                        </a:rPr>
                        <a:t>Research</a:t>
                      </a:r>
                      <a:r>
                        <a:rPr lang="es-ES" sz="1200" dirty="0">
                          <a:effectLst/>
                        </a:rPr>
                        <a:t> </a:t>
                      </a:r>
                      <a:r>
                        <a:rPr lang="es-ES" sz="1200" dirty="0" err="1">
                          <a:effectLst/>
                        </a:rPr>
                        <a:t>Professors</a:t>
                      </a:r>
                      <a:endParaRPr lang="es-ES" sz="1200" dirty="0">
                        <a:effectLst/>
                      </a:endParaRPr>
                    </a:p>
                  </a:txBody>
                  <a:tcPr marL="82338" marR="82338" marT="82338" marB="82338">
                    <a:solidFill>
                      <a:schemeClr val="bg1"/>
                    </a:solidFill>
                  </a:tcPr>
                </a:tc>
                <a:tc>
                  <a:txBody>
                    <a:bodyPr/>
                    <a:lstStyle/>
                    <a:p>
                      <a:pPr algn="ctr" fontAlgn="t"/>
                      <a:r>
                        <a:rPr lang="es-ES" sz="1200" dirty="0" smtClean="0">
                          <a:effectLst/>
                        </a:rPr>
                        <a:t>20</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914977067"/>
                  </a:ext>
                </a:extLst>
              </a:tr>
              <a:tr h="365835">
                <a:tc>
                  <a:txBody>
                    <a:bodyPr/>
                    <a:lstStyle/>
                    <a:p>
                      <a:pPr fontAlgn="t"/>
                      <a:r>
                        <a:rPr lang="es-ES" sz="1200" dirty="0">
                          <a:effectLst/>
                        </a:rPr>
                        <a:t>Postdoctoral </a:t>
                      </a:r>
                      <a:r>
                        <a:rPr lang="es-ES" sz="1200" dirty="0" err="1">
                          <a:effectLst/>
                        </a:rPr>
                        <a:t>Researchers</a:t>
                      </a:r>
                      <a:endParaRPr lang="es-ES" sz="1200" dirty="0">
                        <a:effectLst/>
                      </a:endParaRPr>
                    </a:p>
                  </a:txBody>
                  <a:tcPr marL="82338" marR="82338" marT="82338" marB="82338">
                    <a:solidFill>
                      <a:schemeClr val="bg1"/>
                    </a:solidFill>
                  </a:tcPr>
                </a:tc>
                <a:tc>
                  <a:txBody>
                    <a:bodyPr/>
                    <a:lstStyle/>
                    <a:p>
                      <a:pPr algn="ctr" fontAlgn="t"/>
                      <a:r>
                        <a:rPr lang="es-ES" sz="1200" dirty="0" smtClean="0">
                          <a:effectLst/>
                        </a:rPr>
                        <a:t>17</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2070807105"/>
                  </a:ext>
                </a:extLst>
              </a:tr>
              <a:tr h="365835">
                <a:tc>
                  <a:txBody>
                    <a:bodyPr/>
                    <a:lstStyle/>
                    <a:p>
                      <a:pPr fontAlgn="t"/>
                      <a:r>
                        <a:rPr lang="es-ES" sz="1200" b="1" dirty="0">
                          <a:effectLst/>
                        </a:rPr>
                        <a:t>EDUCATION POSITIONS</a:t>
                      </a:r>
                      <a:endParaRPr lang="es-ES" sz="1200" dirty="0">
                        <a:effectLst/>
                      </a:endParaRPr>
                    </a:p>
                  </a:txBody>
                  <a:tcPr marL="82338" marR="82338" marT="82338" marB="82338">
                    <a:solidFill>
                      <a:schemeClr val="bg1"/>
                    </a:solidFill>
                  </a:tcPr>
                </a:tc>
                <a:tc>
                  <a:txBody>
                    <a:bodyPr/>
                    <a:lstStyle/>
                    <a:p>
                      <a:pPr algn="ctr" fontAlgn="t"/>
                      <a:r>
                        <a:rPr lang="es-ES" sz="1200" b="1" dirty="0" smtClean="0">
                          <a:effectLst/>
                        </a:rPr>
                        <a:t>62</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1405299600"/>
                  </a:ext>
                </a:extLst>
              </a:tr>
              <a:tr h="365835">
                <a:tc>
                  <a:txBody>
                    <a:bodyPr/>
                    <a:lstStyle/>
                    <a:p>
                      <a:pPr fontAlgn="t"/>
                      <a:r>
                        <a:rPr lang="es-ES" sz="1200" dirty="0">
                          <a:effectLst/>
                        </a:rPr>
                        <a:t>PhD </a:t>
                      </a:r>
                      <a:r>
                        <a:rPr lang="es-ES" sz="1200" dirty="0" err="1">
                          <a:effectLst/>
                        </a:rPr>
                        <a:t>Students</a:t>
                      </a:r>
                      <a:endParaRPr lang="es-ES" sz="1200" dirty="0">
                        <a:effectLst/>
                      </a:endParaRPr>
                    </a:p>
                  </a:txBody>
                  <a:tcPr marL="82338" marR="82338" marT="82338" marB="82338">
                    <a:solidFill>
                      <a:schemeClr val="bg1"/>
                    </a:solidFill>
                  </a:tcPr>
                </a:tc>
                <a:tc>
                  <a:txBody>
                    <a:bodyPr/>
                    <a:lstStyle/>
                    <a:p>
                      <a:pPr algn="ctr" fontAlgn="t"/>
                      <a:r>
                        <a:rPr lang="es-ES" sz="1200" dirty="0" smtClean="0">
                          <a:effectLst/>
                        </a:rPr>
                        <a:t>61</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2915369993"/>
                  </a:ext>
                </a:extLst>
              </a:tr>
              <a:tr h="365835">
                <a:tc>
                  <a:txBody>
                    <a:bodyPr/>
                    <a:lstStyle/>
                    <a:p>
                      <a:pPr fontAlgn="t"/>
                      <a:r>
                        <a:rPr lang="es-ES" sz="1200" dirty="0">
                          <a:effectLst/>
                        </a:rPr>
                        <a:t>Master </a:t>
                      </a:r>
                      <a:r>
                        <a:rPr lang="es-ES" sz="1200" dirty="0" err="1">
                          <a:effectLst/>
                        </a:rPr>
                        <a:t>Students</a:t>
                      </a:r>
                      <a:endParaRPr lang="es-ES" sz="1200" dirty="0">
                        <a:effectLst/>
                      </a:endParaRPr>
                    </a:p>
                  </a:txBody>
                  <a:tcPr marL="82338" marR="82338" marT="82338" marB="82338">
                    <a:solidFill>
                      <a:schemeClr val="bg1"/>
                    </a:solidFill>
                  </a:tcPr>
                </a:tc>
                <a:tc>
                  <a:txBody>
                    <a:bodyPr/>
                    <a:lstStyle/>
                    <a:p>
                      <a:pPr algn="ctr" fontAlgn="t"/>
                      <a:r>
                        <a:rPr lang="es-ES" sz="1200" dirty="0" smtClean="0">
                          <a:effectLst/>
                        </a:rPr>
                        <a:t>-</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493700595"/>
                  </a:ext>
                </a:extLst>
              </a:tr>
              <a:tr h="365835">
                <a:tc>
                  <a:txBody>
                    <a:bodyPr/>
                    <a:lstStyle/>
                    <a:p>
                      <a:pPr fontAlgn="t"/>
                      <a:r>
                        <a:rPr lang="es-ES" sz="1200" dirty="0" err="1">
                          <a:effectLst/>
                        </a:rPr>
                        <a:t>Undergraduate</a:t>
                      </a:r>
                      <a:r>
                        <a:rPr lang="es-ES" sz="1200" dirty="0">
                          <a:effectLst/>
                        </a:rPr>
                        <a:t> </a:t>
                      </a:r>
                      <a:r>
                        <a:rPr lang="es-ES" sz="1200" dirty="0" err="1">
                          <a:effectLst/>
                        </a:rPr>
                        <a:t>Students</a:t>
                      </a:r>
                      <a:endParaRPr lang="es-ES" sz="1200" dirty="0">
                        <a:effectLst/>
                      </a:endParaRPr>
                    </a:p>
                  </a:txBody>
                  <a:tcPr marL="82338" marR="82338" marT="82338" marB="82338">
                    <a:solidFill>
                      <a:schemeClr val="bg1"/>
                    </a:solidFill>
                  </a:tcPr>
                </a:tc>
                <a:tc>
                  <a:txBody>
                    <a:bodyPr/>
                    <a:lstStyle/>
                    <a:p>
                      <a:pPr algn="ctr" fontAlgn="t"/>
                      <a:r>
                        <a:rPr lang="es-ES" sz="1200" dirty="0" smtClean="0">
                          <a:effectLst/>
                        </a:rPr>
                        <a:t>1</a:t>
                      </a:r>
                      <a:endParaRPr lang="es-ES" sz="1200" dirty="0">
                        <a:effectLst/>
                      </a:endParaRPr>
                    </a:p>
                  </a:txBody>
                  <a:tcPr marL="82338" marR="82338" marT="82338" marB="82338">
                    <a:solidFill>
                      <a:schemeClr val="bg1"/>
                    </a:solidFill>
                  </a:tcPr>
                </a:tc>
                <a:extLst>
                  <a:ext uri="{0D108BD9-81ED-4DB2-BD59-A6C34878D82A}">
                    <a16:rowId xmlns:a16="http://schemas.microsoft.com/office/drawing/2014/main" val="3233621797"/>
                  </a:ext>
                </a:extLst>
              </a:tr>
              <a:tr h="365835">
                <a:tc>
                  <a:txBody>
                    <a:bodyPr/>
                    <a:lstStyle/>
                    <a:p>
                      <a:pPr fontAlgn="t"/>
                      <a:r>
                        <a:rPr lang="es-ES" sz="1200" b="1" dirty="0">
                          <a:effectLst/>
                        </a:rPr>
                        <a:t>Total</a:t>
                      </a:r>
                      <a:endParaRPr lang="es-ES" sz="1200" dirty="0">
                        <a:effectLst/>
                      </a:endParaRPr>
                    </a:p>
                  </a:txBody>
                  <a:tcPr marL="82338" marR="82338" marT="82338" marB="82338">
                    <a:solidFill>
                      <a:schemeClr val="accent1">
                        <a:lumMod val="40000"/>
                        <a:lumOff val="60000"/>
                      </a:schemeClr>
                    </a:solidFill>
                  </a:tcPr>
                </a:tc>
                <a:tc>
                  <a:txBody>
                    <a:bodyPr/>
                    <a:lstStyle/>
                    <a:p>
                      <a:pPr algn="ctr" fontAlgn="t"/>
                      <a:r>
                        <a:rPr lang="es-ES" sz="1200" b="1" dirty="0" smtClean="0">
                          <a:effectLst/>
                        </a:rPr>
                        <a:t>99</a:t>
                      </a:r>
                      <a:endParaRPr lang="es-ES" sz="1200" dirty="0">
                        <a:effectLst/>
                      </a:endParaRPr>
                    </a:p>
                  </a:txBody>
                  <a:tcPr marL="82338" marR="82338" marT="82338" marB="82338">
                    <a:solidFill>
                      <a:schemeClr val="accent1">
                        <a:lumMod val="40000"/>
                        <a:lumOff val="60000"/>
                      </a:schemeClr>
                    </a:solidFill>
                  </a:tcPr>
                </a:tc>
                <a:extLst>
                  <a:ext uri="{0D108BD9-81ED-4DB2-BD59-A6C34878D82A}">
                    <a16:rowId xmlns:a16="http://schemas.microsoft.com/office/drawing/2014/main" val="1691065455"/>
                  </a:ext>
                </a:extLst>
              </a:tr>
            </a:tbl>
          </a:graphicData>
        </a:graphic>
      </p:graphicFrame>
    </p:spTree>
    <p:extLst>
      <p:ext uri="{BB962C8B-B14F-4D97-AF65-F5344CB8AC3E}">
        <p14:creationId xmlns:p14="http://schemas.microsoft.com/office/powerpoint/2010/main" val="18378432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07369"/>
            <a:ext cx="9144000" cy="5939874"/>
          </a:xfrm>
          <a:prstGeom prst="rect">
            <a:avLst/>
          </a:prstGeom>
        </p:spPr>
      </p:pic>
      <p:sp>
        <p:nvSpPr>
          <p:cNvPr id="15" name="Rectángulo 14"/>
          <p:cNvSpPr/>
          <p:nvPr/>
        </p:nvSpPr>
        <p:spPr>
          <a:xfrm>
            <a:off x="4637905" y="2503893"/>
            <a:ext cx="4280598" cy="1505401"/>
          </a:xfrm>
          <a:prstGeom prst="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Rectángulo 20"/>
          <p:cNvSpPr/>
          <p:nvPr/>
        </p:nvSpPr>
        <p:spPr>
          <a:xfrm>
            <a:off x="4637905" y="4253979"/>
            <a:ext cx="4280598" cy="1505401"/>
          </a:xfrm>
          <a:prstGeom prst="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Rectángulo 17"/>
          <p:cNvSpPr/>
          <p:nvPr/>
        </p:nvSpPr>
        <p:spPr>
          <a:xfrm>
            <a:off x="245099" y="4253977"/>
            <a:ext cx="4280598" cy="1505401"/>
          </a:xfrm>
          <a:prstGeom prst="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Rectángulo 11"/>
          <p:cNvSpPr/>
          <p:nvPr/>
        </p:nvSpPr>
        <p:spPr>
          <a:xfrm>
            <a:off x="245099" y="2503891"/>
            <a:ext cx="4280598" cy="1505401"/>
          </a:xfrm>
          <a:prstGeom prst="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Título 1"/>
          <p:cNvSpPr>
            <a:spLocks noGrp="1"/>
          </p:cNvSpPr>
          <p:nvPr>
            <p:ph type="title"/>
          </p:nvPr>
        </p:nvSpPr>
        <p:spPr>
          <a:xfrm>
            <a:off x="576694" y="1645920"/>
            <a:ext cx="7938655" cy="709751"/>
          </a:xfrm>
        </p:spPr>
        <p:txBody>
          <a:bodyPr/>
          <a:lstStyle/>
          <a:p>
            <a:r>
              <a:rPr lang="es-ES" dirty="0" smtClean="0">
                <a:solidFill>
                  <a:schemeClr val="tx2"/>
                </a:solidFill>
              </a:rPr>
              <a:t>4 RESEARCH CHALLENGES &amp; GOALS</a:t>
            </a:r>
            <a:endParaRPr lang="es-ES" dirty="0">
              <a:solidFill>
                <a:schemeClr val="tx2"/>
              </a:solidFill>
            </a:endParaRPr>
          </a:p>
        </p:txBody>
      </p:sp>
      <p:sp>
        <p:nvSpPr>
          <p:cNvPr id="11" name="Rectángulo 10"/>
          <p:cNvSpPr/>
          <p:nvPr/>
        </p:nvSpPr>
        <p:spPr>
          <a:xfrm>
            <a:off x="245099" y="2503890"/>
            <a:ext cx="4280598" cy="42018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CuadroTexto 12"/>
          <p:cNvSpPr txBox="1"/>
          <p:nvPr/>
        </p:nvSpPr>
        <p:spPr>
          <a:xfrm>
            <a:off x="245099" y="2503889"/>
            <a:ext cx="4280597" cy="1877437"/>
          </a:xfrm>
          <a:prstGeom prst="rect">
            <a:avLst/>
          </a:prstGeom>
          <a:noFill/>
        </p:spPr>
        <p:txBody>
          <a:bodyPr wrap="square" rtlCol="0">
            <a:spAutoFit/>
          </a:bodyPr>
          <a:lstStyle/>
          <a:p>
            <a:pPr algn="ctr"/>
            <a:r>
              <a:rPr lang="es-ES" sz="1400" b="1" dirty="0" err="1" smtClean="0">
                <a:solidFill>
                  <a:schemeClr val="bg1"/>
                </a:solidFill>
              </a:rPr>
              <a:t>RCh</a:t>
            </a:r>
            <a:r>
              <a:rPr lang="es-ES" sz="1400" b="1" dirty="0" smtClean="0">
                <a:solidFill>
                  <a:schemeClr val="bg1"/>
                </a:solidFill>
              </a:rPr>
              <a:t> 1 - CONSTRUCTION &amp; TRANSPORT</a:t>
            </a:r>
          </a:p>
          <a:p>
            <a:endParaRPr lang="es-ES" sz="1400" b="1" dirty="0" smtClean="0">
              <a:solidFill>
                <a:schemeClr val="tx2"/>
              </a:solidFill>
            </a:endParaRPr>
          </a:p>
          <a:p>
            <a:r>
              <a:rPr lang="en-US" dirty="0"/>
              <a:t>The enhanced design of buildings and constructions, transport infrastructure and vehicles.</a:t>
            </a:r>
            <a:endParaRPr lang="es-ES" sz="1600" dirty="0" smtClean="0">
              <a:solidFill>
                <a:schemeClr val="tx1">
                  <a:lumMod val="50000"/>
                  <a:lumOff val="50000"/>
                </a:schemeClr>
              </a:solidFill>
            </a:endParaRPr>
          </a:p>
          <a:p>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
        <p:nvSpPr>
          <p:cNvPr id="14" name="Rectángulo 13"/>
          <p:cNvSpPr/>
          <p:nvPr/>
        </p:nvSpPr>
        <p:spPr>
          <a:xfrm>
            <a:off x="4637905" y="2503892"/>
            <a:ext cx="4280598" cy="42018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CuadroTexto 15"/>
          <p:cNvSpPr txBox="1"/>
          <p:nvPr/>
        </p:nvSpPr>
        <p:spPr>
          <a:xfrm>
            <a:off x="4637905" y="2503891"/>
            <a:ext cx="4280597" cy="1569660"/>
          </a:xfrm>
          <a:prstGeom prst="rect">
            <a:avLst/>
          </a:prstGeom>
          <a:noFill/>
        </p:spPr>
        <p:txBody>
          <a:bodyPr wrap="square" rtlCol="0">
            <a:spAutoFit/>
          </a:bodyPr>
          <a:lstStyle/>
          <a:p>
            <a:pPr algn="ctr"/>
            <a:r>
              <a:rPr lang="es-ES" sz="1400" b="1" dirty="0" err="1" smtClean="0">
                <a:solidFill>
                  <a:schemeClr val="bg1"/>
                </a:solidFill>
              </a:rPr>
              <a:t>RCh</a:t>
            </a:r>
            <a:r>
              <a:rPr lang="es-ES" sz="1400" b="1" dirty="0">
                <a:solidFill>
                  <a:schemeClr val="bg1"/>
                </a:solidFill>
              </a:rPr>
              <a:t> 2 - ENVIRONMENT</a:t>
            </a:r>
            <a:r>
              <a:rPr lang="es-ES" sz="1400" b="1" dirty="0" smtClean="0">
                <a:solidFill>
                  <a:schemeClr val="bg1"/>
                </a:solidFill>
              </a:rPr>
              <a:t>, ENERGY &amp; SECURITY</a:t>
            </a:r>
          </a:p>
          <a:p>
            <a:endParaRPr lang="es-ES" sz="1400" b="1" dirty="0" smtClean="0">
              <a:solidFill>
                <a:schemeClr val="tx2"/>
              </a:solidFill>
            </a:endParaRPr>
          </a:p>
          <a:p>
            <a:r>
              <a:rPr lang="en-US" dirty="0"/>
              <a:t>A more environmentally friendly and safer planet.</a:t>
            </a:r>
            <a:br>
              <a:rPr lang="en-US" dirty="0"/>
            </a:br>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
        <p:nvSpPr>
          <p:cNvPr id="17" name="Rectángulo 16"/>
          <p:cNvSpPr/>
          <p:nvPr/>
        </p:nvSpPr>
        <p:spPr>
          <a:xfrm>
            <a:off x="245099" y="4253976"/>
            <a:ext cx="4280598" cy="42018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CuadroTexto 18"/>
          <p:cNvSpPr txBox="1"/>
          <p:nvPr/>
        </p:nvSpPr>
        <p:spPr>
          <a:xfrm>
            <a:off x="245099" y="4253975"/>
            <a:ext cx="4280598" cy="1292662"/>
          </a:xfrm>
          <a:prstGeom prst="rect">
            <a:avLst/>
          </a:prstGeom>
          <a:noFill/>
        </p:spPr>
        <p:txBody>
          <a:bodyPr wrap="square" rtlCol="0">
            <a:spAutoFit/>
          </a:bodyPr>
          <a:lstStyle/>
          <a:p>
            <a:pPr algn="ctr"/>
            <a:r>
              <a:rPr lang="es-ES" sz="1400" b="1" dirty="0" err="1" smtClean="0">
                <a:solidFill>
                  <a:schemeClr val="bg1"/>
                </a:solidFill>
              </a:rPr>
              <a:t>RCh</a:t>
            </a:r>
            <a:r>
              <a:rPr lang="es-ES" sz="1400" b="1" dirty="0" smtClean="0">
                <a:solidFill>
                  <a:schemeClr val="bg1"/>
                </a:solidFill>
              </a:rPr>
              <a:t> 3 - MANUFACTURING</a:t>
            </a:r>
          </a:p>
          <a:p>
            <a:endParaRPr lang="es-ES" sz="1400" b="1" dirty="0" smtClean="0">
              <a:solidFill>
                <a:schemeClr val="tx2"/>
              </a:solidFill>
            </a:endParaRPr>
          </a:p>
          <a:p>
            <a:r>
              <a:rPr lang="es-ES" dirty="0"/>
              <a:t>A more </a:t>
            </a:r>
            <a:r>
              <a:rPr lang="es-ES" dirty="0" err="1"/>
              <a:t>competitive</a:t>
            </a:r>
            <a:r>
              <a:rPr lang="es-ES" dirty="0"/>
              <a:t> industrial </a:t>
            </a:r>
            <a:r>
              <a:rPr lang="es-ES" dirty="0" smtClean="0"/>
              <a:t>sector</a:t>
            </a:r>
            <a:r>
              <a:rPr lang="en-US" dirty="0" smtClean="0"/>
              <a:t>.</a:t>
            </a:r>
            <a:endParaRPr lang="es-ES" sz="1600" dirty="0" smtClean="0">
              <a:solidFill>
                <a:schemeClr val="tx1">
                  <a:lumMod val="50000"/>
                  <a:lumOff val="50000"/>
                </a:schemeClr>
              </a:solidFill>
            </a:endParaRPr>
          </a:p>
          <a:p>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
        <p:nvSpPr>
          <p:cNvPr id="20" name="Rectángulo 19"/>
          <p:cNvSpPr/>
          <p:nvPr/>
        </p:nvSpPr>
        <p:spPr>
          <a:xfrm>
            <a:off x="4637905" y="4253978"/>
            <a:ext cx="4280598" cy="42018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CuadroTexto 21"/>
          <p:cNvSpPr txBox="1"/>
          <p:nvPr/>
        </p:nvSpPr>
        <p:spPr>
          <a:xfrm>
            <a:off x="4637905" y="4253977"/>
            <a:ext cx="4280598" cy="1846659"/>
          </a:xfrm>
          <a:prstGeom prst="rect">
            <a:avLst/>
          </a:prstGeom>
          <a:noFill/>
        </p:spPr>
        <p:txBody>
          <a:bodyPr wrap="square" rtlCol="0">
            <a:spAutoFit/>
          </a:bodyPr>
          <a:lstStyle/>
          <a:p>
            <a:pPr algn="ctr"/>
            <a:r>
              <a:rPr lang="es-ES" sz="1400" b="1" dirty="0" err="1" smtClean="0">
                <a:solidFill>
                  <a:schemeClr val="bg1"/>
                </a:solidFill>
              </a:rPr>
              <a:t>RCh</a:t>
            </a:r>
            <a:r>
              <a:rPr lang="es-ES" sz="1400" b="1" dirty="0">
                <a:solidFill>
                  <a:schemeClr val="bg1"/>
                </a:solidFill>
              </a:rPr>
              <a:t> 4 - </a:t>
            </a:r>
            <a:r>
              <a:rPr lang="es-ES" sz="1400" b="1" dirty="0" smtClean="0">
                <a:solidFill>
                  <a:schemeClr val="bg1"/>
                </a:solidFill>
              </a:rPr>
              <a:t>MATERIALS</a:t>
            </a:r>
          </a:p>
          <a:p>
            <a:endParaRPr lang="es-ES" sz="1400" b="1" dirty="0" smtClean="0">
              <a:solidFill>
                <a:schemeClr val="tx2"/>
              </a:solidFill>
            </a:endParaRPr>
          </a:p>
          <a:p>
            <a:r>
              <a:rPr lang="en-US" dirty="0"/>
              <a:t>The development of new materials with functional properties for engineering applications.</a:t>
            </a:r>
            <a:br>
              <a:rPr lang="en-US" dirty="0"/>
            </a:br>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
        <p:nvSpPr>
          <p:cNvPr id="2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 ORGANIZATION</a:t>
            </a:r>
            <a:r>
              <a:rPr lang="es-ES" sz="3600" dirty="0" smtClean="0"/>
              <a:t/>
            </a:r>
            <a:br>
              <a:rPr lang="es-ES" sz="3600" dirty="0" smtClean="0"/>
            </a:br>
            <a:endParaRPr lang="es-ES" dirty="0"/>
          </a:p>
        </p:txBody>
      </p:sp>
      <p:cxnSp>
        <p:nvCxnSpPr>
          <p:cNvPr id="25" name="Conector recto 2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SEVERO OCHOA PROGRAMME</a:t>
            </a:r>
            <a:r>
              <a:rPr lang="es-ES" sz="3600" dirty="0" smtClean="0"/>
              <a:t/>
            </a:r>
            <a:br>
              <a:rPr lang="es-ES" sz="3600" dirty="0" smtClean="0"/>
            </a:br>
            <a:endParaRPr lang="es-ES" dirty="0"/>
          </a:p>
        </p:txBody>
      </p:sp>
    </p:spTree>
    <p:extLst>
      <p:ext uri="{BB962C8B-B14F-4D97-AF65-F5344CB8AC3E}">
        <p14:creationId xmlns:p14="http://schemas.microsoft.com/office/powerpoint/2010/main" val="36350962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2) </a:t>
            </a:r>
            <a:r>
              <a:rPr lang="es-ES" sz="3600" dirty="0" err="1" smtClean="0">
                <a:solidFill>
                  <a:schemeClr val="tx2"/>
                </a:solidFill>
              </a:rPr>
              <a:t>RESEARCH</a:t>
            </a:r>
            <a:r>
              <a:rPr lang="es-ES" sz="3600" dirty="0" smtClean="0">
                <a:solidFill>
                  <a:schemeClr val="tx2"/>
                </a:solidFill>
              </a:rPr>
              <a:t> </a:t>
            </a:r>
            <a:r>
              <a:rPr lang="es-ES" sz="3600" dirty="0" err="1" smtClean="0">
                <a:solidFill>
                  <a:schemeClr val="tx2"/>
                </a:solidFill>
              </a:rPr>
              <a:t>THEMES</a:t>
            </a:r>
            <a:r>
              <a:rPr lang="es-ES" sz="3600" dirty="0" smtClean="0"/>
              <a:t/>
            </a:r>
            <a:br>
              <a:rPr lang="es-ES" sz="3600" dirty="0" smtClean="0"/>
            </a:br>
            <a:endParaRPr lang="es-ES" dirty="0"/>
          </a:p>
        </p:txBody>
      </p:sp>
      <p:cxnSp>
        <p:nvCxnSpPr>
          <p:cNvPr id="19" name="Conector recto 18"/>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Imagen 12"/>
          <p:cNvPicPr/>
          <p:nvPr/>
        </p:nvPicPr>
        <p:blipFill>
          <a:blip r:embed="rId2" cstate="email">
            <a:extLst>
              <a:ext uri="{28A0092B-C50C-407E-A947-70E740481C1C}">
                <a14:useLocalDpi xmlns:a14="http://schemas.microsoft.com/office/drawing/2010/main" val="0"/>
              </a:ext>
            </a:extLst>
          </a:blip>
          <a:stretch>
            <a:fillRect/>
          </a:stretch>
        </p:blipFill>
        <p:spPr>
          <a:xfrm>
            <a:off x="3189206" y="1229360"/>
            <a:ext cx="5954794" cy="5360256"/>
          </a:xfrm>
          <a:prstGeom prst="rect">
            <a:avLst/>
          </a:prstGeom>
        </p:spPr>
      </p:pic>
      <p:sp>
        <p:nvSpPr>
          <p:cNvPr id="2" name="CuadroTexto 1"/>
          <p:cNvSpPr txBox="1"/>
          <p:nvPr/>
        </p:nvSpPr>
        <p:spPr>
          <a:xfrm>
            <a:off x="285585" y="1277054"/>
            <a:ext cx="2752255" cy="4847481"/>
          </a:xfrm>
          <a:prstGeom prst="rect">
            <a:avLst/>
          </a:prstGeom>
          <a:noFill/>
        </p:spPr>
        <p:txBody>
          <a:bodyPr wrap="square" rtlCol="0">
            <a:spAutoFit/>
          </a:bodyPr>
          <a:lstStyle/>
          <a:p>
            <a:pPr>
              <a:spcAft>
                <a:spcPts val="600"/>
              </a:spcAft>
            </a:pPr>
            <a:r>
              <a:rPr lang="en-GB" sz="2000" dirty="0"/>
              <a:t>On the basis of the above societal challenges</a:t>
            </a:r>
            <a:r>
              <a:rPr lang="en-GB" sz="2000" b="1" u="sng" dirty="0"/>
              <a:t>, </a:t>
            </a:r>
            <a:r>
              <a:rPr lang="en-GB" sz="2000" b="1" u="sng" dirty="0" err="1"/>
              <a:t>CIMNE</a:t>
            </a:r>
            <a:r>
              <a:rPr lang="en-GB" sz="2000" b="1" u="sng" dirty="0"/>
              <a:t> has established five key thematic areas </a:t>
            </a:r>
            <a:r>
              <a:rPr lang="en-GB" sz="2000" dirty="0"/>
              <a:t>of research </a:t>
            </a:r>
            <a:r>
              <a:rPr lang="en-GB" sz="2000" dirty="0" smtClean="0"/>
              <a:t>focus for the next decade:</a:t>
            </a:r>
            <a:endParaRPr lang="es-ES" sz="2000" dirty="0" smtClean="0"/>
          </a:p>
          <a:p>
            <a:pPr marL="285750" lvl="0" indent="-285750">
              <a:spcBef>
                <a:spcPts val="600"/>
              </a:spcBef>
              <a:buFont typeface="Arial" panose="020B0604020202020204" pitchFamily="34" charset="0"/>
              <a:buChar char="•"/>
            </a:pPr>
            <a:r>
              <a:rPr lang="en-GB" dirty="0" smtClean="0"/>
              <a:t>Adaptation to Climate Change</a:t>
            </a:r>
          </a:p>
          <a:p>
            <a:pPr marL="285750" lvl="0" indent="-285750">
              <a:spcBef>
                <a:spcPts val="600"/>
              </a:spcBef>
              <a:buFont typeface="Arial" panose="020B0604020202020204" pitchFamily="34" charset="0"/>
              <a:buChar char="•"/>
            </a:pPr>
            <a:r>
              <a:rPr lang="en-GB" dirty="0" smtClean="0"/>
              <a:t>Mobility</a:t>
            </a:r>
            <a:r>
              <a:rPr lang="en-GB" dirty="0"/>
              <a:t>, Cities and </a:t>
            </a:r>
            <a:r>
              <a:rPr lang="en-GB" dirty="0" smtClean="0"/>
              <a:t>Territory</a:t>
            </a:r>
            <a:endParaRPr lang="es-ES" dirty="0"/>
          </a:p>
          <a:p>
            <a:pPr marL="285750" lvl="0" indent="-285750">
              <a:spcBef>
                <a:spcPts val="600"/>
              </a:spcBef>
              <a:buFont typeface="Arial" panose="020B0604020202020204" pitchFamily="34" charset="0"/>
              <a:buChar char="•"/>
            </a:pPr>
            <a:r>
              <a:rPr lang="en-GB" dirty="0" smtClean="0"/>
              <a:t>Energy </a:t>
            </a:r>
            <a:r>
              <a:rPr lang="en-GB" dirty="0"/>
              <a:t>and </a:t>
            </a:r>
            <a:r>
              <a:rPr lang="en-GB" dirty="0" smtClean="0"/>
              <a:t>Environment</a:t>
            </a:r>
            <a:endParaRPr lang="es-ES" dirty="0"/>
          </a:p>
          <a:p>
            <a:pPr marL="285750" lvl="0" indent="-285750">
              <a:spcBef>
                <a:spcPts val="600"/>
              </a:spcBef>
              <a:buFont typeface="Arial" panose="020B0604020202020204" pitchFamily="34" charset="0"/>
              <a:buChar char="•"/>
            </a:pPr>
            <a:r>
              <a:rPr lang="en-GB" dirty="0" smtClean="0"/>
              <a:t>Industrial processes</a:t>
            </a:r>
            <a:endParaRPr lang="es-ES" dirty="0"/>
          </a:p>
          <a:p>
            <a:endParaRPr lang="es-ES" dirty="0"/>
          </a:p>
        </p:txBody>
      </p:sp>
    </p:spTree>
    <p:extLst>
      <p:ext uri="{BB962C8B-B14F-4D97-AF65-F5344CB8AC3E}">
        <p14:creationId xmlns:p14="http://schemas.microsoft.com/office/powerpoint/2010/main" val="34619371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ángulo 38"/>
          <p:cNvSpPr/>
          <p:nvPr/>
        </p:nvSpPr>
        <p:spPr>
          <a:xfrm>
            <a:off x="4684207" y="4117402"/>
            <a:ext cx="4280598" cy="63456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Rectángulo 4"/>
          <p:cNvSpPr/>
          <p:nvPr/>
        </p:nvSpPr>
        <p:spPr>
          <a:xfrm>
            <a:off x="251209" y="1445449"/>
            <a:ext cx="4280598" cy="63456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Rectángulo 2"/>
          <p:cNvSpPr/>
          <p:nvPr/>
        </p:nvSpPr>
        <p:spPr>
          <a:xfrm>
            <a:off x="251209" y="1445450"/>
            <a:ext cx="4280598" cy="4613706"/>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a:solidFill>
                  <a:schemeClr val="tx2"/>
                </a:solidFill>
              </a:rPr>
              <a:t>3</a:t>
            </a:r>
            <a:r>
              <a:rPr lang="es-ES" sz="3600" dirty="0" smtClean="0">
                <a:solidFill>
                  <a:schemeClr val="tx2"/>
                </a:solidFill>
              </a:rPr>
              <a:t>) RESEARCH GROUPS</a:t>
            </a:r>
          </a:p>
          <a:p>
            <a:r>
              <a:rPr lang="es-ES" sz="3600" dirty="0" smtClean="0">
                <a:solidFill>
                  <a:schemeClr val="tx2"/>
                </a:solidFill>
              </a:rPr>
              <a:t>AND ACTIVITIES</a:t>
            </a:r>
            <a:r>
              <a:rPr lang="es-ES" sz="3600" dirty="0" smtClean="0"/>
              <a:t/>
            </a:r>
            <a:br>
              <a:rPr lang="es-ES" sz="3600" dirty="0" smtClean="0"/>
            </a:br>
            <a:endParaRPr lang="es-ES" dirty="0"/>
          </a:p>
        </p:txBody>
      </p:sp>
      <p:cxnSp>
        <p:nvCxnSpPr>
          <p:cNvPr id="7" name="Conector recto 6"/>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366765" y="1515788"/>
            <a:ext cx="4049486" cy="5232202"/>
          </a:xfrm>
          <a:prstGeom prst="rect">
            <a:avLst/>
          </a:prstGeom>
          <a:noFill/>
        </p:spPr>
        <p:txBody>
          <a:bodyPr wrap="square" rtlCol="0">
            <a:spAutoFit/>
          </a:bodyPr>
          <a:lstStyle/>
          <a:p>
            <a:pPr algn="ctr"/>
            <a:r>
              <a:rPr lang="es-ES" sz="1600" b="1" dirty="0" smtClean="0">
                <a:solidFill>
                  <a:schemeClr val="bg1"/>
                </a:solidFill>
              </a:rPr>
              <a:t>CIVIL AND ENVIRONMENTAL</a:t>
            </a:r>
          </a:p>
          <a:p>
            <a:pPr algn="ctr"/>
            <a:r>
              <a:rPr lang="es-ES" sz="1600" b="1" dirty="0" smtClean="0">
                <a:solidFill>
                  <a:schemeClr val="bg1"/>
                </a:solidFill>
              </a:rPr>
              <a:t>ENGINEERING</a:t>
            </a:r>
          </a:p>
          <a:p>
            <a:endParaRPr lang="es-ES" sz="1400" b="1" dirty="0" smtClean="0">
              <a:solidFill>
                <a:schemeClr val="tx2"/>
              </a:solidFill>
            </a:endParaRPr>
          </a:p>
          <a:p>
            <a:r>
              <a:rPr lang="es-ES" sz="1400" b="1" dirty="0" err="1" smtClean="0">
                <a:solidFill>
                  <a:schemeClr val="tx2"/>
                </a:solidFill>
              </a:rPr>
              <a:t>Building</a:t>
            </a:r>
            <a:r>
              <a:rPr lang="es-ES" sz="1400" b="1" dirty="0" smtClean="0">
                <a:solidFill>
                  <a:schemeClr val="tx2"/>
                </a:solidFill>
              </a:rPr>
              <a:t>, </a:t>
            </a:r>
            <a:r>
              <a:rPr lang="es-ES" sz="1400" b="1" dirty="0" err="1" smtClean="0">
                <a:solidFill>
                  <a:schemeClr val="tx2"/>
                </a:solidFill>
              </a:rPr>
              <a:t>Energy</a:t>
            </a:r>
            <a:r>
              <a:rPr lang="es-ES" sz="1400" b="1" dirty="0" smtClean="0">
                <a:solidFill>
                  <a:schemeClr val="tx2"/>
                </a:solidFill>
              </a:rPr>
              <a:t> and </a:t>
            </a:r>
            <a:r>
              <a:rPr lang="es-ES" sz="1400" b="1" dirty="0" err="1" smtClean="0">
                <a:solidFill>
                  <a:schemeClr val="tx2"/>
                </a:solidFill>
              </a:rPr>
              <a:t>Environment</a:t>
            </a:r>
            <a:endParaRPr lang="es-ES" sz="1400" b="1" dirty="0" smtClean="0">
              <a:solidFill>
                <a:schemeClr val="tx2"/>
              </a:solidFill>
            </a:endParaRPr>
          </a:p>
          <a:p>
            <a:r>
              <a:rPr lang="es-ES" sz="1400" b="1" dirty="0" smtClean="0">
                <a:solidFill>
                  <a:schemeClr val="tx1">
                    <a:lumMod val="50000"/>
                    <a:lumOff val="50000"/>
                  </a:schemeClr>
                </a:solidFill>
              </a:rPr>
              <a:t>Leader – </a:t>
            </a:r>
            <a:r>
              <a:rPr lang="es-ES" sz="1400" dirty="0" smtClean="0">
                <a:solidFill>
                  <a:schemeClr val="tx1">
                    <a:lumMod val="50000"/>
                    <a:lumOff val="50000"/>
                  </a:schemeClr>
                </a:solidFill>
              </a:rPr>
              <a:t>Jordi Cipriano</a:t>
            </a:r>
            <a:endParaRPr lang="es-ES" sz="1400" b="1" dirty="0" smtClean="0">
              <a:solidFill>
                <a:schemeClr val="tx2"/>
              </a:solidFill>
            </a:endParaRPr>
          </a:p>
          <a:p>
            <a:pPr>
              <a:spcBef>
                <a:spcPts val="600"/>
              </a:spcBef>
            </a:pPr>
            <a:r>
              <a:rPr lang="es-ES" sz="1400" b="1" dirty="0" err="1" smtClean="0">
                <a:solidFill>
                  <a:schemeClr val="tx2"/>
                </a:solidFill>
              </a:rPr>
              <a:t>Disaster</a:t>
            </a:r>
            <a:r>
              <a:rPr lang="es-ES" sz="1400" b="1" dirty="0" smtClean="0">
                <a:solidFill>
                  <a:schemeClr val="tx2"/>
                </a:solidFill>
              </a:rPr>
              <a:t> </a:t>
            </a:r>
            <a:r>
              <a:rPr lang="es-ES" sz="1400" b="1" dirty="0" err="1" smtClean="0">
                <a:solidFill>
                  <a:schemeClr val="tx2"/>
                </a:solidFill>
              </a:rPr>
              <a:t>Risk</a:t>
            </a:r>
            <a:r>
              <a:rPr lang="es-ES" sz="1400" b="1" dirty="0" smtClean="0">
                <a:solidFill>
                  <a:schemeClr val="tx2"/>
                </a:solidFill>
              </a:rPr>
              <a:t> and </a:t>
            </a:r>
            <a:r>
              <a:rPr lang="es-ES" sz="1400" b="1" dirty="0" err="1" smtClean="0">
                <a:solidFill>
                  <a:schemeClr val="tx2"/>
                </a:solidFill>
              </a:rPr>
              <a:t>Resilience</a:t>
            </a:r>
            <a:endParaRPr lang="es-ES" sz="1400" b="1" dirty="0" smtClean="0">
              <a:solidFill>
                <a:schemeClr val="tx2"/>
              </a:solidFill>
            </a:endParaRP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Liliana Carreño</a:t>
            </a:r>
          </a:p>
          <a:p>
            <a:pPr>
              <a:spcBef>
                <a:spcPts val="600"/>
              </a:spcBef>
            </a:pPr>
            <a:r>
              <a:rPr lang="es-ES" sz="1400" b="1" dirty="0" err="1" smtClean="0">
                <a:solidFill>
                  <a:schemeClr val="tx2"/>
                </a:solidFill>
              </a:rPr>
              <a:t>Geomechanics</a:t>
            </a:r>
            <a:endParaRPr lang="es-ES" sz="1400" b="1" dirty="0" smtClean="0">
              <a:solidFill>
                <a:schemeClr val="tx2"/>
              </a:solidFill>
            </a:endParaRP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Marcos Arroyo</a:t>
            </a:r>
          </a:p>
          <a:p>
            <a:pPr>
              <a:spcBef>
                <a:spcPts val="600"/>
              </a:spcBef>
            </a:pPr>
            <a:r>
              <a:rPr lang="es-ES" sz="1400" b="1" dirty="0" err="1" smtClean="0">
                <a:solidFill>
                  <a:schemeClr val="tx2"/>
                </a:solidFill>
              </a:rPr>
              <a:t>Hydrogeology</a:t>
            </a:r>
            <a:endParaRPr lang="es-ES" sz="1400" b="1" dirty="0" smtClean="0">
              <a:solidFill>
                <a:schemeClr val="tx2"/>
              </a:solidFill>
            </a:endParaRPr>
          </a:p>
          <a:p>
            <a:r>
              <a:rPr lang="es-ES" sz="1400" b="1" dirty="0" smtClean="0">
                <a:solidFill>
                  <a:schemeClr val="tx1">
                    <a:lumMod val="50000"/>
                    <a:lumOff val="50000"/>
                  </a:schemeClr>
                </a:solidFill>
              </a:rPr>
              <a:t>Leader</a:t>
            </a:r>
            <a:r>
              <a:rPr lang="es-ES" sz="1400" b="1" dirty="0">
                <a:solidFill>
                  <a:schemeClr val="tx1">
                    <a:lumMod val="50000"/>
                    <a:lumOff val="50000"/>
                  </a:schemeClr>
                </a:solidFill>
              </a:rPr>
              <a:t> – </a:t>
            </a:r>
            <a:r>
              <a:rPr lang="es-ES" sz="1400" dirty="0" smtClean="0">
                <a:solidFill>
                  <a:schemeClr val="tx1">
                    <a:lumMod val="50000"/>
                    <a:lumOff val="50000"/>
                  </a:schemeClr>
                </a:solidFill>
              </a:rPr>
              <a:t>Xavier Sánchez-Vila</a:t>
            </a:r>
          </a:p>
          <a:p>
            <a:pPr>
              <a:spcBef>
                <a:spcPts val="600"/>
              </a:spcBef>
            </a:pPr>
            <a:r>
              <a:rPr lang="es-ES" sz="1400" b="1" dirty="0" smtClean="0">
                <a:solidFill>
                  <a:schemeClr val="tx2"/>
                </a:solidFill>
              </a:rPr>
              <a:t>Machine </a:t>
            </a:r>
            <a:r>
              <a:rPr lang="es-ES" sz="1400" b="1" dirty="0" err="1" smtClean="0">
                <a:solidFill>
                  <a:schemeClr val="tx2"/>
                </a:solidFill>
              </a:rPr>
              <a:t>Learning</a:t>
            </a:r>
            <a:r>
              <a:rPr lang="es-ES" sz="1400" b="1" dirty="0" smtClean="0">
                <a:solidFill>
                  <a:schemeClr val="tx2"/>
                </a:solidFill>
              </a:rPr>
              <a:t> in Civil </a:t>
            </a:r>
            <a:r>
              <a:rPr lang="es-ES" sz="1400" b="1" dirty="0" err="1" smtClean="0">
                <a:solidFill>
                  <a:schemeClr val="tx2"/>
                </a:solidFill>
              </a:rPr>
              <a:t>Engineering</a:t>
            </a:r>
            <a:endParaRPr lang="es-ES" sz="1400" b="1" dirty="0" smtClean="0">
              <a:solidFill>
                <a:schemeClr val="tx2"/>
              </a:solidFill>
            </a:endParaRPr>
          </a:p>
          <a:p>
            <a:r>
              <a:rPr lang="es-ES" sz="1400" b="1" dirty="0" smtClean="0">
                <a:solidFill>
                  <a:schemeClr val="tx1">
                    <a:lumMod val="50000"/>
                    <a:lumOff val="50000"/>
                  </a:schemeClr>
                </a:solidFill>
              </a:rPr>
              <a:t>Leader</a:t>
            </a:r>
            <a:r>
              <a:rPr lang="es-ES" sz="1400" b="1" dirty="0">
                <a:solidFill>
                  <a:schemeClr val="tx1">
                    <a:lumMod val="50000"/>
                    <a:lumOff val="50000"/>
                  </a:schemeClr>
                </a:solidFill>
              </a:rPr>
              <a:t> </a:t>
            </a:r>
            <a:r>
              <a:rPr lang="es-ES" sz="1400" dirty="0">
                <a:solidFill>
                  <a:schemeClr val="tx1">
                    <a:lumMod val="50000"/>
                    <a:lumOff val="50000"/>
                  </a:schemeClr>
                </a:solidFill>
              </a:rPr>
              <a:t>– </a:t>
            </a:r>
            <a:r>
              <a:rPr lang="es-ES" sz="1400" dirty="0" smtClean="0">
                <a:solidFill>
                  <a:schemeClr val="tx1">
                    <a:lumMod val="50000"/>
                    <a:lumOff val="50000"/>
                  </a:schemeClr>
                </a:solidFill>
              </a:rPr>
              <a:t>Fernando Salazar</a:t>
            </a:r>
          </a:p>
          <a:p>
            <a:pPr>
              <a:spcBef>
                <a:spcPts val="600"/>
              </a:spcBef>
            </a:pPr>
            <a:r>
              <a:rPr lang="es-ES" sz="1400" b="1" dirty="0" err="1" smtClean="0">
                <a:solidFill>
                  <a:schemeClr val="tx2"/>
                </a:solidFill>
              </a:rPr>
              <a:t>River</a:t>
            </a:r>
            <a:r>
              <a:rPr lang="es-ES" sz="1400" b="1" dirty="0" smtClean="0">
                <a:solidFill>
                  <a:schemeClr val="tx2"/>
                </a:solidFill>
              </a:rPr>
              <a:t> Dynamics and </a:t>
            </a:r>
            <a:r>
              <a:rPr lang="es-ES" sz="1400" b="1" dirty="0" err="1" smtClean="0">
                <a:solidFill>
                  <a:schemeClr val="tx2"/>
                </a:solidFill>
              </a:rPr>
              <a:t>Hydrologic</a:t>
            </a:r>
            <a:r>
              <a:rPr lang="es-ES" sz="1400" b="1" dirty="0" smtClean="0">
                <a:solidFill>
                  <a:schemeClr val="tx2"/>
                </a:solidFill>
              </a:rPr>
              <a:t> </a:t>
            </a:r>
            <a:r>
              <a:rPr lang="es-ES" sz="1400" b="1" dirty="0" err="1" smtClean="0">
                <a:solidFill>
                  <a:schemeClr val="tx2"/>
                </a:solidFill>
              </a:rPr>
              <a:t>Engineering</a:t>
            </a:r>
            <a:r>
              <a:rPr lang="es-ES" sz="1400" b="1" dirty="0" smtClean="0">
                <a:solidFill>
                  <a:schemeClr val="tx2"/>
                </a:solidFill>
              </a:rPr>
              <a:t> (FLUMEN </a:t>
            </a:r>
            <a:r>
              <a:rPr lang="es-ES" sz="1400" b="1" dirty="0" err="1" smtClean="0">
                <a:solidFill>
                  <a:schemeClr val="tx2"/>
                </a:solidFill>
              </a:rPr>
              <a:t>Institute</a:t>
            </a:r>
            <a:r>
              <a:rPr lang="es-ES" sz="1400" b="1" dirty="0" smtClean="0">
                <a:solidFill>
                  <a:schemeClr val="tx2"/>
                </a:solidFill>
              </a:rPr>
              <a:t>)</a:t>
            </a:r>
          </a:p>
          <a:p>
            <a:r>
              <a:rPr lang="es-ES" sz="1400" b="1" dirty="0" smtClean="0">
                <a:solidFill>
                  <a:schemeClr val="tx1">
                    <a:lumMod val="50000"/>
                    <a:lumOff val="50000"/>
                  </a:schemeClr>
                </a:solidFill>
              </a:rPr>
              <a:t>Leader</a:t>
            </a:r>
            <a:r>
              <a:rPr lang="es-ES" sz="1400" b="1" dirty="0">
                <a:solidFill>
                  <a:schemeClr val="tx1">
                    <a:lumMod val="50000"/>
                    <a:lumOff val="50000"/>
                  </a:schemeClr>
                </a:solidFill>
              </a:rPr>
              <a:t> </a:t>
            </a:r>
            <a:r>
              <a:rPr lang="es-ES" sz="1400" dirty="0">
                <a:solidFill>
                  <a:schemeClr val="tx1">
                    <a:lumMod val="50000"/>
                    <a:lumOff val="50000"/>
                  </a:schemeClr>
                </a:solidFill>
              </a:rPr>
              <a:t>– </a:t>
            </a:r>
            <a:r>
              <a:rPr lang="es-ES" sz="1400" dirty="0" err="1" smtClean="0">
                <a:solidFill>
                  <a:schemeClr val="tx1">
                    <a:lumMod val="50000"/>
                    <a:lumOff val="50000"/>
                  </a:schemeClr>
                </a:solidFill>
              </a:rPr>
              <a:t>Ernest</a:t>
            </a:r>
            <a:r>
              <a:rPr lang="es-ES" sz="1400" dirty="0" smtClean="0">
                <a:solidFill>
                  <a:schemeClr val="tx1">
                    <a:lumMod val="50000"/>
                    <a:lumOff val="50000"/>
                  </a:schemeClr>
                </a:solidFill>
              </a:rPr>
              <a:t> </a:t>
            </a:r>
            <a:r>
              <a:rPr lang="es-ES" sz="1400" dirty="0" err="1" smtClean="0">
                <a:solidFill>
                  <a:schemeClr val="tx1">
                    <a:lumMod val="50000"/>
                    <a:lumOff val="50000"/>
                  </a:schemeClr>
                </a:solidFill>
              </a:rPr>
              <a:t>Bladé</a:t>
            </a:r>
            <a:endParaRPr lang="es-ES" sz="1400" dirty="0" smtClean="0">
              <a:solidFill>
                <a:schemeClr val="tx1">
                  <a:lumMod val="50000"/>
                  <a:lumOff val="50000"/>
                </a:schemeClr>
              </a:solidFill>
            </a:endParaRPr>
          </a:p>
          <a:p>
            <a:pPr>
              <a:spcBef>
                <a:spcPts val="600"/>
              </a:spcBef>
            </a:pPr>
            <a:r>
              <a:rPr lang="es-ES" sz="1400" b="1" dirty="0" err="1" smtClean="0">
                <a:solidFill>
                  <a:schemeClr val="tx2"/>
                </a:solidFill>
              </a:rPr>
              <a:t>Structural</a:t>
            </a:r>
            <a:r>
              <a:rPr lang="es-ES" sz="1400" b="1" dirty="0" smtClean="0">
                <a:solidFill>
                  <a:schemeClr val="tx2"/>
                </a:solidFill>
              </a:rPr>
              <a:t> </a:t>
            </a:r>
            <a:r>
              <a:rPr lang="es-ES" sz="1400" b="1" dirty="0" err="1" smtClean="0">
                <a:solidFill>
                  <a:schemeClr val="tx2"/>
                </a:solidFill>
              </a:rPr>
              <a:t>Mechanics</a:t>
            </a:r>
            <a:endParaRPr lang="es-ES" sz="1400" b="1" dirty="0" smtClean="0">
              <a:solidFill>
                <a:schemeClr val="tx2"/>
              </a:solidFill>
            </a:endParaRPr>
          </a:p>
          <a:p>
            <a:r>
              <a:rPr lang="es-ES" sz="1400" b="1" dirty="0">
                <a:solidFill>
                  <a:schemeClr val="tx1">
                    <a:lumMod val="50000"/>
                    <a:lumOff val="50000"/>
                  </a:schemeClr>
                </a:solidFill>
              </a:rPr>
              <a:t>Leader </a:t>
            </a:r>
            <a:r>
              <a:rPr lang="es-ES" sz="1400" dirty="0" smtClean="0">
                <a:solidFill>
                  <a:schemeClr val="tx1">
                    <a:lumMod val="50000"/>
                    <a:lumOff val="50000"/>
                  </a:schemeClr>
                </a:solidFill>
              </a:rPr>
              <a:t>– Eugenio Oñate</a:t>
            </a:r>
          </a:p>
          <a:p>
            <a:endParaRPr lang="es-ES" sz="1600" dirty="0" smtClean="0">
              <a:solidFill>
                <a:schemeClr val="tx1">
                  <a:lumMod val="50000"/>
                  <a:lumOff val="50000"/>
                </a:schemeClr>
              </a:solidFill>
            </a:endParaRPr>
          </a:p>
          <a:p>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
        <p:nvSpPr>
          <p:cNvPr id="34" name="Rectángulo 33"/>
          <p:cNvSpPr/>
          <p:nvPr/>
        </p:nvSpPr>
        <p:spPr>
          <a:xfrm>
            <a:off x="4684207" y="1435562"/>
            <a:ext cx="4280598" cy="63456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Rectángulo 34"/>
          <p:cNvSpPr/>
          <p:nvPr/>
        </p:nvSpPr>
        <p:spPr>
          <a:xfrm>
            <a:off x="4684207" y="1435563"/>
            <a:ext cx="4280598" cy="2593826"/>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 name="CuadroTexto 35"/>
          <p:cNvSpPr txBox="1"/>
          <p:nvPr/>
        </p:nvSpPr>
        <p:spPr>
          <a:xfrm>
            <a:off x="4829907" y="1495692"/>
            <a:ext cx="4049486" cy="2954655"/>
          </a:xfrm>
          <a:prstGeom prst="rect">
            <a:avLst/>
          </a:prstGeom>
          <a:noFill/>
        </p:spPr>
        <p:txBody>
          <a:bodyPr wrap="square" rtlCol="0">
            <a:spAutoFit/>
          </a:bodyPr>
          <a:lstStyle/>
          <a:p>
            <a:pPr algn="ctr"/>
            <a:r>
              <a:rPr lang="es-ES" sz="1600" b="1" dirty="0" smtClean="0">
                <a:solidFill>
                  <a:schemeClr val="bg1"/>
                </a:solidFill>
              </a:rPr>
              <a:t>COMPUTATIONAL MATERIALS DESIGN &amp; ANALYSIS</a:t>
            </a:r>
          </a:p>
          <a:p>
            <a:endParaRPr lang="es-ES" sz="1400" b="1" dirty="0" smtClean="0">
              <a:solidFill>
                <a:schemeClr val="tx2"/>
              </a:solidFill>
            </a:endParaRPr>
          </a:p>
          <a:p>
            <a:r>
              <a:rPr lang="es-ES" sz="1400" b="1" dirty="0" err="1" smtClean="0">
                <a:solidFill>
                  <a:schemeClr val="tx2"/>
                </a:solidFill>
              </a:rPr>
              <a:t>Computational</a:t>
            </a:r>
            <a:r>
              <a:rPr lang="es-ES" sz="1400" b="1" dirty="0" smtClean="0">
                <a:solidFill>
                  <a:schemeClr val="tx2"/>
                </a:solidFill>
              </a:rPr>
              <a:t> </a:t>
            </a:r>
            <a:r>
              <a:rPr lang="es-ES" sz="1400" b="1" dirty="0" err="1" smtClean="0">
                <a:solidFill>
                  <a:schemeClr val="tx2"/>
                </a:solidFill>
              </a:rPr>
              <a:t>Design</a:t>
            </a:r>
            <a:r>
              <a:rPr lang="es-ES" sz="1400" b="1" dirty="0" smtClean="0">
                <a:solidFill>
                  <a:schemeClr val="tx2"/>
                </a:solidFill>
              </a:rPr>
              <a:t> &amp; </a:t>
            </a:r>
            <a:r>
              <a:rPr lang="es-ES" sz="1400" b="1" dirty="0" err="1" smtClean="0">
                <a:solidFill>
                  <a:schemeClr val="tx2"/>
                </a:solidFill>
              </a:rPr>
              <a:t>Analysis</a:t>
            </a:r>
            <a:r>
              <a:rPr lang="es-ES" sz="1400" b="1" dirty="0" smtClean="0">
                <a:solidFill>
                  <a:schemeClr val="tx2"/>
                </a:solidFill>
              </a:rPr>
              <a:t> of </a:t>
            </a:r>
            <a:r>
              <a:rPr lang="es-ES" sz="1400" b="1" dirty="0" err="1" smtClean="0">
                <a:solidFill>
                  <a:schemeClr val="tx2"/>
                </a:solidFill>
              </a:rPr>
              <a:t>Engineering</a:t>
            </a:r>
            <a:r>
              <a:rPr lang="es-ES" sz="1400" b="1" dirty="0" smtClean="0">
                <a:solidFill>
                  <a:schemeClr val="tx2"/>
                </a:solidFill>
              </a:rPr>
              <a:t> </a:t>
            </a:r>
            <a:r>
              <a:rPr lang="es-ES" sz="1400" b="1" dirty="0" err="1" smtClean="0">
                <a:solidFill>
                  <a:schemeClr val="tx2"/>
                </a:solidFill>
              </a:rPr>
              <a:t>Metamaterials</a:t>
            </a:r>
            <a:endParaRPr lang="es-ES" sz="1400" b="1" dirty="0" smtClean="0">
              <a:solidFill>
                <a:schemeClr val="tx2"/>
              </a:solidFill>
            </a:endParaRPr>
          </a:p>
          <a:p>
            <a:r>
              <a:rPr lang="es-ES" sz="1400" b="1" dirty="0" smtClean="0">
                <a:solidFill>
                  <a:schemeClr val="tx1">
                    <a:lumMod val="50000"/>
                    <a:lumOff val="50000"/>
                  </a:schemeClr>
                </a:solidFill>
              </a:rPr>
              <a:t>Leader – </a:t>
            </a:r>
            <a:r>
              <a:rPr lang="es-ES" sz="1400" dirty="0" smtClean="0">
                <a:solidFill>
                  <a:schemeClr val="tx1">
                    <a:lumMod val="50000"/>
                    <a:lumOff val="50000"/>
                  </a:schemeClr>
                </a:solidFill>
              </a:rPr>
              <a:t>Xavier Oliver</a:t>
            </a:r>
            <a:endParaRPr lang="es-ES" sz="1400" b="1" dirty="0" smtClean="0">
              <a:solidFill>
                <a:schemeClr val="tx2"/>
              </a:solidFill>
            </a:endParaRPr>
          </a:p>
          <a:p>
            <a:pPr>
              <a:spcBef>
                <a:spcPts val="600"/>
              </a:spcBef>
            </a:pPr>
            <a:r>
              <a:rPr lang="es-ES" sz="1400" b="1" dirty="0" err="1" smtClean="0">
                <a:solidFill>
                  <a:schemeClr val="tx2"/>
                </a:solidFill>
              </a:rPr>
              <a:t>Mechanics</a:t>
            </a:r>
            <a:r>
              <a:rPr lang="es-ES" sz="1400" b="1" dirty="0" smtClean="0">
                <a:solidFill>
                  <a:schemeClr val="tx2"/>
                </a:solidFill>
              </a:rPr>
              <a:t> of </a:t>
            </a:r>
            <a:r>
              <a:rPr lang="es-ES" sz="1400" b="1" dirty="0" err="1" smtClean="0">
                <a:solidFill>
                  <a:schemeClr val="tx2"/>
                </a:solidFill>
              </a:rPr>
              <a:t>Electroactive</a:t>
            </a:r>
            <a:r>
              <a:rPr lang="es-ES" sz="1400" b="1" dirty="0" smtClean="0">
                <a:solidFill>
                  <a:schemeClr val="tx2"/>
                </a:solidFill>
              </a:rPr>
              <a:t> </a:t>
            </a:r>
            <a:r>
              <a:rPr lang="es-ES" sz="1400" b="1" dirty="0" err="1" smtClean="0">
                <a:solidFill>
                  <a:schemeClr val="tx2"/>
                </a:solidFill>
              </a:rPr>
              <a:t>Materials</a:t>
            </a:r>
            <a:endParaRPr lang="es-ES" sz="1400" b="1" dirty="0" smtClean="0">
              <a:solidFill>
                <a:schemeClr val="tx2"/>
              </a:solidFill>
            </a:endParaRP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Irene Arias</a:t>
            </a:r>
          </a:p>
          <a:p>
            <a:pPr>
              <a:spcBef>
                <a:spcPts val="600"/>
              </a:spcBef>
            </a:pPr>
            <a:r>
              <a:rPr lang="es-ES" sz="1400" b="1" dirty="0" err="1" smtClean="0">
                <a:solidFill>
                  <a:schemeClr val="tx2"/>
                </a:solidFill>
              </a:rPr>
              <a:t>Soft</a:t>
            </a:r>
            <a:r>
              <a:rPr lang="es-ES" sz="1400" b="1" dirty="0" smtClean="0">
                <a:solidFill>
                  <a:schemeClr val="tx2"/>
                </a:solidFill>
              </a:rPr>
              <a:t> and Living Material Interfaces</a:t>
            </a: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Marino Arroyo</a:t>
            </a:r>
            <a:endParaRPr lang="es-ES" sz="1600" dirty="0" smtClean="0">
              <a:solidFill>
                <a:schemeClr val="tx1">
                  <a:lumMod val="50000"/>
                  <a:lumOff val="50000"/>
                </a:schemeClr>
              </a:solidFill>
            </a:endParaRPr>
          </a:p>
          <a:p>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
        <p:nvSpPr>
          <p:cNvPr id="37" name="Rectángulo 36"/>
          <p:cNvSpPr/>
          <p:nvPr/>
        </p:nvSpPr>
        <p:spPr>
          <a:xfrm>
            <a:off x="4684207" y="4119827"/>
            <a:ext cx="4280598" cy="254223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8" name="CuadroTexto 37"/>
          <p:cNvSpPr txBox="1"/>
          <p:nvPr/>
        </p:nvSpPr>
        <p:spPr>
          <a:xfrm>
            <a:off x="4829907" y="4179956"/>
            <a:ext cx="4049486" cy="2954655"/>
          </a:xfrm>
          <a:prstGeom prst="rect">
            <a:avLst/>
          </a:prstGeom>
          <a:noFill/>
        </p:spPr>
        <p:txBody>
          <a:bodyPr wrap="square" rtlCol="0">
            <a:spAutoFit/>
          </a:bodyPr>
          <a:lstStyle/>
          <a:p>
            <a:pPr algn="ctr"/>
            <a:r>
              <a:rPr lang="es-ES" sz="1600" b="1" dirty="0" smtClean="0">
                <a:solidFill>
                  <a:schemeClr val="bg1"/>
                </a:solidFill>
              </a:rPr>
              <a:t>ENGINEERING MECHANICS AND PROCESSES</a:t>
            </a:r>
          </a:p>
          <a:p>
            <a:endParaRPr lang="es-ES" sz="1400" b="1" dirty="0" smtClean="0">
              <a:solidFill>
                <a:schemeClr val="tx2"/>
              </a:solidFill>
            </a:endParaRPr>
          </a:p>
          <a:p>
            <a:r>
              <a:rPr lang="es-ES" sz="1400" b="1" dirty="0" err="1" smtClean="0">
                <a:solidFill>
                  <a:schemeClr val="tx2"/>
                </a:solidFill>
              </a:rPr>
              <a:t>Bio</a:t>
            </a:r>
            <a:r>
              <a:rPr lang="es-ES" sz="1400" b="1" dirty="0" smtClean="0">
                <a:solidFill>
                  <a:schemeClr val="tx2"/>
                </a:solidFill>
              </a:rPr>
              <a:t>-Medical </a:t>
            </a:r>
            <a:r>
              <a:rPr lang="es-ES" sz="1400" b="1" dirty="0" err="1" smtClean="0">
                <a:solidFill>
                  <a:schemeClr val="tx2"/>
                </a:solidFill>
              </a:rPr>
              <a:t>Engineering</a:t>
            </a:r>
            <a:endParaRPr lang="es-ES" sz="1400" b="1" dirty="0" smtClean="0">
              <a:solidFill>
                <a:schemeClr val="tx2"/>
              </a:solidFill>
            </a:endParaRPr>
          </a:p>
          <a:p>
            <a:r>
              <a:rPr lang="es-ES" sz="1400" b="1" dirty="0" smtClean="0">
                <a:solidFill>
                  <a:schemeClr val="tx1">
                    <a:lumMod val="50000"/>
                    <a:lumOff val="50000"/>
                  </a:schemeClr>
                </a:solidFill>
              </a:rPr>
              <a:t>Leader – </a:t>
            </a:r>
            <a:r>
              <a:rPr lang="es-ES" sz="1400" dirty="0" smtClean="0">
                <a:solidFill>
                  <a:schemeClr val="tx1">
                    <a:lumMod val="50000"/>
                    <a:lumOff val="50000"/>
                  </a:schemeClr>
                </a:solidFill>
              </a:rPr>
              <a:t>Eduardo </a:t>
            </a:r>
            <a:r>
              <a:rPr lang="es-ES" sz="1400" dirty="0" err="1" smtClean="0">
                <a:solidFill>
                  <a:schemeClr val="tx1">
                    <a:lumMod val="50000"/>
                    <a:lumOff val="50000"/>
                  </a:schemeClr>
                </a:solidFill>
              </a:rPr>
              <a:t>Soudah</a:t>
            </a:r>
            <a:endParaRPr lang="es-ES" sz="1400" b="1" dirty="0" smtClean="0">
              <a:solidFill>
                <a:schemeClr val="tx2"/>
              </a:solidFill>
            </a:endParaRPr>
          </a:p>
          <a:p>
            <a:pPr>
              <a:spcBef>
                <a:spcPts val="600"/>
              </a:spcBef>
            </a:pPr>
            <a:r>
              <a:rPr lang="es-ES" sz="1400" b="1" dirty="0" smtClean="0">
                <a:solidFill>
                  <a:schemeClr val="tx2"/>
                </a:solidFill>
              </a:rPr>
              <a:t>Fluid </a:t>
            </a:r>
            <a:r>
              <a:rPr lang="es-ES" sz="1400" b="1" dirty="0" err="1" smtClean="0">
                <a:solidFill>
                  <a:schemeClr val="tx2"/>
                </a:solidFill>
              </a:rPr>
              <a:t>Mechanics</a:t>
            </a:r>
            <a:endParaRPr lang="es-ES" sz="1400" b="1" dirty="0" smtClean="0">
              <a:solidFill>
                <a:schemeClr val="tx2"/>
              </a:solidFill>
            </a:endParaRPr>
          </a:p>
          <a:p>
            <a:r>
              <a:rPr lang="es-ES" sz="1400" b="1" dirty="0">
                <a:solidFill>
                  <a:schemeClr val="tx1">
                    <a:lumMod val="50000"/>
                    <a:lumOff val="50000"/>
                  </a:schemeClr>
                </a:solidFill>
              </a:rPr>
              <a:t>Leader – </a:t>
            </a:r>
            <a:r>
              <a:rPr lang="es-ES" sz="1400" dirty="0" err="1" smtClean="0">
                <a:solidFill>
                  <a:schemeClr val="tx1">
                    <a:lumMod val="50000"/>
                    <a:lumOff val="50000"/>
                  </a:schemeClr>
                </a:solidFill>
              </a:rPr>
              <a:t>Ramon</a:t>
            </a:r>
            <a:r>
              <a:rPr lang="es-ES" sz="1400" dirty="0" smtClean="0">
                <a:solidFill>
                  <a:schemeClr val="tx1">
                    <a:lumMod val="50000"/>
                    <a:lumOff val="50000"/>
                  </a:schemeClr>
                </a:solidFill>
              </a:rPr>
              <a:t> Codina</a:t>
            </a:r>
          </a:p>
          <a:p>
            <a:pPr>
              <a:spcBef>
                <a:spcPts val="600"/>
              </a:spcBef>
            </a:pPr>
            <a:r>
              <a:rPr lang="es-ES" sz="1400" b="1" dirty="0" smtClean="0">
                <a:solidFill>
                  <a:schemeClr val="tx2"/>
                </a:solidFill>
              </a:rPr>
              <a:t>Industrial </a:t>
            </a:r>
            <a:r>
              <a:rPr lang="es-ES" sz="1400" b="1" dirty="0" err="1" smtClean="0">
                <a:solidFill>
                  <a:schemeClr val="tx2"/>
                </a:solidFill>
              </a:rPr>
              <a:t>Manufacturing</a:t>
            </a:r>
            <a:r>
              <a:rPr lang="es-ES" sz="1400" b="1" dirty="0" smtClean="0">
                <a:solidFill>
                  <a:schemeClr val="tx2"/>
                </a:solidFill>
              </a:rPr>
              <a:t> </a:t>
            </a:r>
            <a:r>
              <a:rPr lang="es-ES" sz="1400" b="1" dirty="0" err="1" smtClean="0">
                <a:solidFill>
                  <a:schemeClr val="tx2"/>
                </a:solidFill>
              </a:rPr>
              <a:t>Processes</a:t>
            </a:r>
            <a:endParaRPr lang="es-ES" sz="1400" b="1" dirty="0" smtClean="0">
              <a:solidFill>
                <a:schemeClr val="tx2"/>
              </a:solidFill>
            </a:endParaRPr>
          </a:p>
          <a:p>
            <a:r>
              <a:rPr lang="es-ES" sz="1400" b="1" dirty="0" err="1" smtClean="0">
                <a:solidFill>
                  <a:schemeClr val="tx1">
                    <a:lumMod val="50000"/>
                    <a:lumOff val="50000"/>
                  </a:schemeClr>
                </a:solidFill>
              </a:rPr>
              <a:t>Leaders</a:t>
            </a:r>
            <a:r>
              <a:rPr lang="es-ES" sz="1400" b="1" dirty="0" smtClean="0">
                <a:solidFill>
                  <a:schemeClr val="tx1">
                    <a:lumMod val="50000"/>
                    <a:lumOff val="50000"/>
                  </a:schemeClr>
                </a:solidFill>
              </a:rPr>
              <a:t> </a:t>
            </a:r>
            <a:r>
              <a:rPr lang="es-ES" sz="1400" b="1" dirty="0">
                <a:solidFill>
                  <a:schemeClr val="tx1">
                    <a:lumMod val="50000"/>
                    <a:lumOff val="50000"/>
                  </a:schemeClr>
                </a:solidFill>
              </a:rPr>
              <a:t>– </a:t>
            </a:r>
            <a:r>
              <a:rPr lang="es-ES" sz="1400" dirty="0" err="1" smtClean="0">
                <a:solidFill>
                  <a:schemeClr val="tx1">
                    <a:lumMod val="50000"/>
                    <a:lumOff val="50000"/>
                  </a:schemeClr>
                </a:solidFill>
              </a:rPr>
              <a:t>Michele</a:t>
            </a:r>
            <a:r>
              <a:rPr lang="es-ES" sz="1400" dirty="0" smtClean="0">
                <a:solidFill>
                  <a:schemeClr val="tx1">
                    <a:lumMod val="50000"/>
                    <a:lumOff val="50000"/>
                  </a:schemeClr>
                </a:solidFill>
              </a:rPr>
              <a:t> </a:t>
            </a:r>
            <a:r>
              <a:rPr lang="es-ES" sz="1400" dirty="0" err="1" smtClean="0">
                <a:solidFill>
                  <a:schemeClr val="tx1">
                    <a:lumMod val="50000"/>
                    <a:lumOff val="50000"/>
                  </a:schemeClr>
                </a:solidFill>
              </a:rPr>
              <a:t>Chiumenti</a:t>
            </a:r>
            <a:r>
              <a:rPr lang="es-ES" sz="1400" dirty="0" smtClean="0">
                <a:solidFill>
                  <a:schemeClr val="tx1">
                    <a:lumMod val="50000"/>
                    <a:lumOff val="50000"/>
                  </a:schemeClr>
                </a:solidFill>
              </a:rPr>
              <a:t> and Miguel Cervera</a:t>
            </a:r>
            <a:endParaRPr lang="es-ES" sz="1600" dirty="0" smtClean="0">
              <a:solidFill>
                <a:schemeClr val="tx1">
                  <a:lumMod val="50000"/>
                  <a:lumOff val="50000"/>
                </a:schemeClr>
              </a:solidFill>
            </a:endParaRPr>
          </a:p>
          <a:p>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Tree>
    <p:extLst>
      <p:ext uri="{BB962C8B-B14F-4D97-AF65-F5344CB8AC3E}">
        <p14:creationId xmlns:p14="http://schemas.microsoft.com/office/powerpoint/2010/main" val="1868460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p:cNvSpPr/>
          <p:nvPr/>
        </p:nvSpPr>
        <p:spPr>
          <a:xfrm>
            <a:off x="4714351" y="1435559"/>
            <a:ext cx="4280598" cy="63456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Rectángulo 4"/>
          <p:cNvSpPr/>
          <p:nvPr/>
        </p:nvSpPr>
        <p:spPr>
          <a:xfrm>
            <a:off x="251209" y="1445449"/>
            <a:ext cx="4280598" cy="63456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Rectángulo 2"/>
          <p:cNvSpPr/>
          <p:nvPr/>
        </p:nvSpPr>
        <p:spPr>
          <a:xfrm>
            <a:off x="251209" y="1445450"/>
            <a:ext cx="4280598" cy="2583939"/>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CuadroTexto 13"/>
          <p:cNvSpPr txBox="1"/>
          <p:nvPr/>
        </p:nvSpPr>
        <p:spPr>
          <a:xfrm>
            <a:off x="366765" y="1515788"/>
            <a:ext cx="4049486" cy="3200876"/>
          </a:xfrm>
          <a:prstGeom prst="rect">
            <a:avLst/>
          </a:prstGeom>
          <a:noFill/>
        </p:spPr>
        <p:txBody>
          <a:bodyPr wrap="square" rtlCol="0">
            <a:spAutoFit/>
          </a:bodyPr>
          <a:lstStyle/>
          <a:p>
            <a:pPr algn="ctr"/>
            <a:r>
              <a:rPr lang="es-ES" sz="1600" b="1" dirty="0" smtClean="0">
                <a:solidFill>
                  <a:schemeClr val="bg1"/>
                </a:solidFill>
              </a:rPr>
              <a:t>INNOVATION SUPPORT AND TECHNOLOGY TRANSFER</a:t>
            </a:r>
          </a:p>
          <a:p>
            <a:endParaRPr lang="es-ES" sz="1400" b="1" dirty="0" smtClean="0">
              <a:solidFill>
                <a:schemeClr val="tx2"/>
              </a:solidFill>
            </a:endParaRPr>
          </a:p>
          <a:p>
            <a:r>
              <a:rPr lang="es-ES" sz="1400" b="1" dirty="0" err="1" smtClean="0">
                <a:solidFill>
                  <a:schemeClr val="tx2"/>
                </a:solidFill>
              </a:rPr>
              <a:t>Information</a:t>
            </a:r>
            <a:r>
              <a:rPr lang="es-ES" sz="1400" b="1" dirty="0" smtClean="0">
                <a:solidFill>
                  <a:schemeClr val="tx2"/>
                </a:solidFill>
              </a:rPr>
              <a:t> and </a:t>
            </a:r>
            <a:r>
              <a:rPr lang="es-ES" sz="1400" b="1" dirty="0" err="1" smtClean="0">
                <a:solidFill>
                  <a:schemeClr val="tx2"/>
                </a:solidFill>
              </a:rPr>
              <a:t>Communication</a:t>
            </a:r>
            <a:r>
              <a:rPr lang="es-ES" sz="1400" b="1" dirty="0" smtClean="0">
                <a:solidFill>
                  <a:schemeClr val="tx2"/>
                </a:solidFill>
              </a:rPr>
              <a:t> </a:t>
            </a:r>
            <a:r>
              <a:rPr lang="es-ES" sz="1400" b="1" dirty="0" err="1" smtClean="0">
                <a:solidFill>
                  <a:schemeClr val="tx2"/>
                </a:solidFill>
              </a:rPr>
              <a:t>Technology</a:t>
            </a:r>
            <a:endParaRPr lang="es-ES" sz="1400" b="1" dirty="0" smtClean="0">
              <a:solidFill>
                <a:schemeClr val="tx2"/>
              </a:solidFill>
            </a:endParaRPr>
          </a:p>
          <a:p>
            <a:r>
              <a:rPr lang="es-ES" sz="1400" b="1" dirty="0" smtClean="0">
                <a:solidFill>
                  <a:schemeClr val="tx1">
                    <a:lumMod val="50000"/>
                    <a:lumOff val="50000"/>
                  </a:schemeClr>
                </a:solidFill>
              </a:rPr>
              <a:t>Leader – </a:t>
            </a:r>
            <a:r>
              <a:rPr lang="es-ES" sz="1400" dirty="0" smtClean="0">
                <a:solidFill>
                  <a:schemeClr val="tx1">
                    <a:lumMod val="50000"/>
                    <a:lumOff val="50000"/>
                  </a:schemeClr>
                </a:solidFill>
              </a:rPr>
              <a:t>Jordi Jiménez and Ángel </a:t>
            </a:r>
            <a:r>
              <a:rPr lang="es-ES" sz="1400" dirty="0" err="1" smtClean="0">
                <a:solidFill>
                  <a:schemeClr val="tx1">
                    <a:lumMod val="50000"/>
                    <a:lumOff val="50000"/>
                  </a:schemeClr>
                </a:solidFill>
              </a:rPr>
              <a:t>Priegue</a:t>
            </a:r>
            <a:endParaRPr lang="es-ES" sz="1400" b="1" dirty="0" smtClean="0">
              <a:solidFill>
                <a:schemeClr val="tx2"/>
              </a:solidFill>
            </a:endParaRPr>
          </a:p>
          <a:p>
            <a:pPr>
              <a:spcBef>
                <a:spcPts val="600"/>
              </a:spcBef>
            </a:pPr>
            <a:r>
              <a:rPr lang="es-ES" sz="1400" b="1" dirty="0" smtClean="0">
                <a:solidFill>
                  <a:schemeClr val="tx2"/>
                </a:solidFill>
              </a:rPr>
              <a:t>Pre and Post </a:t>
            </a:r>
            <a:r>
              <a:rPr lang="es-ES" sz="1400" b="1" dirty="0" err="1" smtClean="0">
                <a:solidFill>
                  <a:schemeClr val="tx2"/>
                </a:solidFill>
              </a:rPr>
              <a:t>Processing</a:t>
            </a:r>
            <a:endParaRPr lang="es-ES" sz="1400" b="1" dirty="0" smtClean="0">
              <a:solidFill>
                <a:schemeClr val="tx2"/>
              </a:solidFill>
            </a:endParaRP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Abel </a:t>
            </a:r>
            <a:r>
              <a:rPr lang="es-ES" sz="1400" dirty="0" err="1" smtClean="0">
                <a:solidFill>
                  <a:schemeClr val="tx1">
                    <a:lumMod val="50000"/>
                    <a:lumOff val="50000"/>
                  </a:schemeClr>
                </a:solidFill>
              </a:rPr>
              <a:t>Coll</a:t>
            </a:r>
            <a:endParaRPr lang="es-ES" sz="1400" dirty="0" smtClean="0">
              <a:solidFill>
                <a:schemeClr val="tx1">
                  <a:lumMod val="50000"/>
                  <a:lumOff val="50000"/>
                </a:schemeClr>
              </a:solidFill>
            </a:endParaRPr>
          </a:p>
          <a:p>
            <a:pPr>
              <a:spcBef>
                <a:spcPts val="600"/>
              </a:spcBef>
            </a:pPr>
            <a:r>
              <a:rPr lang="es-ES" sz="1400" b="1" dirty="0" err="1" smtClean="0">
                <a:solidFill>
                  <a:schemeClr val="tx2"/>
                </a:solidFill>
              </a:rPr>
              <a:t>Valorization</a:t>
            </a:r>
            <a:r>
              <a:rPr lang="es-ES" sz="1400" b="1" dirty="0" smtClean="0">
                <a:solidFill>
                  <a:schemeClr val="tx2"/>
                </a:solidFill>
              </a:rPr>
              <a:t> of </a:t>
            </a:r>
            <a:r>
              <a:rPr lang="es-ES" sz="1400" b="1" dirty="0" err="1" smtClean="0">
                <a:solidFill>
                  <a:schemeClr val="tx2"/>
                </a:solidFill>
              </a:rPr>
              <a:t>Research</a:t>
            </a:r>
            <a:r>
              <a:rPr lang="es-ES" sz="1400" b="1" dirty="0" smtClean="0">
                <a:solidFill>
                  <a:schemeClr val="tx2"/>
                </a:solidFill>
              </a:rPr>
              <a:t> and </a:t>
            </a:r>
            <a:r>
              <a:rPr lang="es-ES" sz="1400" b="1" dirty="0" err="1" smtClean="0">
                <a:solidFill>
                  <a:schemeClr val="tx2"/>
                </a:solidFill>
              </a:rPr>
              <a:t>Technology</a:t>
            </a:r>
            <a:r>
              <a:rPr lang="es-ES" sz="1400" b="1" dirty="0" smtClean="0">
                <a:solidFill>
                  <a:schemeClr val="tx2"/>
                </a:solidFill>
              </a:rPr>
              <a:t> Transfer</a:t>
            </a: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Jordi Jiménez</a:t>
            </a:r>
          </a:p>
          <a:p>
            <a:endParaRPr lang="es-ES" sz="1600" dirty="0" smtClean="0">
              <a:solidFill>
                <a:schemeClr val="tx1">
                  <a:lumMod val="50000"/>
                  <a:lumOff val="50000"/>
                </a:schemeClr>
              </a:solidFill>
            </a:endParaRPr>
          </a:p>
          <a:p>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
        <p:nvSpPr>
          <p:cNvPr id="34" name="Rectángulo 33"/>
          <p:cNvSpPr/>
          <p:nvPr/>
        </p:nvSpPr>
        <p:spPr>
          <a:xfrm>
            <a:off x="251209" y="4152442"/>
            <a:ext cx="4280598" cy="63456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Rectángulo 34"/>
          <p:cNvSpPr/>
          <p:nvPr/>
        </p:nvSpPr>
        <p:spPr>
          <a:xfrm>
            <a:off x="251209" y="4152443"/>
            <a:ext cx="4280598" cy="2593826"/>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 name="CuadroTexto 35"/>
          <p:cNvSpPr txBox="1"/>
          <p:nvPr/>
        </p:nvSpPr>
        <p:spPr>
          <a:xfrm>
            <a:off x="396909" y="4212572"/>
            <a:ext cx="4049486" cy="2954655"/>
          </a:xfrm>
          <a:prstGeom prst="rect">
            <a:avLst/>
          </a:prstGeom>
          <a:noFill/>
        </p:spPr>
        <p:txBody>
          <a:bodyPr wrap="square" rtlCol="0">
            <a:spAutoFit/>
          </a:bodyPr>
          <a:lstStyle/>
          <a:p>
            <a:pPr algn="ctr"/>
            <a:r>
              <a:rPr lang="es-ES" sz="1600" b="1" dirty="0" smtClean="0">
                <a:solidFill>
                  <a:schemeClr val="bg1"/>
                </a:solidFill>
              </a:rPr>
              <a:t>TRANSPORT</a:t>
            </a:r>
          </a:p>
          <a:p>
            <a:pPr algn="ctr"/>
            <a:endParaRPr lang="es-ES" sz="1600" b="1" dirty="0" smtClean="0">
              <a:solidFill>
                <a:schemeClr val="bg1"/>
              </a:solidFill>
            </a:endParaRPr>
          </a:p>
          <a:p>
            <a:endParaRPr lang="es-ES" sz="1400" b="1" dirty="0" smtClean="0">
              <a:solidFill>
                <a:schemeClr val="tx2"/>
              </a:solidFill>
            </a:endParaRPr>
          </a:p>
          <a:p>
            <a:r>
              <a:rPr lang="es-ES" sz="1400" b="1" dirty="0" err="1" smtClean="0">
                <a:solidFill>
                  <a:schemeClr val="tx2"/>
                </a:solidFill>
              </a:rPr>
              <a:t>Aeronautics</a:t>
            </a:r>
            <a:endParaRPr lang="es-ES" sz="1400" b="1" dirty="0" smtClean="0">
              <a:solidFill>
                <a:schemeClr val="tx2"/>
              </a:solidFill>
            </a:endParaRPr>
          </a:p>
          <a:p>
            <a:r>
              <a:rPr lang="es-ES" sz="1400" b="1" dirty="0" smtClean="0">
                <a:solidFill>
                  <a:schemeClr val="tx1">
                    <a:lumMod val="50000"/>
                    <a:lumOff val="50000"/>
                  </a:schemeClr>
                </a:solidFill>
              </a:rPr>
              <a:t>Leader – </a:t>
            </a:r>
            <a:r>
              <a:rPr lang="es-ES" sz="1400" dirty="0" smtClean="0">
                <a:solidFill>
                  <a:schemeClr val="tx1">
                    <a:lumMod val="50000"/>
                    <a:lumOff val="50000"/>
                  </a:schemeClr>
                </a:solidFill>
              </a:rPr>
              <a:t>Jordi Pons</a:t>
            </a:r>
            <a:endParaRPr lang="es-ES" sz="1400" b="1" dirty="0" smtClean="0">
              <a:solidFill>
                <a:schemeClr val="tx2"/>
              </a:solidFill>
            </a:endParaRPr>
          </a:p>
          <a:p>
            <a:pPr>
              <a:spcBef>
                <a:spcPts val="600"/>
              </a:spcBef>
            </a:pPr>
            <a:r>
              <a:rPr lang="es-ES" sz="1400" b="1" dirty="0" smtClean="0">
                <a:solidFill>
                  <a:schemeClr val="tx2"/>
                </a:solidFill>
              </a:rPr>
              <a:t>CENIT – </a:t>
            </a:r>
            <a:r>
              <a:rPr lang="es-ES" sz="1400" b="1" dirty="0" err="1" smtClean="0">
                <a:solidFill>
                  <a:schemeClr val="tx2"/>
                </a:solidFill>
              </a:rPr>
              <a:t>Group</a:t>
            </a:r>
            <a:r>
              <a:rPr lang="es-ES" sz="1400" b="1" dirty="0" smtClean="0">
                <a:solidFill>
                  <a:schemeClr val="tx2"/>
                </a:solidFill>
              </a:rPr>
              <a:t> </a:t>
            </a:r>
            <a:r>
              <a:rPr lang="es-ES" sz="1400" b="1" dirty="0" err="1" smtClean="0">
                <a:solidFill>
                  <a:schemeClr val="tx2"/>
                </a:solidFill>
              </a:rPr>
              <a:t>for</a:t>
            </a:r>
            <a:r>
              <a:rPr lang="es-ES" sz="1400" b="1" dirty="0" smtClean="0">
                <a:solidFill>
                  <a:schemeClr val="tx2"/>
                </a:solidFill>
              </a:rPr>
              <a:t> </a:t>
            </a:r>
            <a:r>
              <a:rPr lang="es-ES" sz="1400" b="1" dirty="0" err="1" smtClean="0">
                <a:solidFill>
                  <a:schemeClr val="tx2"/>
                </a:solidFill>
              </a:rPr>
              <a:t>Innovation</a:t>
            </a:r>
            <a:r>
              <a:rPr lang="es-ES" sz="1400" b="1" dirty="0" smtClean="0">
                <a:solidFill>
                  <a:schemeClr val="tx2"/>
                </a:solidFill>
              </a:rPr>
              <a:t> in Multimodal </a:t>
            </a:r>
            <a:r>
              <a:rPr lang="es-ES" sz="1400" b="1" dirty="0" err="1" smtClean="0">
                <a:solidFill>
                  <a:schemeClr val="tx2"/>
                </a:solidFill>
              </a:rPr>
              <a:t>Transport</a:t>
            </a:r>
            <a:endParaRPr lang="es-ES" sz="1400" b="1" dirty="0" smtClean="0">
              <a:solidFill>
                <a:schemeClr val="tx2"/>
              </a:solidFill>
            </a:endParaRP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Sergi </a:t>
            </a:r>
            <a:r>
              <a:rPr lang="es-ES" sz="1400" dirty="0" err="1" smtClean="0">
                <a:solidFill>
                  <a:schemeClr val="tx1">
                    <a:lumMod val="50000"/>
                    <a:lumOff val="50000"/>
                  </a:schemeClr>
                </a:solidFill>
              </a:rPr>
              <a:t>Saurí</a:t>
            </a:r>
            <a:endParaRPr lang="es-ES" sz="1400" dirty="0" smtClean="0">
              <a:solidFill>
                <a:schemeClr val="tx1">
                  <a:lumMod val="50000"/>
                  <a:lumOff val="50000"/>
                </a:schemeClr>
              </a:solidFill>
            </a:endParaRPr>
          </a:p>
          <a:p>
            <a:pPr>
              <a:spcBef>
                <a:spcPts val="600"/>
              </a:spcBef>
            </a:pPr>
            <a:r>
              <a:rPr lang="es-ES" sz="1400" b="1" dirty="0" smtClean="0">
                <a:solidFill>
                  <a:schemeClr val="tx2"/>
                </a:solidFill>
              </a:rPr>
              <a:t>Naval and Marine </a:t>
            </a:r>
            <a:r>
              <a:rPr lang="es-ES" sz="1400" b="1" dirty="0" err="1" smtClean="0">
                <a:solidFill>
                  <a:schemeClr val="tx2"/>
                </a:solidFill>
              </a:rPr>
              <a:t>Engineering</a:t>
            </a:r>
            <a:endParaRPr lang="es-ES" sz="1400" b="1" dirty="0" smtClean="0">
              <a:solidFill>
                <a:schemeClr val="tx2"/>
              </a:solidFill>
            </a:endParaRP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Borja </a:t>
            </a:r>
            <a:r>
              <a:rPr lang="es-ES" sz="1400" dirty="0" err="1" smtClean="0">
                <a:solidFill>
                  <a:schemeClr val="tx1">
                    <a:lumMod val="50000"/>
                    <a:lumOff val="50000"/>
                  </a:schemeClr>
                </a:solidFill>
              </a:rPr>
              <a:t>Serván</a:t>
            </a:r>
            <a:endParaRPr lang="es-ES" sz="1600" dirty="0" smtClean="0">
              <a:solidFill>
                <a:schemeClr val="tx1">
                  <a:lumMod val="50000"/>
                  <a:lumOff val="50000"/>
                </a:schemeClr>
              </a:solidFill>
            </a:endParaRPr>
          </a:p>
          <a:p>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
        <p:nvSpPr>
          <p:cNvPr id="15" name="Rectángulo 14"/>
          <p:cNvSpPr/>
          <p:nvPr/>
        </p:nvSpPr>
        <p:spPr>
          <a:xfrm>
            <a:off x="4714351" y="1445450"/>
            <a:ext cx="4280598" cy="3144486"/>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CuadroTexto 15"/>
          <p:cNvSpPr txBox="1"/>
          <p:nvPr/>
        </p:nvSpPr>
        <p:spPr>
          <a:xfrm>
            <a:off x="4829907" y="1515788"/>
            <a:ext cx="4049486" cy="3708708"/>
          </a:xfrm>
          <a:prstGeom prst="rect">
            <a:avLst/>
          </a:prstGeom>
          <a:noFill/>
        </p:spPr>
        <p:txBody>
          <a:bodyPr wrap="square" rtlCol="0">
            <a:spAutoFit/>
          </a:bodyPr>
          <a:lstStyle/>
          <a:p>
            <a:pPr algn="ctr"/>
            <a:r>
              <a:rPr lang="es-ES" sz="1600" b="1" dirty="0" smtClean="0">
                <a:solidFill>
                  <a:schemeClr val="bg1"/>
                </a:solidFill>
              </a:rPr>
              <a:t>INNOVATIVE ALGORITHMS AND HPC TECHNIQUES</a:t>
            </a:r>
          </a:p>
          <a:p>
            <a:endParaRPr lang="es-ES" sz="1400" b="1" dirty="0" smtClean="0">
              <a:solidFill>
                <a:schemeClr val="tx2"/>
              </a:solidFill>
            </a:endParaRPr>
          </a:p>
          <a:p>
            <a:r>
              <a:rPr lang="es-ES" sz="1400" b="1" dirty="0" err="1" smtClean="0">
                <a:solidFill>
                  <a:schemeClr val="tx2"/>
                </a:solidFill>
              </a:rPr>
              <a:t>Credible</a:t>
            </a:r>
            <a:r>
              <a:rPr lang="es-ES" sz="1400" b="1" dirty="0" smtClean="0">
                <a:solidFill>
                  <a:schemeClr val="tx2"/>
                </a:solidFill>
              </a:rPr>
              <a:t> Data-</a:t>
            </a:r>
            <a:r>
              <a:rPr lang="es-ES" sz="1400" b="1" dirty="0" err="1" smtClean="0">
                <a:solidFill>
                  <a:schemeClr val="tx2"/>
                </a:solidFill>
              </a:rPr>
              <a:t>driven</a:t>
            </a:r>
            <a:r>
              <a:rPr lang="es-ES" sz="1400" b="1" dirty="0" smtClean="0">
                <a:solidFill>
                  <a:schemeClr val="tx2"/>
                </a:solidFill>
              </a:rPr>
              <a:t> </a:t>
            </a:r>
            <a:r>
              <a:rPr lang="es-ES" sz="1400" b="1" dirty="0" err="1" smtClean="0">
                <a:solidFill>
                  <a:schemeClr val="tx2"/>
                </a:solidFill>
              </a:rPr>
              <a:t>Models</a:t>
            </a:r>
            <a:endParaRPr lang="es-ES" sz="1400" b="1" dirty="0" smtClean="0">
              <a:solidFill>
                <a:schemeClr val="tx2"/>
              </a:solidFill>
            </a:endParaRPr>
          </a:p>
          <a:p>
            <a:r>
              <a:rPr lang="es-ES" sz="1400" b="1" dirty="0" smtClean="0">
                <a:solidFill>
                  <a:schemeClr val="tx1">
                    <a:lumMod val="50000"/>
                    <a:lumOff val="50000"/>
                  </a:schemeClr>
                </a:solidFill>
              </a:rPr>
              <a:t>Leader – </a:t>
            </a:r>
            <a:r>
              <a:rPr lang="es-ES" sz="1400" dirty="0" smtClean="0">
                <a:solidFill>
                  <a:schemeClr val="tx1">
                    <a:lumMod val="50000"/>
                    <a:lumOff val="50000"/>
                  </a:schemeClr>
                </a:solidFill>
              </a:rPr>
              <a:t>Pedro Díez</a:t>
            </a:r>
            <a:endParaRPr lang="es-ES" sz="1400" b="1" dirty="0" smtClean="0">
              <a:solidFill>
                <a:schemeClr val="tx2"/>
              </a:solidFill>
            </a:endParaRPr>
          </a:p>
          <a:p>
            <a:pPr>
              <a:spcBef>
                <a:spcPts val="600"/>
              </a:spcBef>
            </a:pPr>
            <a:r>
              <a:rPr lang="es-ES" sz="1400" b="1" dirty="0" err="1" smtClean="0">
                <a:solidFill>
                  <a:schemeClr val="tx2"/>
                </a:solidFill>
              </a:rPr>
              <a:t>Kratos</a:t>
            </a:r>
            <a:r>
              <a:rPr lang="es-ES" sz="1400" b="1" dirty="0" smtClean="0">
                <a:solidFill>
                  <a:schemeClr val="tx2"/>
                </a:solidFill>
              </a:rPr>
              <a:t> </a:t>
            </a:r>
            <a:r>
              <a:rPr lang="es-ES" sz="1400" b="1" dirty="0" err="1" smtClean="0">
                <a:solidFill>
                  <a:schemeClr val="tx2"/>
                </a:solidFill>
              </a:rPr>
              <a:t>Multiphysics</a:t>
            </a:r>
            <a:endParaRPr lang="es-ES" sz="1400" b="1" dirty="0" smtClean="0">
              <a:solidFill>
                <a:schemeClr val="tx2"/>
              </a:solidFill>
            </a:endParaRPr>
          </a:p>
          <a:p>
            <a:r>
              <a:rPr lang="es-ES" sz="1400" b="1" dirty="0">
                <a:solidFill>
                  <a:schemeClr val="tx1">
                    <a:lumMod val="50000"/>
                    <a:lumOff val="50000"/>
                  </a:schemeClr>
                </a:solidFill>
              </a:rPr>
              <a:t>Leader – </a:t>
            </a:r>
            <a:r>
              <a:rPr lang="es-ES" sz="1400" dirty="0" err="1" smtClean="0">
                <a:solidFill>
                  <a:schemeClr val="tx1">
                    <a:lumMod val="50000"/>
                    <a:lumOff val="50000"/>
                  </a:schemeClr>
                </a:solidFill>
              </a:rPr>
              <a:t>Riccardo</a:t>
            </a:r>
            <a:r>
              <a:rPr lang="es-ES" sz="1400" dirty="0" smtClean="0">
                <a:solidFill>
                  <a:schemeClr val="tx1">
                    <a:lumMod val="50000"/>
                    <a:lumOff val="50000"/>
                  </a:schemeClr>
                </a:solidFill>
              </a:rPr>
              <a:t> </a:t>
            </a:r>
            <a:r>
              <a:rPr lang="es-ES" sz="1400" dirty="0" err="1" smtClean="0">
                <a:solidFill>
                  <a:schemeClr val="tx1">
                    <a:lumMod val="50000"/>
                    <a:lumOff val="50000"/>
                  </a:schemeClr>
                </a:solidFill>
              </a:rPr>
              <a:t>Rossi</a:t>
            </a:r>
            <a:endParaRPr lang="es-ES" sz="1400" dirty="0" smtClean="0">
              <a:solidFill>
                <a:schemeClr val="tx1">
                  <a:lumMod val="50000"/>
                  <a:lumOff val="50000"/>
                </a:schemeClr>
              </a:solidFill>
            </a:endParaRPr>
          </a:p>
          <a:p>
            <a:pPr>
              <a:spcBef>
                <a:spcPts val="600"/>
              </a:spcBef>
            </a:pPr>
            <a:r>
              <a:rPr lang="es-ES" sz="1400" b="1" dirty="0" err="1" smtClean="0">
                <a:solidFill>
                  <a:schemeClr val="tx2"/>
                </a:solidFill>
              </a:rPr>
              <a:t>Innovative</a:t>
            </a:r>
            <a:r>
              <a:rPr lang="es-ES" sz="1400" b="1" dirty="0" smtClean="0">
                <a:solidFill>
                  <a:schemeClr val="tx2"/>
                </a:solidFill>
              </a:rPr>
              <a:t> </a:t>
            </a:r>
            <a:r>
              <a:rPr lang="es-ES" sz="1400" b="1" dirty="0" err="1" smtClean="0">
                <a:solidFill>
                  <a:schemeClr val="tx2"/>
                </a:solidFill>
              </a:rPr>
              <a:t>Algorithmns</a:t>
            </a:r>
            <a:r>
              <a:rPr lang="es-ES" sz="1400" b="1" dirty="0" smtClean="0">
                <a:solidFill>
                  <a:schemeClr val="tx2"/>
                </a:solidFill>
              </a:rPr>
              <a:t> and </a:t>
            </a:r>
            <a:r>
              <a:rPr lang="es-ES" sz="1400" b="1" dirty="0" err="1" smtClean="0">
                <a:solidFill>
                  <a:schemeClr val="tx2"/>
                </a:solidFill>
              </a:rPr>
              <a:t>Fast</a:t>
            </a:r>
            <a:r>
              <a:rPr lang="es-ES" sz="1400" b="1" dirty="0" smtClean="0">
                <a:solidFill>
                  <a:schemeClr val="tx2"/>
                </a:solidFill>
              </a:rPr>
              <a:t> </a:t>
            </a:r>
            <a:r>
              <a:rPr lang="es-ES" sz="1400" b="1" dirty="0" err="1" smtClean="0">
                <a:solidFill>
                  <a:schemeClr val="tx2"/>
                </a:solidFill>
              </a:rPr>
              <a:t>Accurate</a:t>
            </a:r>
            <a:r>
              <a:rPr lang="es-ES" sz="1400" b="1" dirty="0" smtClean="0">
                <a:solidFill>
                  <a:schemeClr val="tx2"/>
                </a:solidFill>
              </a:rPr>
              <a:t> Computing</a:t>
            </a: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Antonio Huerta</a:t>
            </a:r>
          </a:p>
          <a:p>
            <a:pPr>
              <a:spcBef>
                <a:spcPts val="600"/>
              </a:spcBef>
            </a:pPr>
            <a:r>
              <a:rPr lang="es-ES" sz="1400" b="1" dirty="0" err="1" smtClean="0">
                <a:solidFill>
                  <a:schemeClr val="tx2"/>
                </a:solidFill>
              </a:rPr>
              <a:t>Large</a:t>
            </a:r>
            <a:r>
              <a:rPr lang="es-ES" sz="1400" b="1" dirty="0" smtClean="0">
                <a:solidFill>
                  <a:schemeClr val="tx2"/>
                </a:solidFill>
              </a:rPr>
              <a:t> </a:t>
            </a:r>
            <a:r>
              <a:rPr lang="es-ES" sz="1400" b="1" dirty="0" err="1" smtClean="0">
                <a:solidFill>
                  <a:schemeClr val="tx2"/>
                </a:solidFill>
              </a:rPr>
              <a:t>Scale</a:t>
            </a:r>
            <a:r>
              <a:rPr lang="es-ES" sz="1400" b="1" dirty="0" smtClean="0">
                <a:solidFill>
                  <a:schemeClr val="tx2"/>
                </a:solidFill>
              </a:rPr>
              <a:t> </a:t>
            </a:r>
            <a:r>
              <a:rPr lang="es-ES" sz="1400" b="1" dirty="0" err="1" smtClean="0">
                <a:solidFill>
                  <a:schemeClr val="tx2"/>
                </a:solidFill>
              </a:rPr>
              <a:t>Scientific</a:t>
            </a:r>
            <a:r>
              <a:rPr lang="es-ES" sz="1400" b="1" dirty="0" smtClean="0">
                <a:solidFill>
                  <a:schemeClr val="tx2"/>
                </a:solidFill>
              </a:rPr>
              <a:t> Computing</a:t>
            </a:r>
            <a:endParaRPr lang="es-ES" sz="1400" b="1" dirty="0">
              <a:solidFill>
                <a:schemeClr val="tx2"/>
              </a:solidFill>
            </a:endParaRPr>
          </a:p>
          <a:p>
            <a:r>
              <a:rPr lang="es-ES" sz="1400" b="1" dirty="0">
                <a:solidFill>
                  <a:schemeClr val="tx1">
                    <a:lumMod val="50000"/>
                    <a:lumOff val="50000"/>
                  </a:schemeClr>
                </a:solidFill>
              </a:rPr>
              <a:t>Leader – </a:t>
            </a:r>
            <a:r>
              <a:rPr lang="es-ES" sz="1400" dirty="0" smtClean="0">
                <a:solidFill>
                  <a:schemeClr val="tx1">
                    <a:lumMod val="50000"/>
                    <a:lumOff val="50000"/>
                  </a:schemeClr>
                </a:solidFill>
              </a:rPr>
              <a:t>Santiago </a:t>
            </a:r>
            <a:r>
              <a:rPr lang="es-ES" sz="1400" dirty="0" err="1" smtClean="0">
                <a:solidFill>
                  <a:schemeClr val="tx1">
                    <a:lumMod val="50000"/>
                    <a:lumOff val="50000"/>
                  </a:schemeClr>
                </a:solidFill>
              </a:rPr>
              <a:t>Badia</a:t>
            </a:r>
            <a:endParaRPr lang="es-ES" sz="1400" dirty="0" smtClean="0">
              <a:solidFill>
                <a:schemeClr val="tx1">
                  <a:lumMod val="50000"/>
                  <a:lumOff val="50000"/>
                </a:schemeClr>
              </a:solidFill>
            </a:endParaRPr>
          </a:p>
          <a:p>
            <a:endParaRPr lang="es-ES" sz="1600" dirty="0" smtClean="0">
              <a:solidFill>
                <a:schemeClr val="tx1">
                  <a:lumMod val="50000"/>
                  <a:lumOff val="50000"/>
                </a:schemeClr>
              </a:solidFill>
            </a:endParaRPr>
          </a:p>
          <a:p>
            <a:endParaRPr lang="es-ES" sz="1600" b="1" dirty="0" smtClean="0">
              <a:solidFill>
                <a:schemeClr val="tx2"/>
              </a:solidFill>
            </a:endParaRPr>
          </a:p>
          <a:p>
            <a:pPr algn="ctr"/>
            <a:endParaRPr lang="es-ES" sz="1600" dirty="0" smtClean="0">
              <a:solidFill>
                <a:schemeClr val="tx1">
                  <a:lumMod val="50000"/>
                  <a:lumOff val="50000"/>
                </a:schemeClr>
              </a:solidFill>
            </a:endParaRPr>
          </a:p>
        </p:txBody>
      </p:sp>
      <p:sp>
        <p:nvSpPr>
          <p:cNvPr id="18"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3) RESEARCH GROUPS</a:t>
            </a:r>
          </a:p>
          <a:p>
            <a:r>
              <a:rPr lang="es-ES" sz="3600" dirty="0" smtClean="0">
                <a:solidFill>
                  <a:schemeClr val="tx2"/>
                </a:solidFill>
              </a:rPr>
              <a:t>AND ACTIVITIES</a:t>
            </a:r>
            <a:r>
              <a:rPr lang="es-ES" sz="3600" dirty="0" smtClean="0"/>
              <a:t/>
            </a:r>
            <a:br>
              <a:rPr lang="es-ES" sz="3600" dirty="0" smtClean="0"/>
            </a:br>
            <a:endParaRPr lang="es-ES" dirty="0"/>
          </a:p>
        </p:txBody>
      </p:sp>
      <p:cxnSp>
        <p:nvCxnSpPr>
          <p:cNvPr id="19" name="Conector recto 18"/>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47985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20648" y="1104830"/>
            <a:ext cx="8365386" cy="3022649"/>
          </a:xfrm>
          <a:prstGeom prst="rect">
            <a:avLst/>
          </a:prstGeom>
        </p:spPr>
      </p:pic>
      <p:sp>
        <p:nvSpPr>
          <p:cNvPr id="1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4) PUBLICATIONS</a:t>
            </a:r>
            <a:r>
              <a:rPr lang="es-ES" sz="3600" dirty="0" smtClean="0"/>
              <a:t/>
            </a:r>
            <a:br>
              <a:rPr lang="es-ES" sz="3600" dirty="0" smtClean="0"/>
            </a:br>
            <a:endParaRPr lang="es-ES" dirty="0"/>
          </a:p>
        </p:txBody>
      </p:sp>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JOURNALS</a:t>
            </a:r>
            <a:r>
              <a:rPr lang="es-ES" sz="3600" dirty="0" smtClean="0"/>
              <a:t/>
            </a:r>
            <a:br>
              <a:rPr lang="es-ES" sz="3600" dirty="0" smtClean="0"/>
            </a:br>
            <a:endParaRPr lang="es-ES" dirty="0"/>
          </a:p>
        </p:txBody>
      </p:sp>
      <p:graphicFrame>
        <p:nvGraphicFramePr>
          <p:cNvPr id="18" name="Tabla 17"/>
          <p:cNvGraphicFramePr>
            <a:graphicFrameLocks noGrp="1"/>
          </p:cNvGraphicFramePr>
          <p:nvPr>
            <p:extLst>
              <p:ext uri="{D42A27DB-BD31-4B8C-83A1-F6EECF244321}">
                <p14:modId xmlns:p14="http://schemas.microsoft.com/office/powerpoint/2010/main" val="1921018869"/>
              </p:ext>
            </p:extLst>
          </p:nvPr>
        </p:nvGraphicFramePr>
        <p:xfrm>
          <a:off x="4370621" y="4604918"/>
          <a:ext cx="3416044" cy="1452718"/>
        </p:xfrm>
        <a:graphic>
          <a:graphicData uri="http://schemas.openxmlformats.org/drawingml/2006/table">
            <a:tbl>
              <a:tblPr firstRow="1" bandRow="1">
                <a:tableStyleId>{5C22544A-7EE6-4342-B048-85BDC9FD1C3A}</a:tableStyleId>
              </a:tblPr>
              <a:tblGrid>
                <a:gridCol w="2436524">
                  <a:extLst>
                    <a:ext uri="{9D8B030D-6E8A-4147-A177-3AD203B41FA5}">
                      <a16:colId xmlns:a16="http://schemas.microsoft.com/office/drawing/2014/main" val="1757749400"/>
                    </a:ext>
                  </a:extLst>
                </a:gridCol>
                <a:gridCol w="979520">
                  <a:extLst>
                    <a:ext uri="{9D8B030D-6E8A-4147-A177-3AD203B41FA5}">
                      <a16:colId xmlns:a16="http://schemas.microsoft.com/office/drawing/2014/main" val="1282334791"/>
                    </a:ext>
                  </a:extLst>
                </a:gridCol>
              </a:tblGrid>
              <a:tr h="340198">
                <a:tc>
                  <a:txBody>
                    <a:bodyPr/>
                    <a:lstStyle/>
                    <a:p>
                      <a:r>
                        <a:rPr lang="es-ES" dirty="0" smtClean="0"/>
                        <a:t>1996-2022</a:t>
                      </a:r>
                      <a:endParaRPr lang="es-ES" dirty="0"/>
                    </a:p>
                  </a:txBody>
                  <a:tcPr/>
                </a:tc>
                <a:tc>
                  <a:txBody>
                    <a:bodyPr/>
                    <a:lstStyle/>
                    <a:p>
                      <a:r>
                        <a:rPr lang="es-ES" dirty="0" smtClean="0"/>
                        <a:t>Total</a:t>
                      </a:r>
                      <a:endParaRPr lang="es-ES" dirty="0"/>
                    </a:p>
                  </a:txBody>
                  <a:tcPr/>
                </a:tc>
                <a:extLst>
                  <a:ext uri="{0D108BD9-81ED-4DB2-BD59-A6C34878D82A}">
                    <a16:rowId xmlns:a16="http://schemas.microsoft.com/office/drawing/2014/main" val="1097175578"/>
                  </a:ext>
                </a:extLst>
              </a:tr>
              <a:tr h="370840">
                <a:tc>
                  <a:txBody>
                    <a:bodyPr/>
                    <a:lstStyle/>
                    <a:p>
                      <a:r>
                        <a:rPr lang="es-ES" dirty="0" smtClean="0"/>
                        <a:t>Outputs</a:t>
                      </a:r>
                      <a:endParaRPr lang="es-ES" dirty="0"/>
                    </a:p>
                  </a:txBody>
                  <a:tcPr/>
                </a:tc>
                <a:tc>
                  <a:txBody>
                    <a:bodyPr/>
                    <a:lstStyle/>
                    <a:p>
                      <a:r>
                        <a:rPr lang="es-ES" dirty="0" smtClean="0"/>
                        <a:t>1672</a:t>
                      </a:r>
                      <a:endParaRPr lang="es-ES" dirty="0"/>
                    </a:p>
                  </a:txBody>
                  <a:tcPr/>
                </a:tc>
                <a:extLst>
                  <a:ext uri="{0D108BD9-81ED-4DB2-BD59-A6C34878D82A}">
                    <a16:rowId xmlns:a16="http://schemas.microsoft.com/office/drawing/2014/main" val="1285374404"/>
                  </a:ext>
                </a:extLst>
              </a:tr>
              <a:tr h="370840">
                <a:tc>
                  <a:txBody>
                    <a:bodyPr/>
                    <a:lstStyle/>
                    <a:p>
                      <a:r>
                        <a:rPr lang="es-ES" dirty="0" err="1" smtClean="0"/>
                        <a:t>Articles</a:t>
                      </a:r>
                      <a:r>
                        <a:rPr lang="es-ES" dirty="0" smtClean="0"/>
                        <a:t> &amp; </a:t>
                      </a:r>
                      <a:r>
                        <a:rPr lang="es-ES" dirty="0" err="1" smtClean="0"/>
                        <a:t>Reviews</a:t>
                      </a:r>
                      <a:endParaRPr lang="es-ES" dirty="0"/>
                    </a:p>
                  </a:txBody>
                  <a:tcPr/>
                </a:tc>
                <a:tc>
                  <a:txBody>
                    <a:bodyPr/>
                    <a:lstStyle/>
                    <a:p>
                      <a:r>
                        <a:rPr lang="es-ES" dirty="0" smtClean="0"/>
                        <a:t>1246</a:t>
                      </a:r>
                      <a:endParaRPr lang="es-ES" dirty="0"/>
                    </a:p>
                  </a:txBody>
                  <a:tcPr/>
                </a:tc>
                <a:extLst>
                  <a:ext uri="{0D108BD9-81ED-4DB2-BD59-A6C34878D82A}">
                    <a16:rowId xmlns:a16="http://schemas.microsoft.com/office/drawing/2014/main" val="2997990482"/>
                  </a:ext>
                </a:extLst>
              </a:tr>
              <a:tr h="370840">
                <a:tc>
                  <a:txBody>
                    <a:bodyPr/>
                    <a:lstStyle/>
                    <a:p>
                      <a:r>
                        <a:rPr lang="es-ES" dirty="0" err="1" smtClean="0"/>
                        <a:t>Articles</a:t>
                      </a:r>
                      <a:r>
                        <a:rPr lang="es-ES" baseline="0" dirty="0" smtClean="0"/>
                        <a:t> in </a:t>
                      </a:r>
                      <a:r>
                        <a:rPr lang="es-ES" baseline="0" dirty="0" err="1" smtClean="0"/>
                        <a:t>Q1</a:t>
                      </a:r>
                      <a:endParaRPr lang="es-ES" dirty="0"/>
                    </a:p>
                  </a:txBody>
                  <a:tcPr/>
                </a:tc>
                <a:tc>
                  <a:txBody>
                    <a:bodyPr/>
                    <a:lstStyle/>
                    <a:p>
                      <a:r>
                        <a:rPr lang="es-ES" dirty="0" smtClean="0"/>
                        <a:t>987</a:t>
                      </a:r>
                      <a:endParaRPr lang="es-ES" dirty="0"/>
                    </a:p>
                  </a:txBody>
                  <a:tcPr/>
                </a:tc>
                <a:extLst>
                  <a:ext uri="{0D108BD9-81ED-4DB2-BD59-A6C34878D82A}">
                    <a16:rowId xmlns:a16="http://schemas.microsoft.com/office/drawing/2014/main" val="3312456693"/>
                  </a:ext>
                </a:extLst>
              </a:tr>
            </a:tbl>
          </a:graphicData>
        </a:graphic>
      </p:graphicFrame>
      <p:sp>
        <p:nvSpPr>
          <p:cNvPr id="4" name="CuadroTexto 3"/>
          <p:cNvSpPr txBox="1"/>
          <p:nvPr/>
        </p:nvSpPr>
        <p:spPr>
          <a:xfrm>
            <a:off x="5984271" y="1582269"/>
            <a:ext cx="1875218" cy="230832"/>
          </a:xfrm>
          <a:prstGeom prst="rect">
            <a:avLst/>
          </a:prstGeom>
          <a:noFill/>
        </p:spPr>
        <p:txBody>
          <a:bodyPr wrap="square" rtlCol="0">
            <a:spAutoFit/>
          </a:bodyPr>
          <a:lstStyle/>
          <a:p>
            <a:r>
              <a:rPr lang="es-ES" sz="900" dirty="0"/>
              <a:t>Data at 24/05/2023</a:t>
            </a:r>
          </a:p>
        </p:txBody>
      </p:sp>
      <p:pic>
        <p:nvPicPr>
          <p:cNvPr id="9" name="Imagen 8">
            <a:extLst>
              <a:ext uri="{FF2B5EF4-FFF2-40B4-BE49-F238E27FC236}">
                <a16:creationId xmlns:a16="http://schemas.microsoft.com/office/drawing/2014/main" id="{6F7EAD59-DB72-1BA2-2B6D-88B845FAF24F}"/>
              </a:ext>
            </a:extLst>
          </p:cNvPr>
          <p:cNvPicPr>
            <a:picLocks noChangeAspect="1"/>
          </p:cNvPicPr>
          <p:nvPr/>
        </p:nvPicPr>
        <p:blipFill>
          <a:blip r:embed="rId3"/>
          <a:stretch>
            <a:fillRect/>
          </a:stretch>
        </p:blipFill>
        <p:spPr>
          <a:xfrm>
            <a:off x="477078" y="3882657"/>
            <a:ext cx="3737113" cy="2897239"/>
          </a:xfrm>
          <a:prstGeom prst="rect">
            <a:avLst/>
          </a:prstGeom>
          <a:ln>
            <a:solidFill>
              <a:schemeClr val="bg1">
                <a:lumMod val="95000"/>
              </a:schemeClr>
            </a:solidFill>
          </a:ln>
        </p:spPr>
      </p:pic>
    </p:spTree>
    <p:extLst>
      <p:ext uri="{BB962C8B-B14F-4D97-AF65-F5344CB8AC3E}">
        <p14:creationId xmlns:p14="http://schemas.microsoft.com/office/powerpoint/2010/main" val="3737140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5) AWARDS</a:t>
            </a:r>
            <a:r>
              <a:rPr lang="es-ES" sz="3600" dirty="0" smtClean="0"/>
              <a:t/>
            </a:r>
            <a:br>
              <a:rPr lang="es-ES" sz="3600" dirty="0" smtClean="0"/>
            </a:br>
            <a:endParaRPr lang="es-ES" dirty="0"/>
          </a:p>
        </p:txBody>
      </p:sp>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Imagen 6"/>
          <p:cNvPicPr>
            <a:picLocks noChangeAspect="1"/>
          </p:cNvPicPr>
          <p:nvPr/>
        </p:nvPicPr>
        <p:blipFill>
          <a:blip r:embed="rId2"/>
          <a:stretch>
            <a:fillRect/>
          </a:stretch>
        </p:blipFill>
        <p:spPr>
          <a:xfrm>
            <a:off x="503720" y="1341120"/>
            <a:ext cx="8293771" cy="5071258"/>
          </a:xfrm>
          <a:prstGeom prst="rect">
            <a:avLst/>
          </a:prstGeom>
        </p:spPr>
      </p:pic>
    </p:spTree>
    <p:extLst>
      <p:ext uri="{BB962C8B-B14F-4D97-AF65-F5344CB8AC3E}">
        <p14:creationId xmlns:p14="http://schemas.microsoft.com/office/powerpoint/2010/main" val="21881872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5141" y="1259641"/>
            <a:ext cx="1676400" cy="1676400"/>
          </a:xfrm>
          <a:prstGeom prst="rect">
            <a:avLst/>
          </a:prstGeom>
        </p:spPr>
      </p:pic>
      <p:sp>
        <p:nvSpPr>
          <p:cNvPr id="1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5) AWARDS</a:t>
            </a:r>
            <a:r>
              <a:rPr lang="es-ES" sz="3600" dirty="0" smtClean="0"/>
              <a:t/>
            </a:r>
            <a:br>
              <a:rPr lang="es-ES" sz="3600" dirty="0" smtClean="0"/>
            </a:br>
            <a:endParaRPr lang="es-ES" dirty="0"/>
          </a:p>
        </p:txBody>
      </p:sp>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AWARDS TO CIMNE SCIENTISTS (2022)</a:t>
            </a:r>
            <a:r>
              <a:rPr lang="es-ES" sz="3600" dirty="0" smtClean="0"/>
              <a:t/>
            </a:r>
            <a:br>
              <a:rPr lang="es-ES" sz="3600" dirty="0" smtClean="0"/>
            </a:br>
            <a:endParaRPr lang="es-ES" dirty="0"/>
          </a:p>
        </p:txBody>
      </p:sp>
      <p:sp>
        <p:nvSpPr>
          <p:cNvPr id="19" name="CuadroTexto 18"/>
          <p:cNvSpPr txBox="1"/>
          <p:nvPr/>
        </p:nvSpPr>
        <p:spPr>
          <a:xfrm>
            <a:off x="81142" y="2932343"/>
            <a:ext cx="1685210" cy="1590179"/>
          </a:xfrm>
          <a:prstGeom prst="rect">
            <a:avLst/>
          </a:prstGeom>
          <a:solidFill>
            <a:schemeClr val="bg1"/>
          </a:solidFill>
        </p:spPr>
        <p:txBody>
          <a:bodyPr wrap="square" rtlCol="0">
            <a:spAutoFit/>
          </a:bodyPr>
          <a:lstStyle/>
          <a:p>
            <a:endParaRPr lang="es-ES_tradnl" sz="1400" b="1" baseline="30000" dirty="0" smtClean="0">
              <a:solidFill>
                <a:schemeClr val="tx2"/>
              </a:solidFill>
            </a:endParaRPr>
          </a:p>
          <a:p>
            <a:r>
              <a:rPr lang="es-ES_tradnl" sz="2400" b="1" baseline="30000" dirty="0" smtClean="0">
                <a:solidFill>
                  <a:schemeClr val="tx2"/>
                </a:solidFill>
              </a:rPr>
              <a:t>JAVIER BONET</a:t>
            </a:r>
            <a:endParaRPr lang="es-ES_tradnl" sz="2400" b="1" baseline="30000" dirty="0">
              <a:solidFill>
                <a:schemeClr val="tx2"/>
              </a:solidFill>
            </a:endParaRPr>
          </a:p>
          <a:p>
            <a:r>
              <a:rPr lang="en-US" b="1" baseline="30000" dirty="0" err="1" smtClean="0"/>
              <a:t>IACM</a:t>
            </a:r>
            <a:r>
              <a:rPr lang="en-US" b="1" baseline="30000" dirty="0" smtClean="0"/>
              <a:t> </a:t>
            </a:r>
            <a:r>
              <a:rPr lang="en-US" b="1" baseline="30000" dirty="0" err="1"/>
              <a:t>O.C</a:t>
            </a:r>
            <a:r>
              <a:rPr lang="en-US" b="1" baseline="30000" dirty="0"/>
              <a:t>. </a:t>
            </a:r>
            <a:r>
              <a:rPr lang="en-US" b="1" baseline="30000" dirty="0" err="1"/>
              <a:t>Zienkiewicz</a:t>
            </a:r>
            <a:r>
              <a:rPr lang="en-US" b="1" baseline="30000" dirty="0"/>
              <a:t> Award </a:t>
            </a:r>
            <a:endParaRPr lang="en-US" b="1" baseline="30000" dirty="0" smtClean="0"/>
          </a:p>
          <a:p>
            <a:r>
              <a:rPr lang="en-US" baseline="30000" dirty="0"/>
              <a:t>(</a:t>
            </a:r>
            <a:r>
              <a:rPr lang="en-US" baseline="30000" dirty="0" smtClean="0"/>
              <a:t>International </a:t>
            </a:r>
            <a:r>
              <a:rPr lang="en-US" baseline="30000" dirty="0"/>
              <a:t>Association for Computational </a:t>
            </a:r>
            <a:r>
              <a:rPr lang="en-US" baseline="30000" dirty="0" smtClean="0"/>
              <a:t>Mechanics)</a:t>
            </a:r>
            <a:endParaRPr lang="en-US" baseline="30000" dirty="0"/>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1142" y="1264788"/>
            <a:ext cx="1671253" cy="1671253"/>
          </a:xfrm>
          <a:prstGeom prst="rect">
            <a:avLst/>
          </a:prstGeom>
        </p:spPr>
      </p:pic>
      <p:sp>
        <p:nvSpPr>
          <p:cNvPr id="20" name="CuadroTexto 19"/>
          <p:cNvSpPr txBox="1"/>
          <p:nvPr/>
        </p:nvSpPr>
        <p:spPr>
          <a:xfrm>
            <a:off x="3714287" y="2932343"/>
            <a:ext cx="1819147" cy="1836400"/>
          </a:xfrm>
          <a:prstGeom prst="rect">
            <a:avLst/>
          </a:prstGeom>
          <a:solidFill>
            <a:schemeClr val="bg1"/>
          </a:solidFill>
        </p:spPr>
        <p:txBody>
          <a:bodyPr wrap="square" rtlCol="0">
            <a:spAutoFit/>
          </a:bodyPr>
          <a:lstStyle/>
          <a:p>
            <a:endParaRPr lang="es-ES_tradnl" sz="1400" b="1" baseline="30000" dirty="0" smtClean="0">
              <a:solidFill>
                <a:schemeClr val="tx2"/>
              </a:solidFill>
            </a:endParaRPr>
          </a:p>
          <a:p>
            <a:r>
              <a:rPr lang="es-ES_tradnl" sz="2400" b="1" baseline="30000" dirty="0" smtClean="0">
                <a:solidFill>
                  <a:schemeClr val="tx2"/>
                </a:solidFill>
              </a:rPr>
              <a:t>FABIOLA </a:t>
            </a:r>
            <a:r>
              <a:rPr lang="es-ES_tradnl" sz="2400" b="1" baseline="30000" dirty="0" err="1" smtClean="0">
                <a:solidFill>
                  <a:schemeClr val="tx2"/>
                </a:solidFill>
              </a:rPr>
              <a:t>CAVALIERE</a:t>
            </a:r>
            <a:endParaRPr lang="es-ES_tradnl" sz="2400" b="1" baseline="30000" dirty="0" smtClean="0">
              <a:solidFill>
                <a:schemeClr val="tx2"/>
              </a:solidFill>
            </a:endParaRPr>
          </a:p>
          <a:p>
            <a:r>
              <a:rPr lang="en-US" b="1" baseline="30000" dirty="0" err="1" smtClean="0"/>
              <a:t>Pioner</a:t>
            </a:r>
            <a:r>
              <a:rPr lang="en-US" b="1" baseline="30000" dirty="0" smtClean="0"/>
              <a:t> </a:t>
            </a:r>
            <a:r>
              <a:rPr lang="en-US" b="1" baseline="30000" dirty="0"/>
              <a:t>Prize </a:t>
            </a:r>
            <a:r>
              <a:rPr lang="en-US" baseline="30000" dirty="0"/>
              <a:t>awarded by </a:t>
            </a:r>
            <a:r>
              <a:rPr lang="en-US" baseline="30000" dirty="0" err="1"/>
              <a:t>CERCA</a:t>
            </a:r>
            <a:r>
              <a:rPr lang="en-US" baseline="30000" dirty="0"/>
              <a:t> for her PhD thesis "Static and dynamic global stiffness analysis for automotive </a:t>
            </a:r>
            <a:r>
              <a:rPr lang="en-US" baseline="30000" dirty="0" smtClean="0"/>
              <a:t>pre-design”</a:t>
            </a:r>
          </a:p>
        </p:txBody>
      </p:sp>
      <p:sp>
        <p:nvSpPr>
          <p:cNvPr id="21" name="CuadroTexto 20"/>
          <p:cNvSpPr txBox="1"/>
          <p:nvPr/>
        </p:nvSpPr>
        <p:spPr>
          <a:xfrm>
            <a:off x="3710193" y="5239043"/>
            <a:ext cx="4293902" cy="1220847"/>
          </a:xfrm>
          <a:prstGeom prst="rect">
            <a:avLst/>
          </a:prstGeom>
          <a:solidFill>
            <a:schemeClr val="bg1"/>
          </a:solidFill>
        </p:spPr>
        <p:txBody>
          <a:bodyPr wrap="square" rtlCol="0">
            <a:spAutoFit/>
          </a:bodyPr>
          <a:lstStyle/>
          <a:p>
            <a:endParaRPr lang="es-ES_tradnl" sz="1400" b="1" baseline="30000" dirty="0" smtClean="0">
              <a:solidFill>
                <a:schemeClr val="tx2"/>
              </a:solidFill>
            </a:endParaRPr>
          </a:p>
          <a:p>
            <a:r>
              <a:rPr lang="es-ES_tradnl" sz="2400" b="1" baseline="30000" dirty="0" smtClean="0">
                <a:solidFill>
                  <a:schemeClr val="tx2"/>
                </a:solidFill>
              </a:rPr>
              <a:t>MIGUEL CALPE &amp; BORJA </a:t>
            </a:r>
            <a:r>
              <a:rPr lang="es-ES_tradnl" sz="2400" b="1" baseline="30000" dirty="0" err="1" smtClean="0">
                <a:solidFill>
                  <a:schemeClr val="tx2"/>
                </a:solidFill>
              </a:rPr>
              <a:t>SERVÁN</a:t>
            </a:r>
            <a:endParaRPr lang="es-ES_tradnl" sz="2400" b="1" baseline="30000" dirty="0" smtClean="0">
              <a:solidFill>
                <a:schemeClr val="tx2"/>
              </a:solidFill>
            </a:endParaRPr>
          </a:p>
          <a:p>
            <a:r>
              <a:rPr lang="en-US" b="1" baseline="30000" dirty="0" smtClean="0"/>
              <a:t>Second </a:t>
            </a:r>
            <a:r>
              <a:rPr lang="en-US" b="1" baseline="30000" dirty="0"/>
              <a:t>Award to the best talk at the 61st Congress on Naval an Maritime Engineering</a:t>
            </a:r>
            <a:r>
              <a:rPr lang="en-US" baseline="30000" dirty="0"/>
              <a:t> awarded for "Development of a digital twin for predictive maintenance of the structure of floating wind turbines", 2022.</a:t>
            </a:r>
          </a:p>
        </p:txBody>
      </p:sp>
      <p:pic>
        <p:nvPicPr>
          <p:cNvPr id="5" name="Imagen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92" y="5020608"/>
            <a:ext cx="1667059" cy="1667059"/>
          </a:xfrm>
          <a:prstGeom prst="rect">
            <a:avLst/>
          </a:prstGeom>
        </p:spPr>
      </p:pic>
      <p:pic>
        <p:nvPicPr>
          <p:cNvPr id="6" name="Imagen 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910463" y="5011267"/>
            <a:ext cx="1676400" cy="1676400"/>
          </a:xfrm>
          <a:prstGeom prst="rect">
            <a:avLst/>
          </a:prstGeom>
        </p:spPr>
      </p:pic>
      <p:pic>
        <p:nvPicPr>
          <p:cNvPr id="8" name="Imagen 7"/>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714287" y="1263339"/>
            <a:ext cx="1669004" cy="1669004"/>
          </a:xfrm>
          <a:prstGeom prst="rect">
            <a:avLst/>
          </a:prstGeom>
        </p:spPr>
      </p:pic>
      <p:sp>
        <p:nvSpPr>
          <p:cNvPr id="16" name="CuadroTexto 15"/>
          <p:cNvSpPr txBox="1"/>
          <p:nvPr/>
        </p:nvSpPr>
        <p:spPr>
          <a:xfrm>
            <a:off x="5495624" y="2964300"/>
            <a:ext cx="3508693" cy="1282402"/>
          </a:xfrm>
          <a:prstGeom prst="rect">
            <a:avLst/>
          </a:prstGeom>
          <a:solidFill>
            <a:schemeClr val="bg1"/>
          </a:solidFill>
        </p:spPr>
        <p:txBody>
          <a:bodyPr wrap="square" rtlCol="0">
            <a:spAutoFit/>
          </a:bodyPr>
          <a:lstStyle/>
          <a:p>
            <a:endParaRPr lang="es-ES_tradnl" sz="1400" b="1" baseline="30000" dirty="0" smtClean="0">
              <a:solidFill>
                <a:schemeClr val="tx2"/>
              </a:solidFill>
            </a:endParaRPr>
          </a:p>
          <a:p>
            <a:r>
              <a:rPr lang="es-ES_tradnl" sz="2400" b="1" baseline="30000" dirty="0" smtClean="0">
                <a:solidFill>
                  <a:schemeClr val="tx2"/>
                </a:solidFill>
              </a:rPr>
              <a:t>ALEJANDRO CORNEJ</a:t>
            </a:r>
            <a:r>
              <a:rPr lang="es-ES_tradnl" sz="2400" b="1" baseline="30000" dirty="0">
                <a:solidFill>
                  <a:schemeClr val="tx2"/>
                </a:solidFill>
              </a:rPr>
              <a:t>O</a:t>
            </a:r>
            <a:r>
              <a:rPr lang="es-ES_tradnl" sz="2400" b="1" baseline="30000" dirty="0" smtClean="0">
                <a:solidFill>
                  <a:schemeClr val="tx2"/>
                </a:solidFill>
              </a:rPr>
              <a:t> &amp; DAVID ROCA</a:t>
            </a:r>
          </a:p>
          <a:p>
            <a:r>
              <a:rPr lang="en-US" b="1" baseline="30000" dirty="0"/>
              <a:t>Special Doctoral </a:t>
            </a:r>
            <a:r>
              <a:rPr lang="en-US" b="1" baseline="30000" dirty="0" smtClean="0"/>
              <a:t>Award </a:t>
            </a:r>
            <a:r>
              <a:rPr lang="en-US" baseline="30000" dirty="0" smtClean="0"/>
              <a:t>by Doctorate </a:t>
            </a:r>
            <a:r>
              <a:rPr lang="en-US" baseline="30000" dirty="0"/>
              <a:t>School of the Technical University of Catalonia </a:t>
            </a:r>
            <a:r>
              <a:rPr lang="en-US" baseline="30000" dirty="0" err="1" smtClean="0"/>
              <a:t>BarcelonaTech</a:t>
            </a:r>
            <a:r>
              <a:rPr lang="en-US" baseline="30000" dirty="0" smtClean="0"/>
              <a:t>.</a:t>
            </a:r>
            <a:endParaRPr lang="en-US" baseline="30000" dirty="0"/>
          </a:p>
        </p:txBody>
      </p:sp>
      <p:pic>
        <p:nvPicPr>
          <p:cNvPr id="10" name="Imagen 9"/>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405917" y="1281262"/>
            <a:ext cx="1667059" cy="1667059"/>
          </a:xfrm>
          <a:prstGeom prst="rect">
            <a:avLst/>
          </a:prstGeom>
        </p:spPr>
      </p:pic>
      <p:pic>
        <p:nvPicPr>
          <p:cNvPr id="9" name="Imagen 8"/>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5583951" y="1268982"/>
            <a:ext cx="1667059" cy="1667059"/>
          </a:xfrm>
          <a:prstGeom prst="rect">
            <a:avLst/>
          </a:prstGeom>
        </p:spPr>
      </p:pic>
      <p:sp>
        <p:nvSpPr>
          <p:cNvPr id="18" name="CuadroTexto 17"/>
          <p:cNvSpPr txBox="1"/>
          <p:nvPr/>
        </p:nvSpPr>
        <p:spPr>
          <a:xfrm>
            <a:off x="1841803" y="3093613"/>
            <a:ext cx="1729737" cy="1077218"/>
          </a:xfrm>
          <a:prstGeom prst="rect">
            <a:avLst/>
          </a:prstGeom>
          <a:solidFill>
            <a:schemeClr val="bg1"/>
          </a:solidFill>
        </p:spPr>
        <p:txBody>
          <a:bodyPr wrap="square" rtlCol="0">
            <a:spAutoFit/>
          </a:bodyPr>
          <a:lstStyle/>
          <a:p>
            <a:r>
              <a:rPr lang="es-ES_tradnl" sz="1400" b="1" baseline="30000" dirty="0" smtClean="0">
                <a:solidFill>
                  <a:schemeClr val="tx2"/>
                </a:solidFill>
              </a:rPr>
              <a:t> </a:t>
            </a:r>
            <a:r>
              <a:rPr lang="es-ES_tradnl" sz="2400" b="1" baseline="30000" dirty="0" smtClean="0">
                <a:solidFill>
                  <a:schemeClr val="tx2"/>
                </a:solidFill>
              </a:rPr>
              <a:t>JOAN </a:t>
            </a:r>
            <a:r>
              <a:rPr lang="es-ES_tradnl" sz="2400" b="1" baseline="30000" dirty="0" err="1" smtClean="0">
                <a:solidFill>
                  <a:schemeClr val="tx2"/>
                </a:solidFill>
              </a:rPr>
              <a:t>BAIGES</a:t>
            </a:r>
            <a:endParaRPr lang="es-ES_tradnl" sz="2400" b="1" baseline="30000" dirty="0" smtClean="0">
              <a:solidFill>
                <a:schemeClr val="tx2"/>
              </a:solidFill>
            </a:endParaRPr>
          </a:p>
          <a:p>
            <a:r>
              <a:rPr lang="es-ES_tradnl" b="1" baseline="30000" dirty="0" err="1"/>
              <a:t>ECCOMAS</a:t>
            </a:r>
            <a:r>
              <a:rPr lang="es-ES_tradnl" b="1" baseline="30000" dirty="0"/>
              <a:t> </a:t>
            </a:r>
            <a:r>
              <a:rPr lang="es-ES_tradnl" b="1" baseline="30000" dirty="0" err="1"/>
              <a:t>Olgierd</a:t>
            </a:r>
            <a:r>
              <a:rPr lang="es-ES_tradnl" b="1" baseline="30000" dirty="0"/>
              <a:t> Cecil </a:t>
            </a:r>
            <a:r>
              <a:rPr lang="es-ES_tradnl" b="1" baseline="30000" dirty="0" err="1"/>
              <a:t>Zienkiewicz</a:t>
            </a:r>
            <a:r>
              <a:rPr lang="es-ES_tradnl" b="1" baseline="30000" dirty="0"/>
              <a:t> </a:t>
            </a:r>
            <a:r>
              <a:rPr lang="es-ES_tradnl" b="1" baseline="30000" dirty="0" err="1"/>
              <a:t>Award</a:t>
            </a:r>
            <a:r>
              <a:rPr lang="es-ES_tradnl" baseline="30000" dirty="0"/>
              <a:t>, </a:t>
            </a:r>
            <a:r>
              <a:rPr lang="es-ES_tradnl" baseline="30000" dirty="0" err="1"/>
              <a:t>ECCOMAS</a:t>
            </a:r>
            <a:r>
              <a:rPr lang="es-ES_tradnl" baseline="30000" dirty="0"/>
              <a:t>, 2022.</a:t>
            </a:r>
            <a:endParaRPr lang="es-ES_tradnl" baseline="30000" dirty="0" smtClean="0"/>
          </a:p>
        </p:txBody>
      </p:sp>
    </p:spTree>
    <p:extLst>
      <p:ext uri="{BB962C8B-B14F-4D97-AF65-F5344CB8AC3E}">
        <p14:creationId xmlns:p14="http://schemas.microsoft.com/office/powerpoint/2010/main" val="37270671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1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6757" y="1682974"/>
            <a:ext cx="1518072" cy="1776467"/>
          </a:xfrm>
          <a:prstGeom prst="rect">
            <a:avLst/>
          </a:prstGeom>
        </p:spPr>
      </p:pic>
      <p:sp>
        <p:nvSpPr>
          <p:cNvPr id="6"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5) AWARDS</a:t>
            </a:r>
            <a:r>
              <a:rPr lang="es-ES" sz="3600" dirty="0" smtClean="0"/>
              <a:t/>
            </a:r>
            <a:br>
              <a:rPr lang="es-ES" sz="3600" dirty="0" smtClean="0"/>
            </a:br>
            <a:endParaRPr lang="es-ES" dirty="0"/>
          </a:p>
        </p:txBody>
      </p:sp>
      <p:sp>
        <p:nvSpPr>
          <p:cNvPr id="7"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AWARDS TO CIMNE SCIENTISTS (2022)</a:t>
            </a:r>
            <a:r>
              <a:rPr lang="es-ES" sz="3600" dirty="0" smtClean="0"/>
              <a:t/>
            </a:r>
            <a:br>
              <a:rPr lang="es-ES" sz="3600" dirty="0" smtClean="0"/>
            </a:br>
            <a:endParaRPr lang="es-ES" dirty="0"/>
          </a:p>
        </p:txBody>
      </p:sp>
      <p:sp>
        <p:nvSpPr>
          <p:cNvPr id="8" name="CuadroTexto 7"/>
          <p:cNvSpPr txBox="1"/>
          <p:nvPr/>
        </p:nvSpPr>
        <p:spPr>
          <a:xfrm>
            <a:off x="3601198" y="3429741"/>
            <a:ext cx="1778767" cy="1651734"/>
          </a:xfrm>
          <a:prstGeom prst="rect">
            <a:avLst/>
          </a:prstGeom>
          <a:solidFill>
            <a:schemeClr val="bg1"/>
          </a:solidFill>
        </p:spPr>
        <p:txBody>
          <a:bodyPr wrap="square" rtlCol="0">
            <a:spAutoFit/>
          </a:bodyPr>
          <a:lstStyle/>
          <a:p>
            <a:endParaRPr lang="es-ES_tradnl" sz="1400" b="1" baseline="30000" dirty="0" smtClean="0">
              <a:solidFill>
                <a:schemeClr val="tx2"/>
              </a:solidFill>
            </a:endParaRPr>
          </a:p>
          <a:p>
            <a:r>
              <a:rPr lang="es-ES_tradnl" sz="2400" b="1" baseline="30000" dirty="0" smtClean="0">
                <a:solidFill>
                  <a:schemeClr val="tx2"/>
                </a:solidFill>
              </a:rPr>
              <a:t>SERGIO </a:t>
            </a:r>
            <a:r>
              <a:rPr lang="es-ES_tradnl" sz="2400" b="1" baseline="30000" dirty="0" err="1" smtClean="0">
                <a:solidFill>
                  <a:schemeClr val="tx2"/>
                </a:solidFill>
              </a:rPr>
              <a:t>IDELSOHN</a:t>
            </a:r>
            <a:endParaRPr lang="es-ES_tradnl" sz="2400" b="1" baseline="30000" dirty="0" smtClean="0">
              <a:solidFill>
                <a:schemeClr val="tx2"/>
              </a:solidFill>
            </a:endParaRPr>
          </a:p>
          <a:p>
            <a:r>
              <a:rPr lang="en-US" b="1" baseline="30000" dirty="0" err="1" smtClean="0"/>
              <a:t>AMCA</a:t>
            </a:r>
            <a:r>
              <a:rPr lang="en-US" b="1" baseline="30000" dirty="0" smtClean="0"/>
              <a:t> </a:t>
            </a:r>
            <a:r>
              <a:rPr lang="en-US" b="1" baseline="30000" dirty="0" err="1" smtClean="0"/>
              <a:t>Internacional</a:t>
            </a:r>
            <a:r>
              <a:rPr lang="en-US" b="1" baseline="30000" dirty="0" smtClean="0"/>
              <a:t> Award 2022</a:t>
            </a:r>
          </a:p>
          <a:p>
            <a:r>
              <a:rPr lang="en-US" baseline="30000" dirty="0" smtClean="0"/>
              <a:t>(Argentine </a:t>
            </a:r>
            <a:r>
              <a:rPr lang="en-US" baseline="30000" dirty="0"/>
              <a:t>Association of Computer </a:t>
            </a:r>
            <a:r>
              <a:rPr lang="en-US" baseline="30000" dirty="0" smtClean="0"/>
              <a:t>Mechanics)</a:t>
            </a:r>
            <a:endParaRPr lang="en-US" baseline="30000" dirty="0"/>
          </a:p>
        </p:txBody>
      </p:sp>
      <p:pic>
        <p:nvPicPr>
          <p:cNvPr id="11" name="Imagen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465618" y="1695630"/>
            <a:ext cx="1625655" cy="1747580"/>
          </a:xfrm>
          <a:prstGeom prst="rect">
            <a:avLst/>
          </a:prstGeom>
        </p:spPr>
      </p:pic>
      <p:sp>
        <p:nvSpPr>
          <p:cNvPr id="12" name="CuadroTexto 11"/>
          <p:cNvSpPr txBox="1"/>
          <p:nvPr/>
        </p:nvSpPr>
        <p:spPr>
          <a:xfrm>
            <a:off x="5415944" y="3459441"/>
            <a:ext cx="1782589" cy="1036181"/>
          </a:xfrm>
          <a:prstGeom prst="rect">
            <a:avLst/>
          </a:prstGeom>
          <a:solidFill>
            <a:schemeClr val="bg1"/>
          </a:solidFill>
        </p:spPr>
        <p:txBody>
          <a:bodyPr wrap="square" rtlCol="0">
            <a:spAutoFit/>
          </a:bodyPr>
          <a:lstStyle/>
          <a:p>
            <a:endParaRPr lang="es-ES_tradnl" sz="1400" b="1" baseline="30000" dirty="0" smtClean="0">
              <a:solidFill>
                <a:schemeClr val="tx2"/>
              </a:solidFill>
            </a:endParaRPr>
          </a:p>
          <a:p>
            <a:r>
              <a:rPr lang="es-ES_tradnl" sz="2400" b="1" baseline="30000" dirty="0" smtClean="0">
                <a:solidFill>
                  <a:schemeClr val="tx2"/>
                </a:solidFill>
              </a:rPr>
              <a:t>XAVIER OLIVER</a:t>
            </a:r>
          </a:p>
          <a:p>
            <a:r>
              <a:rPr lang="en-US" b="1" baseline="30000" dirty="0" err="1"/>
              <a:t>Narcís</a:t>
            </a:r>
            <a:r>
              <a:rPr lang="en-US" b="1" baseline="30000" dirty="0"/>
              <a:t> </a:t>
            </a:r>
            <a:r>
              <a:rPr lang="en-US" b="1" baseline="30000" dirty="0" err="1"/>
              <a:t>Muntoriol</a:t>
            </a:r>
            <a:r>
              <a:rPr lang="en-US" b="1" baseline="30000" dirty="0"/>
              <a:t> </a:t>
            </a:r>
            <a:r>
              <a:rPr lang="en-US" b="1" baseline="30000" dirty="0" smtClean="0"/>
              <a:t>Medal </a:t>
            </a:r>
            <a:r>
              <a:rPr lang="en-US" baseline="30000" dirty="0" smtClean="0"/>
              <a:t>(Government </a:t>
            </a:r>
            <a:endParaRPr lang="en-US" baseline="30000" dirty="0" smtClean="0"/>
          </a:p>
          <a:p>
            <a:r>
              <a:rPr lang="en-US" baseline="30000" dirty="0" smtClean="0"/>
              <a:t>of </a:t>
            </a:r>
            <a:r>
              <a:rPr lang="en-US" baseline="30000" dirty="0" smtClean="0"/>
              <a:t>Catalonia)</a:t>
            </a:r>
            <a:endParaRPr lang="en-US" baseline="30000" dirty="0"/>
          </a:p>
        </p:txBody>
      </p:sp>
      <p:sp>
        <p:nvSpPr>
          <p:cNvPr id="14" name="CuadroTexto 13"/>
          <p:cNvSpPr txBox="1"/>
          <p:nvPr/>
        </p:nvSpPr>
        <p:spPr>
          <a:xfrm>
            <a:off x="96757" y="3430556"/>
            <a:ext cx="1663537" cy="1836400"/>
          </a:xfrm>
          <a:prstGeom prst="rect">
            <a:avLst/>
          </a:prstGeom>
          <a:solidFill>
            <a:schemeClr val="bg1"/>
          </a:solidFill>
        </p:spPr>
        <p:txBody>
          <a:bodyPr wrap="square" rtlCol="0">
            <a:spAutoFit/>
          </a:bodyPr>
          <a:lstStyle/>
          <a:p>
            <a:endParaRPr lang="es-ES_tradnl" sz="1400" b="1" baseline="30000" dirty="0" smtClean="0">
              <a:solidFill>
                <a:schemeClr val="tx2"/>
              </a:solidFill>
            </a:endParaRPr>
          </a:p>
          <a:p>
            <a:r>
              <a:rPr lang="es-ES_tradnl" sz="2400" b="1" baseline="30000" dirty="0" smtClean="0">
                <a:solidFill>
                  <a:schemeClr val="tx2"/>
                </a:solidFill>
              </a:rPr>
              <a:t>ANTONIO GENS</a:t>
            </a:r>
          </a:p>
          <a:p>
            <a:r>
              <a:rPr lang="en-US" b="1" baseline="30000" dirty="0"/>
              <a:t>Honorary </a:t>
            </a:r>
            <a:r>
              <a:rPr lang="en-US" b="1" baseline="30000" dirty="0" smtClean="0"/>
              <a:t>member</a:t>
            </a:r>
          </a:p>
          <a:p>
            <a:r>
              <a:rPr lang="en-US" baseline="30000" dirty="0"/>
              <a:t>(</a:t>
            </a:r>
            <a:r>
              <a:rPr lang="en-US" baseline="30000" dirty="0" smtClean="0"/>
              <a:t>Spanish </a:t>
            </a:r>
            <a:r>
              <a:rPr lang="en-US" baseline="30000" dirty="0"/>
              <a:t>Rock Mechanics </a:t>
            </a:r>
            <a:r>
              <a:rPr lang="en-US" baseline="30000" dirty="0" smtClean="0"/>
              <a:t>Society)</a:t>
            </a:r>
          </a:p>
          <a:p>
            <a:endParaRPr lang="en-US" b="1" baseline="30000" dirty="0"/>
          </a:p>
          <a:p>
            <a:r>
              <a:rPr lang="en-US" b="1" baseline="30000" dirty="0" err="1" smtClean="0"/>
              <a:t>Terzaghi</a:t>
            </a:r>
            <a:r>
              <a:rPr lang="en-US" b="1" baseline="30000" dirty="0" smtClean="0"/>
              <a:t> Oration</a:t>
            </a:r>
          </a:p>
          <a:p>
            <a:r>
              <a:rPr lang="en-US" baseline="30000" dirty="0" smtClean="0"/>
              <a:t>(</a:t>
            </a:r>
            <a:r>
              <a:rPr lang="en-US" baseline="30000" dirty="0" err="1" smtClean="0"/>
              <a:t>ISSMGE</a:t>
            </a:r>
            <a:r>
              <a:rPr lang="en-US" baseline="30000" dirty="0" smtClean="0"/>
              <a:t>)</a:t>
            </a:r>
            <a:endParaRPr lang="en-US" baseline="30000" dirty="0"/>
          </a:p>
        </p:txBody>
      </p:sp>
      <p:pic>
        <p:nvPicPr>
          <p:cNvPr id="17" name="Imagen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3120" y="1708285"/>
            <a:ext cx="1734925" cy="1734925"/>
          </a:xfrm>
          <a:prstGeom prst="rect">
            <a:avLst/>
          </a:prstGeom>
        </p:spPr>
      </p:pic>
      <p:sp>
        <p:nvSpPr>
          <p:cNvPr id="18" name="CuadroTexto 17"/>
          <p:cNvSpPr txBox="1"/>
          <p:nvPr/>
        </p:nvSpPr>
        <p:spPr>
          <a:xfrm>
            <a:off x="7176926" y="3409042"/>
            <a:ext cx="1809337" cy="1241829"/>
          </a:xfrm>
          <a:prstGeom prst="rect">
            <a:avLst/>
          </a:prstGeom>
          <a:solidFill>
            <a:schemeClr val="bg1"/>
          </a:solidFill>
        </p:spPr>
        <p:txBody>
          <a:bodyPr wrap="square" rtlCol="0">
            <a:spAutoFit/>
          </a:bodyPr>
          <a:lstStyle/>
          <a:p>
            <a:endParaRPr lang="es-ES_tradnl" sz="1400" b="1" baseline="30000" dirty="0" smtClean="0">
              <a:solidFill>
                <a:schemeClr val="tx2"/>
              </a:solidFill>
            </a:endParaRPr>
          </a:p>
          <a:p>
            <a:r>
              <a:rPr lang="es-ES_tradnl" sz="2400" b="1" baseline="30000" dirty="0" smtClean="0">
                <a:solidFill>
                  <a:schemeClr val="tx2"/>
                </a:solidFill>
              </a:rPr>
              <a:t>RAÚL SÁEZ</a:t>
            </a:r>
          </a:p>
          <a:p>
            <a:r>
              <a:rPr lang="en-US" b="1" baseline="30000" dirty="0" err="1" smtClean="0"/>
              <a:t>SESAR</a:t>
            </a:r>
            <a:r>
              <a:rPr lang="en-US" b="1" baseline="30000" dirty="0" smtClean="0"/>
              <a:t> </a:t>
            </a:r>
            <a:r>
              <a:rPr lang="en-US" b="1" baseline="30000" dirty="0"/>
              <a:t>Young Scientist Award </a:t>
            </a:r>
            <a:r>
              <a:rPr lang="en-US" b="1" baseline="30000" dirty="0" smtClean="0"/>
              <a:t>2022 </a:t>
            </a:r>
            <a:r>
              <a:rPr lang="en-US" baseline="30000" dirty="0" smtClean="0"/>
              <a:t>(</a:t>
            </a:r>
            <a:r>
              <a:rPr lang="en-US" baseline="30000" dirty="0" err="1" smtClean="0"/>
              <a:t>SESAR</a:t>
            </a:r>
            <a:r>
              <a:rPr lang="en-US" baseline="30000" dirty="0" smtClean="0"/>
              <a:t> </a:t>
            </a:r>
            <a:r>
              <a:rPr lang="en-US" baseline="30000" dirty="0"/>
              <a:t>3 Joint </a:t>
            </a:r>
            <a:r>
              <a:rPr lang="en-US" baseline="30000" dirty="0" smtClean="0"/>
              <a:t>Undertaking)</a:t>
            </a:r>
            <a:endParaRPr lang="en-US" baseline="30000" dirty="0"/>
          </a:p>
        </p:txBody>
      </p:sp>
      <p:pic>
        <p:nvPicPr>
          <p:cNvPr id="19" name="Imagen 18"/>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198533" y="1682974"/>
            <a:ext cx="1747581" cy="1747581"/>
          </a:xfrm>
          <a:prstGeom prst="rect">
            <a:avLst/>
          </a:prstGeom>
        </p:spPr>
      </p:pic>
      <p:pic>
        <p:nvPicPr>
          <p:cNvPr id="2" name="Imagen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0314" y="1708285"/>
            <a:ext cx="1722270" cy="1722270"/>
          </a:xfrm>
          <a:prstGeom prst="rect">
            <a:avLst/>
          </a:prstGeom>
        </p:spPr>
      </p:pic>
      <p:sp>
        <p:nvSpPr>
          <p:cNvPr id="20" name="CuadroTexto 19"/>
          <p:cNvSpPr txBox="1"/>
          <p:nvPr/>
        </p:nvSpPr>
        <p:spPr>
          <a:xfrm>
            <a:off x="1614829" y="3490012"/>
            <a:ext cx="1778767" cy="1282402"/>
          </a:xfrm>
          <a:prstGeom prst="rect">
            <a:avLst/>
          </a:prstGeom>
          <a:solidFill>
            <a:schemeClr val="bg1"/>
          </a:solidFill>
        </p:spPr>
        <p:txBody>
          <a:bodyPr wrap="square" rtlCol="0">
            <a:spAutoFit/>
          </a:bodyPr>
          <a:lstStyle/>
          <a:p>
            <a:endParaRPr lang="es-ES_tradnl" sz="1400" b="1" baseline="30000" dirty="0" smtClean="0">
              <a:solidFill>
                <a:schemeClr val="tx2"/>
              </a:solidFill>
            </a:endParaRPr>
          </a:p>
          <a:p>
            <a:r>
              <a:rPr lang="es-ES_tradnl" sz="2400" b="1" baseline="30000" dirty="0" err="1" smtClean="0">
                <a:solidFill>
                  <a:schemeClr val="tx2"/>
                </a:solidFill>
              </a:rPr>
              <a:t>MATTEO</a:t>
            </a:r>
            <a:endParaRPr lang="es-ES_tradnl" sz="2400" b="1" baseline="30000" dirty="0" smtClean="0">
              <a:solidFill>
                <a:schemeClr val="tx2"/>
              </a:solidFill>
            </a:endParaRPr>
          </a:p>
          <a:p>
            <a:r>
              <a:rPr lang="es-ES_tradnl" sz="2400" b="1" baseline="30000" dirty="0" err="1" smtClean="0">
                <a:solidFill>
                  <a:schemeClr val="tx2"/>
                </a:solidFill>
              </a:rPr>
              <a:t>GIACOMINI</a:t>
            </a:r>
            <a:endParaRPr lang="es-ES_tradnl" sz="2400" b="1" baseline="30000" dirty="0" smtClean="0">
              <a:solidFill>
                <a:schemeClr val="tx2"/>
              </a:solidFill>
            </a:endParaRPr>
          </a:p>
          <a:p>
            <a:r>
              <a:rPr lang="en-US" b="1" baseline="30000" dirty="0" smtClean="0"/>
              <a:t>Juan Carlos </a:t>
            </a:r>
            <a:r>
              <a:rPr lang="en-US" b="1" baseline="30000" dirty="0" err="1" smtClean="0"/>
              <a:t>Simó</a:t>
            </a:r>
            <a:r>
              <a:rPr lang="en-US" b="1" baseline="30000" dirty="0" smtClean="0"/>
              <a:t> Prize</a:t>
            </a:r>
            <a:endParaRPr lang="en-US" b="1" baseline="30000" dirty="0" smtClean="0"/>
          </a:p>
          <a:p>
            <a:r>
              <a:rPr lang="en-US" baseline="30000" dirty="0" smtClean="0"/>
              <a:t>(</a:t>
            </a:r>
            <a:r>
              <a:rPr lang="en-US" baseline="30000" dirty="0" err="1" smtClean="0"/>
              <a:t>SEMNI</a:t>
            </a:r>
            <a:r>
              <a:rPr lang="en-US" baseline="30000" dirty="0" smtClean="0"/>
              <a:t>)</a:t>
            </a:r>
            <a:endParaRPr lang="en-US" baseline="30000" dirty="0"/>
          </a:p>
        </p:txBody>
      </p:sp>
    </p:spTree>
    <p:extLst>
      <p:ext uri="{BB962C8B-B14F-4D97-AF65-F5344CB8AC3E}">
        <p14:creationId xmlns:p14="http://schemas.microsoft.com/office/powerpoint/2010/main" val="32523931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6) CONFERENCES AND EDUCATION</a:t>
            </a:r>
            <a:r>
              <a:rPr lang="es-ES" sz="3600" dirty="0" smtClean="0"/>
              <a:t/>
            </a:r>
            <a:br>
              <a:rPr lang="es-ES" sz="3600" dirty="0" smtClean="0"/>
            </a:br>
            <a:endParaRPr lang="es-ES" dirty="0"/>
          </a:p>
        </p:txBody>
      </p:sp>
      <p:cxnSp>
        <p:nvCxnSpPr>
          <p:cNvPr id="15" name="Conector recto 14"/>
          <p:cNvCxnSpPr/>
          <p:nvPr/>
        </p:nvCxnSpPr>
        <p:spPr>
          <a:xfrm>
            <a:off x="3159761" y="1223666"/>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ítulo 1"/>
          <p:cNvSpPr txBox="1">
            <a:spLocks/>
          </p:cNvSpPr>
          <p:nvPr/>
        </p:nvSpPr>
        <p:spPr>
          <a:xfrm>
            <a:off x="3159760" y="1337884"/>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PHD STUDIES</a:t>
            </a:r>
          </a:p>
        </p:txBody>
      </p:sp>
      <p:pic>
        <p:nvPicPr>
          <p:cNvPr id="3" name="Imagen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778137"/>
            <a:ext cx="9144000" cy="2500313"/>
          </a:xfrm>
          <a:prstGeom prst="rect">
            <a:avLst/>
          </a:prstGeom>
        </p:spPr>
      </p:pic>
      <p:pic>
        <p:nvPicPr>
          <p:cNvPr id="4" name="Imagen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4403744"/>
            <a:ext cx="9144000" cy="2500313"/>
          </a:xfrm>
          <a:prstGeom prst="rect">
            <a:avLst/>
          </a:prstGeom>
        </p:spPr>
      </p:pic>
      <p:sp>
        <p:nvSpPr>
          <p:cNvPr id="8" name="CuadroTexto 7"/>
          <p:cNvSpPr txBox="1"/>
          <p:nvPr/>
        </p:nvSpPr>
        <p:spPr>
          <a:xfrm>
            <a:off x="5591461" y="4379411"/>
            <a:ext cx="3727938" cy="1477328"/>
          </a:xfrm>
          <a:prstGeom prst="rect">
            <a:avLst/>
          </a:prstGeom>
          <a:noFill/>
          <a:effectLst>
            <a:outerShdw blurRad="50800" dist="38100" dir="5400000" algn="t" rotWithShape="0">
              <a:prstClr val="black">
                <a:alpha val="40000"/>
              </a:prstClr>
            </a:outerShdw>
          </a:effectLst>
        </p:spPr>
        <p:txBody>
          <a:bodyPr wrap="square" rtlCol="0">
            <a:spAutoFit/>
          </a:bodyPr>
          <a:lstStyle/>
          <a:p>
            <a:r>
              <a:rPr lang="es-ES" sz="3600" cap="all" dirty="0">
                <a:solidFill>
                  <a:schemeClr val="bg1"/>
                </a:solidFill>
              </a:rPr>
              <a:t>PHD ON CIVIL ENGINEERING</a:t>
            </a:r>
          </a:p>
          <a:p>
            <a:endParaRPr lang="es-ES" dirty="0">
              <a:solidFill>
                <a:schemeClr val="bg1"/>
              </a:solidFill>
            </a:endParaRPr>
          </a:p>
        </p:txBody>
      </p:sp>
      <p:sp>
        <p:nvSpPr>
          <p:cNvPr id="16" name="CuadroTexto 15"/>
          <p:cNvSpPr txBox="1"/>
          <p:nvPr/>
        </p:nvSpPr>
        <p:spPr>
          <a:xfrm>
            <a:off x="5611558" y="2197912"/>
            <a:ext cx="4046892" cy="2031325"/>
          </a:xfrm>
          <a:prstGeom prst="rect">
            <a:avLst/>
          </a:prstGeom>
          <a:noFill/>
          <a:effectLst>
            <a:outerShdw blurRad="50800" dist="38100" dir="5400000" algn="t" rotWithShape="0">
              <a:prstClr val="black">
                <a:alpha val="40000"/>
              </a:prstClr>
            </a:outerShdw>
          </a:effectLst>
        </p:spPr>
        <p:txBody>
          <a:bodyPr wrap="square" rtlCol="0">
            <a:spAutoFit/>
          </a:bodyPr>
          <a:lstStyle/>
          <a:p>
            <a:r>
              <a:rPr lang="es-ES" sz="3600" cap="all" dirty="0">
                <a:solidFill>
                  <a:schemeClr val="bg1"/>
                </a:solidFill>
              </a:rPr>
              <a:t>PHD ON </a:t>
            </a:r>
            <a:r>
              <a:rPr lang="es-ES" sz="3600" cap="all" dirty="0" smtClean="0">
                <a:solidFill>
                  <a:schemeClr val="bg1"/>
                </a:solidFill>
              </a:rPr>
              <a:t>STRUCTURAL</a:t>
            </a:r>
            <a:r>
              <a:rPr lang="es-ES" sz="3600" cap="all" dirty="0" smtClean="0"/>
              <a:t> </a:t>
            </a:r>
            <a:r>
              <a:rPr lang="es-ES" sz="3600" cap="all" dirty="0" smtClean="0">
                <a:solidFill>
                  <a:schemeClr val="bg1"/>
                </a:solidFill>
              </a:rPr>
              <a:t>ANALYSIS</a:t>
            </a:r>
            <a:endParaRPr lang="es-ES" sz="3600" cap="all" dirty="0">
              <a:solidFill>
                <a:schemeClr val="bg1"/>
              </a:solidFill>
            </a:endParaRPr>
          </a:p>
          <a:p>
            <a:endParaRPr lang="es-ES" dirty="0">
              <a:solidFill>
                <a:schemeClr val="bg1">
                  <a:lumMod val="65000"/>
                </a:schemeClr>
              </a:solidFill>
            </a:endParaRPr>
          </a:p>
        </p:txBody>
      </p:sp>
    </p:spTree>
    <p:extLst>
      <p:ext uri="{BB962C8B-B14F-4D97-AF65-F5344CB8AC3E}">
        <p14:creationId xmlns:p14="http://schemas.microsoft.com/office/powerpoint/2010/main" val="25749427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501085"/>
            <a:ext cx="9144000" cy="5143148"/>
          </a:xfrm>
          <a:prstGeom prst="rect">
            <a:avLst/>
          </a:prstGeom>
        </p:spPr>
      </p:pic>
      <p:pic>
        <p:nvPicPr>
          <p:cNvPr id="8" name="Imagen 7"/>
          <p:cNvPicPr>
            <a:picLocks noChangeAspect="1"/>
          </p:cNvPicPr>
          <p:nvPr/>
        </p:nvPicPr>
        <p:blipFill>
          <a:blip r:embed="rId3"/>
          <a:stretch>
            <a:fillRect/>
          </a:stretch>
        </p:blipFill>
        <p:spPr>
          <a:xfrm>
            <a:off x="669313" y="4892897"/>
            <a:ext cx="7805374" cy="1226322"/>
          </a:xfrm>
          <a:prstGeom prst="rect">
            <a:avLst/>
          </a:prstGeom>
        </p:spPr>
      </p:pic>
      <p:sp>
        <p:nvSpPr>
          <p:cNvPr id="3" name="Rectángulo 2"/>
          <p:cNvSpPr/>
          <p:nvPr/>
        </p:nvSpPr>
        <p:spPr>
          <a:xfrm>
            <a:off x="0" y="822960"/>
            <a:ext cx="9144000" cy="196248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Text Box 2"/>
          <p:cNvSpPr txBox="1">
            <a:spLocks noChangeArrowheads="1"/>
          </p:cNvSpPr>
          <p:nvPr/>
        </p:nvSpPr>
        <p:spPr bwMode="auto">
          <a:xfrm>
            <a:off x="501650" y="1073794"/>
            <a:ext cx="7887018" cy="136082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defRPr>
            </a:lvl5pPr>
            <a:lvl6pPr marL="2514600" indent="-228600" algn="ctr"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defRPr>
            </a:lvl6pPr>
            <a:lvl7pPr marL="2971800" indent="-228600" algn="ctr"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defRPr>
            </a:lvl7pPr>
            <a:lvl8pPr marL="3429000" indent="-228600" algn="ctr"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defRPr>
            </a:lvl8pPr>
            <a:lvl9pPr marL="3886200" indent="-228600" algn="ctr"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chemeClr val="tx1"/>
                </a:solidFill>
                <a:latin typeface="Times New Roman" pitchFamily="18" charset="0"/>
              </a:defRPr>
            </a:lvl9pPr>
          </a:lstStyle>
          <a:p>
            <a:pPr algn="ctr" eaLnBrk="1" hangingPunct="1">
              <a:lnSpc>
                <a:spcPct val="120000"/>
              </a:lnSpc>
              <a:buClr>
                <a:srgbClr val="000000"/>
              </a:buClr>
              <a:buSzPct val="100000"/>
              <a:buFont typeface="Times New Roman" pitchFamily="18" charset="0"/>
              <a:buNone/>
            </a:pPr>
            <a:r>
              <a:rPr lang="ca-ES" sz="3600" dirty="0" smtClean="0">
                <a:solidFill>
                  <a:schemeClr val="tx2"/>
                </a:solidFill>
                <a:latin typeface="Arial"/>
                <a:cs typeface="Arial"/>
              </a:rPr>
              <a:t>RESEARCH + TRAINING + </a:t>
            </a:r>
            <a:r>
              <a:rPr lang="ca-ES" sz="3600" dirty="0">
                <a:solidFill>
                  <a:schemeClr val="tx2"/>
                </a:solidFill>
                <a:latin typeface="Arial"/>
                <a:cs typeface="Arial"/>
              </a:rPr>
              <a:t>TECHNOLOGY TRANSFER</a:t>
            </a: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659354" y="5854297"/>
            <a:ext cx="1483483" cy="780678"/>
          </a:xfrm>
          <a:prstGeom prst="rect">
            <a:avLst/>
          </a:prstGeom>
        </p:spPr>
      </p:pic>
      <p:sp>
        <p:nvSpPr>
          <p:cNvPr id="5" name="CuadroTexto 4"/>
          <p:cNvSpPr txBox="1"/>
          <p:nvPr/>
        </p:nvSpPr>
        <p:spPr>
          <a:xfrm>
            <a:off x="5645011" y="6062276"/>
            <a:ext cx="923651" cy="307777"/>
          </a:xfrm>
          <a:prstGeom prst="rect">
            <a:avLst/>
          </a:prstGeom>
          <a:noFill/>
        </p:spPr>
        <p:txBody>
          <a:bodyPr wrap="none" rtlCol="0">
            <a:spAutoFit/>
          </a:bodyPr>
          <a:lstStyle/>
          <a:p>
            <a:r>
              <a:rPr lang="es-ES" sz="1400" b="1" dirty="0" smtClean="0"/>
              <a:t>CENTRE</a:t>
            </a:r>
            <a:endParaRPr lang="es-ES" sz="1400" b="1" dirty="0"/>
          </a:p>
        </p:txBody>
      </p:sp>
    </p:spTree>
    <p:extLst>
      <p:ext uri="{BB962C8B-B14F-4D97-AF65-F5344CB8AC3E}">
        <p14:creationId xmlns:p14="http://schemas.microsoft.com/office/powerpoint/2010/main" val="15591146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6) CONFERENCES AND EDUCATION</a:t>
            </a:r>
            <a:r>
              <a:rPr lang="es-ES" sz="3600" dirty="0" smtClean="0"/>
              <a:t/>
            </a:r>
            <a:br>
              <a:rPr lang="es-ES" sz="3600" dirty="0" smtClean="0"/>
            </a:br>
            <a:endParaRPr lang="es-ES" dirty="0"/>
          </a:p>
        </p:txBody>
      </p:sp>
      <p:cxnSp>
        <p:nvCxnSpPr>
          <p:cNvPr id="15" name="Conector recto 14"/>
          <p:cNvCxnSpPr/>
          <p:nvPr/>
        </p:nvCxnSpPr>
        <p:spPr>
          <a:xfrm>
            <a:off x="3159761" y="1223666"/>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 name="Rectángulo 5"/>
          <p:cNvSpPr/>
          <p:nvPr/>
        </p:nvSpPr>
        <p:spPr>
          <a:xfrm>
            <a:off x="0" y="1291740"/>
            <a:ext cx="9144001" cy="538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Título 1"/>
          <p:cNvSpPr txBox="1">
            <a:spLocks/>
          </p:cNvSpPr>
          <p:nvPr/>
        </p:nvSpPr>
        <p:spPr>
          <a:xfrm>
            <a:off x="5852160" y="891034"/>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1800" dirty="0" err="1" smtClean="0">
                <a:solidFill>
                  <a:schemeClr val="bg1">
                    <a:lumMod val="65000"/>
                  </a:schemeClr>
                </a:solidFill>
              </a:rPr>
              <a:t>CONFERENCES</a:t>
            </a:r>
            <a:r>
              <a:rPr lang="es-ES" sz="1800" dirty="0" smtClean="0">
                <a:solidFill>
                  <a:schemeClr val="bg1">
                    <a:lumMod val="65000"/>
                  </a:schemeClr>
                </a:solidFill>
              </a:rPr>
              <a:t> IN 2023</a:t>
            </a:r>
          </a:p>
        </p:txBody>
      </p:sp>
      <p:pic>
        <p:nvPicPr>
          <p:cNvPr id="8" name="Imagen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91346" y="1291740"/>
            <a:ext cx="8862908" cy="5407236"/>
          </a:xfrm>
          <a:prstGeom prst="rect">
            <a:avLst/>
          </a:prstGeom>
        </p:spPr>
      </p:pic>
    </p:spTree>
    <p:extLst>
      <p:ext uri="{BB962C8B-B14F-4D97-AF65-F5344CB8AC3E}">
        <p14:creationId xmlns:p14="http://schemas.microsoft.com/office/powerpoint/2010/main" val="30501797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6) CONFERENCES AND EDUCATION</a:t>
            </a:r>
            <a:r>
              <a:rPr lang="es-ES" sz="3600" dirty="0" smtClean="0"/>
              <a:t/>
            </a:r>
            <a:br>
              <a:rPr lang="es-ES" sz="3600" dirty="0" smtClean="0"/>
            </a:br>
            <a:endParaRPr lang="es-ES" dirty="0"/>
          </a:p>
        </p:txBody>
      </p:sp>
      <p:cxnSp>
        <p:nvCxnSpPr>
          <p:cNvPr id="15" name="Conector recto 14"/>
          <p:cNvCxnSpPr/>
          <p:nvPr/>
        </p:nvCxnSpPr>
        <p:spPr>
          <a:xfrm>
            <a:off x="3159761" y="1223666"/>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 name="Rectángulo 5"/>
          <p:cNvSpPr/>
          <p:nvPr/>
        </p:nvSpPr>
        <p:spPr>
          <a:xfrm>
            <a:off x="0" y="1291740"/>
            <a:ext cx="9144001" cy="538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Título 1"/>
          <p:cNvSpPr txBox="1">
            <a:spLocks/>
          </p:cNvSpPr>
          <p:nvPr/>
        </p:nvSpPr>
        <p:spPr>
          <a:xfrm>
            <a:off x="5852160" y="891034"/>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1800" dirty="0" err="1">
                <a:solidFill>
                  <a:schemeClr val="bg1">
                    <a:lumMod val="65000"/>
                  </a:schemeClr>
                </a:solidFill>
              </a:rPr>
              <a:t>CONFERENCES</a:t>
            </a:r>
            <a:r>
              <a:rPr lang="es-ES" sz="1800" dirty="0">
                <a:solidFill>
                  <a:schemeClr val="bg1">
                    <a:lumMod val="65000"/>
                  </a:schemeClr>
                </a:solidFill>
              </a:rPr>
              <a:t> IN 2023</a:t>
            </a:r>
          </a:p>
        </p:txBody>
      </p:sp>
      <p:pic>
        <p:nvPicPr>
          <p:cNvPr id="2" name="Imagen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0800" y="1320355"/>
            <a:ext cx="9144000" cy="5578730"/>
          </a:xfrm>
          <a:prstGeom prst="rect">
            <a:avLst/>
          </a:prstGeom>
        </p:spPr>
      </p:pic>
    </p:spTree>
    <p:extLst>
      <p:ext uri="{BB962C8B-B14F-4D97-AF65-F5344CB8AC3E}">
        <p14:creationId xmlns:p14="http://schemas.microsoft.com/office/powerpoint/2010/main" val="1753605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7) ALLIANCES</a:t>
            </a:r>
            <a:r>
              <a:rPr lang="es-ES" sz="3600" dirty="0" smtClean="0"/>
              <a:t/>
            </a:r>
            <a:br>
              <a:rPr lang="es-ES" sz="3600" dirty="0" smtClean="0"/>
            </a:br>
            <a:endParaRPr lang="es-ES" dirty="0"/>
          </a:p>
        </p:txBody>
      </p:sp>
      <p:cxnSp>
        <p:nvCxnSpPr>
          <p:cNvPr id="6" name="Conector recto 5"/>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SCIENTIFIC SOCIETIES</a:t>
            </a:r>
          </a:p>
        </p:txBody>
      </p:sp>
      <p:pic>
        <p:nvPicPr>
          <p:cNvPr id="8" name="Imagen 7" descr="Semni-new.jpg">
            <a:hlinkClick r:id="rId2"/>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85001" y="1757391"/>
            <a:ext cx="1406479" cy="282767"/>
          </a:xfrm>
          <a:prstGeom prst="rect">
            <a:avLst/>
          </a:prstGeom>
        </p:spPr>
      </p:pic>
      <p:sp>
        <p:nvSpPr>
          <p:cNvPr id="9" name="CuadroTexto 8"/>
          <p:cNvSpPr txBox="1"/>
          <p:nvPr/>
        </p:nvSpPr>
        <p:spPr>
          <a:xfrm>
            <a:off x="4784518" y="2217033"/>
            <a:ext cx="3735114" cy="646321"/>
          </a:xfrm>
          <a:prstGeom prst="rect">
            <a:avLst/>
          </a:prstGeom>
          <a:noFill/>
        </p:spPr>
        <p:txBody>
          <a:bodyPr wrap="square" lIns="91429" tIns="45715" rIns="91429" bIns="45715" rtlCol="0">
            <a:spAutoFit/>
          </a:bodyPr>
          <a:lstStyle/>
          <a:p>
            <a:r>
              <a:rPr lang="es-ES_tradnl" sz="1200" b="1" dirty="0"/>
              <a:t>Sociedad Española de </a:t>
            </a:r>
            <a:r>
              <a:rPr lang="es-ES_tradnl" sz="1200" dirty="0" smtClean="0"/>
              <a:t>CIMNE </a:t>
            </a:r>
            <a:r>
              <a:rPr lang="es-ES_tradnl" sz="1200" dirty="0" err="1"/>
              <a:t>holds</a:t>
            </a:r>
            <a:r>
              <a:rPr lang="es-ES_tradnl" sz="1200" dirty="0"/>
              <a:t> </a:t>
            </a:r>
            <a:r>
              <a:rPr lang="es-ES_tradnl" sz="1200" dirty="0" err="1"/>
              <a:t>the</a:t>
            </a:r>
            <a:r>
              <a:rPr lang="es-ES_tradnl" sz="1200" dirty="0"/>
              <a:t> General </a:t>
            </a:r>
            <a:r>
              <a:rPr lang="es-ES_tradnl" sz="1200" dirty="0" err="1"/>
              <a:t>Secretariat</a:t>
            </a:r>
            <a:r>
              <a:rPr lang="es-ES_tradnl" sz="1200" dirty="0"/>
              <a:t> of </a:t>
            </a:r>
            <a:r>
              <a:rPr lang="es-ES_tradnl" sz="1200" dirty="0" err="1"/>
              <a:t>the</a:t>
            </a:r>
            <a:r>
              <a:rPr lang="es-ES_tradnl" sz="1200" dirty="0"/>
              <a:t> </a:t>
            </a:r>
            <a:r>
              <a:rPr lang="es-ES_tradnl" sz="1200" dirty="0" err="1"/>
              <a:t>Spanish</a:t>
            </a:r>
            <a:r>
              <a:rPr lang="es-ES_tradnl" sz="1200" dirty="0"/>
              <a:t> </a:t>
            </a:r>
            <a:r>
              <a:rPr lang="es-ES_tradnl" sz="1200" dirty="0" err="1"/>
              <a:t>Association</a:t>
            </a:r>
            <a:r>
              <a:rPr lang="es-ES_tradnl" sz="1200" dirty="0"/>
              <a:t> </a:t>
            </a:r>
            <a:r>
              <a:rPr lang="es-ES_tradnl" sz="1200" dirty="0" err="1"/>
              <a:t>for</a:t>
            </a:r>
            <a:r>
              <a:rPr lang="es-ES_tradnl" sz="1200" dirty="0"/>
              <a:t> </a:t>
            </a:r>
            <a:r>
              <a:rPr lang="es-ES_tradnl" sz="1200" dirty="0" err="1"/>
              <a:t>Numerical</a:t>
            </a:r>
            <a:r>
              <a:rPr lang="es-ES_tradnl" sz="1200" dirty="0"/>
              <a:t> </a:t>
            </a:r>
            <a:r>
              <a:rPr lang="es-ES_tradnl" sz="1200" dirty="0" err="1"/>
              <a:t>Methods</a:t>
            </a:r>
            <a:r>
              <a:rPr lang="es-ES_tradnl" sz="1200" dirty="0"/>
              <a:t> in </a:t>
            </a:r>
            <a:r>
              <a:rPr lang="es-ES_tradnl" sz="1200" dirty="0" err="1"/>
              <a:t>Engineering</a:t>
            </a:r>
            <a:r>
              <a:rPr lang="es-ES_tradnl" sz="1200" dirty="0"/>
              <a:t>.</a:t>
            </a:r>
            <a:endParaRPr lang="es-ES" sz="1200" dirty="0"/>
          </a:p>
        </p:txBody>
      </p:sp>
      <p:sp>
        <p:nvSpPr>
          <p:cNvPr id="10" name="CuadroTexto 9"/>
          <p:cNvSpPr txBox="1"/>
          <p:nvPr/>
        </p:nvSpPr>
        <p:spPr>
          <a:xfrm>
            <a:off x="453587" y="2316584"/>
            <a:ext cx="3735114" cy="646321"/>
          </a:xfrm>
          <a:prstGeom prst="rect">
            <a:avLst/>
          </a:prstGeom>
          <a:noFill/>
        </p:spPr>
        <p:txBody>
          <a:bodyPr wrap="square" lIns="91429" tIns="45715" rIns="91429" bIns="45715" rtlCol="0">
            <a:spAutoFit/>
          </a:bodyPr>
          <a:lstStyle/>
          <a:p>
            <a:r>
              <a:rPr lang="en-US" b="1" baseline="30000" dirty="0"/>
              <a:t>The International Association for Computational Mechanics (IACM) </a:t>
            </a:r>
            <a:r>
              <a:rPr lang="en-US" baseline="30000" dirty="0"/>
              <a:t>was founded in 1981 and, since then, it has been strongly connected to CIMNE</a:t>
            </a:r>
            <a:r>
              <a:rPr lang="en-US" baseline="30000" dirty="0" smtClean="0"/>
              <a:t>.</a:t>
            </a:r>
            <a:endParaRPr lang="en-US" baseline="30000" dirty="0"/>
          </a:p>
        </p:txBody>
      </p:sp>
      <p:sp>
        <p:nvSpPr>
          <p:cNvPr id="11" name="CuadroTexto 10"/>
          <p:cNvSpPr txBox="1"/>
          <p:nvPr/>
        </p:nvSpPr>
        <p:spPr>
          <a:xfrm>
            <a:off x="4784518" y="4383302"/>
            <a:ext cx="3735114" cy="1015653"/>
          </a:xfrm>
          <a:prstGeom prst="rect">
            <a:avLst/>
          </a:prstGeom>
          <a:noFill/>
        </p:spPr>
        <p:txBody>
          <a:bodyPr wrap="square" lIns="91429" tIns="45715" rIns="91429" bIns="45715" rtlCol="0">
            <a:spAutoFit/>
          </a:bodyPr>
          <a:lstStyle/>
          <a:p>
            <a:r>
              <a:rPr lang="en-US" sz="1200" b="1" dirty="0"/>
              <a:t>European Community on Computational Methods in Applied Sciences</a:t>
            </a:r>
          </a:p>
          <a:p>
            <a:r>
              <a:rPr lang="en-US" sz="1200" dirty="0"/>
              <a:t>CIMNE holds the Secretariat of the European Community on Computational Methods in Applied Sciences.</a:t>
            </a:r>
            <a:endParaRPr lang="es-ES" sz="1200" dirty="0"/>
          </a:p>
        </p:txBody>
      </p:sp>
      <p:sp>
        <p:nvSpPr>
          <p:cNvPr id="12" name="CuadroTexto 11"/>
          <p:cNvSpPr txBox="1"/>
          <p:nvPr/>
        </p:nvSpPr>
        <p:spPr>
          <a:xfrm>
            <a:off x="453587" y="4456528"/>
            <a:ext cx="3735114" cy="1015653"/>
          </a:xfrm>
          <a:prstGeom prst="rect">
            <a:avLst/>
          </a:prstGeom>
          <a:noFill/>
        </p:spPr>
        <p:txBody>
          <a:bodyPr wrap="square" lIns="91429" tIns="45715" rIns="91429" bIns="45715" rtlCol="0">
            <a:spAutoFit/>
          </a:bodyPr>
          <a:lstStyle/>
          <a:p>
            <a:r>
              <a:rPr lang="en-US" sz="1200" b="1" dirty="0"/>
              <a:t>European Research Community On Flow, Turbulence And Combustion</a:t>
            </a:r>
          </a:p>
          <a:p>
            <a:r>
              <a:rPr lang="en-US" sz="1200" dirty="0"/>
              <a:t>CIMNE is a Pilot Centre for the European Research Community in Flow, Turbulence and Combustion. ERCOFTAC Spanish Pilot Centre.</a:t>
            </a:r>
            <a:endParaRPr lang="es-ES" sz="1200" dirty="0"/>
          </a:p>
        </p:txBody>
      </p:sp>
      <p:pic>
        <p:nvPicPr>
          <p:cNvPr id="13" name="Imagen 12" descr="ERCOFTAC.jpg">
            <a:hlinkClick r:id="rId4"/>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997228" y="3254241"/>
            <a:ext cx="998444" cy="996064"/>
          </a:xfrm>
          <a:prstGeom prst="rect">
            <a:avLst/>
          </a:prstGeom>
        </p:spPr>
      </p:pic>
      <p:pic>
        <p:nvPicPr>
          <p:cNvPr id="14" name="Imagen 13" descr="eccomas_50cm.jpg">
            <a:hlinkClick r:id="rId6"/>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70960" y="3475929"/>
            <a:ext cx="1650184" cy="922481"/>
          </a:xfrm>
          <a:prstGeom prst="rect">
            <a:avLst/>
          </a:prstGeom>
        </p:spPr>
      </p:pic>
      <p:pic>
        <p:nvPicPr>
          <p:cNvPr id="15" name="Imagen 14" descr="LogoIACM.jpg">
            <a:hlinkClick r:id="rId8"/>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4784518" y="1459619"/>
            <a:ext cx="1423864" cy="712047"/>
          </a:xfrm>
          <a:prstGeom prst="rect">
            <a:avLst/>
          </a:prstGeom>
        </p:spPr>
      </p:pic>
    </p:spTree>
    <p:extLst>
      <p:ext uri="{BB962C8B-B14F-4D97-AF65-F5344CB8AC3E}">
        <p14:creationId xmlns:p14="http://schemas.microsoft.com/office/powerpoint/2010/main" val="15739856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7) ALLIANCES</a:t>
            </a:r>
            <a:r>
              <a:rPr lang="es-ES" sz="3600" dirty="0" smtClean="0"/>
              <a:t/>
            </a:r>
            <a:br>
              <a:rPr lang="es-ES" sz="3600" dirty="0" smtClean="0"/>
            </a:br>
            <a:endParaRPr lang="es-ES" dirty="0"/>
          </a:p>
        </p:txBody>
      </p:sp>
      <p:cxnSp>
        <p:nvCxnSpPr>
          <p:cNvPr id="6" name="Conector recto 5"/>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 name="Imagen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9697" y="4088842"/>
            <a:ext cx="3692211" cy="2769158"/>
          </a:xfrm>
          <a:prstGeom prst="rect">
            <a:avLst/>
          </a:prstGeom>
        </p:spPr>
      </p:pic>
      <p:sp>
        <p:nvSpPr>
          <p:cNvPr id="3" name="CuadroTexto 2"/>
          <p:cNvSpPr txBox="1"/>
          <p:nvPr/>
        </p:nvSpPr>
        <p:spPr>
          <a:xfrm>
            <a:off x="3037840" y="1921549"/>
            <a:ext cx="4999502" cy="1077218"/>
          </a:xfrm>
          <a:prstGeom prst="rect">
            <a:avLst/>
          </a:prstGeom>
          <a:noFill/>
        </p:spPr>
        <p:txBody>
          <a:bodyPr wrap="square" rtlCol="0">
            <a:spAutoFit/>
          </a:bodyPr>
          <a:lstStyle/>
          <a:p>
            <a:r>
              <a:rPr lang="en-US" sz="2400" baseline="30000" dirty="0"/>
              <a:t>In 2012, the Government of </a:t>
            </a:r>
            <a:r>
              <a:rPr lang="en-US" sz="2400" baseline="30000" dirty="0" err="1"/>
              <a:t>Catalunya</a:t>
            </a:r>
            <a:r>
              <a:rPr lang="en-US" sz="2400" baseline="30000" dirty="0"/>
              <a:t> created the FLUMEN Institute for River Dynamics and Hydrologic Engineering as a partnership between CIMNE and UPC · </a:t>
            </a:r>
            <a:r>
              <a:rPr lang="en-US" sz="2400" baseline="30000" dirty="0" err="1"/>
              <a:t>BarcelonaTech</a:t>
            </a:r>
            <a:r>
              <a:rPr lang="en-US" sz="2400" baseline="30000" dirty="0"/>
              <a:t>. </a:t>
            </a:r>
          </a:p>
        </p:txBody>
      </p:sp>
      <p:pic>
        <p:nvPicPr>
          <p:cNvPr id="4" name="Imagen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747063" y="972981"/>
            <a:ext cx="2912448" cy="669863"/>
          </a:xfrm>
          <a:prstGeom prst="rect">
            <a:avLst/>
          </a:prstGeom>
        </p:spPr>
      </p:pic>
      <p:pic>
        <p:nvPicPr>
          <p:cNvPr id="16" name="Imagen 1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653605" y="4088842"/>
            <a:ext cx="3692210" cy="2769158"/>
          </a:xfrm>
          <a:prstGeom prst="rect">
            <a:avLst/>
          </a:prstGeom>
        </p:spPr>
      </p:pic>
      <p:sp>
        <p:nvSpPr>
          <p:cNvPr id="17" name="CuadroTexto 16"/>
          <p:cNvSpPr txBox="1"/>
          <p:nvPr/>
        </p:nvSpPr>
        <p:spPr>
          <a:xfrm>
            <a:off x="3037840" y="3018864"/>
            <a:ext cx="5092778" cy="707886"/>
          </a:xfrm>
          <a:prstGeom prst="rect">
            <a:avLst/>
          </a:prstGeom>
          <a:noFill/>
        </p:spPr>
        <p:txBody>
          <a:bodyPr wrap="square" rtlCol="0">
            <a:spAutoFit/>
          </a:bodyPr>
          <a:lstStyle/>
          <a:p>
            <a:r>
              <a:rPr lang="en-US" sz="2000" baseline="30000" dirty="0" err="1" smtClean="0"/>
              <a:t>Flumen</a:t>
            </a:r>
            <a:r>
              <a:rPr lang="en-US" sz="2000" baseline="30000" dirty="0" smtClean="0"/>
              <a:t> is actively engaged in research activities, consulting, training and technology transference in relation to hydrology and river dynamics.</a:t>
            </a:r>
          </a:p>
        </p:txBody>
      </p:sp>
      <p:sp>
        <p:nvSpPr>
          <p:cNvPr id="18" name="Rectángulo 17"/>
          <p:cNvSpPr/>
          <p:nvPr/>
        </p:nvSpPr>
        <p:spPr>
          <a:xfrm>
            <a:off x="5190962" y="6008914"/>
            <a:ext cx="2617495" cy="663192"/>
          </a:xfrm>
          <a:prstGeom prst="rect">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Rectángulo 18"/>
          <p:cNvSpPr/>
          <p:nvPr/>
        </p:nvSpPr>
        <p:spPr>
          <a:xfrm>
            <a:off x="5190962" y="6252321"/>
            <a:ext cx="2617495" cy="379591"/>
          </a:xfrm>
          <a:prstGeom prst="rect">
            <a:avLst/>
          </a:prstGeom>
        </p:spPr>
        <p:txBody>
          <a:bodyPr wrap="square">
            <a:spAutoFit/>
          </a:bodyPr>
          <a:lstStyle/>
          <a:p>
            <a:pPr algn="ctr"/>
            <a:r>
              <a:rPr lang="es-ES_tradnl" sz="2800" baseline="30000" dirty="0">
                <a:solidFill>
                  <a:schemeClr val="accent5"/>
                </a:solidFill>
                <a:hlinkClick r:id="rId5"/>
              </a:rPr>
              <a:t>www.flumen.upc.edu</a:t>
            </a:r>
            <a:endParaRPr lang="es-ES_tradnl" sz="2800" baseline="30000" dirty="0">
              <a:solidFill>
                <a:schemeClr val="accent5"/>
              </a:solidFill>
            </a:endParaRPr>
          </a:p>
        </p:txBody>
      </p:sp>
    </p:spTree>
    <p:extLst>
      <p:ext uri="{BB962C8B-B14F-4D97-AF65-F5344CB8AC3E}">
        <p14:creationId xmlns:p14="http://schemas.microsoft.com/office/powerpoint/2010/main" val="19968589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8) INTL. ACTIVITIES</a:t>
            </a:r>
            <a:endParaRPr lang="es-ES" dirty="0"/>
          </a:p>
        </p:txBody>
      </p:sp>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CIMNE IN THE WORLD</a:t>
            </a:r>
            <a:endParaRPr lang="es-ES" dirty="0"/>
          </a:p>
        </p:txBody>
      </p:sp>
      <p:pic>
        <p:nvPicPr>
          <p:cNvPr id="2" name="Imagen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29768" y="1391921"/>
            <a:ext cx="8223504" cy="4623816"/>
          </a:xfrm>
          <a:prstGeom prst="rect">
            <a:avLst/>
          </a:prstGeom>
        </p:spPr>
      </p:pic>
      <p:sp>
        <p:nvSpPr>
          <p:cNvPr id="4" name="CuadroTexto 3"/>
          <p:cNvSpPr txBox="1"/>
          <p:nvPr/>
        </p:nvSpPr>
        <p:spPr>
          <a:xfrm>
            <a:off x="4890299" y="3401290"/>
            <a:ext cx="1152361" cy="400110"/>
          </a:xfrm>
          <a:prstGeom prst="rect">
            <a:avLst/>
          </a:prstGeom>
          <a:solidFill>
            <a:schemeClr val="bg1"/>
          </a:solidFill>
          <a:ln>
            <a:solidFill>
              <a:schemeClr val="bg1">
                <a:lumMod val="85000"/>
              </a:schemeClr>
            </a:solidFill>
          </a:ln>
          <a:effectLst>
            <a:outerShdw blurRad="50800" dist="38100" dir="5400000" algn="t" rotWithShape="0">
              <a:prstClr val="black">
                <a:alpha val="40000"/>
              </a:prstClr>
            </a:outerShdw>
          </a:effectLst>
        </p:spPr>
        <p:txBody>
          <a:bodyPr wrap="square" rtlCol="0">
            <a:spAutoFit/>
          </a:bodyPr>
          <a:lstStyle/>
          <a:p>
            <a:r>
              <a:rPr lang="es-ES" sz="1200" dirty="0" smtClean="0"/>
              <a:t>BARCELONA</a:t>
            </a:r>
            <a:endParaRPr lang="es-ES" sz="800" dirty="0" smtClean="0"/>
          </a:p>
          <a:p>
            <a:r>
              <a:rPr lang="es-ES" sz="800" dirty="0" err="1" smtClean="0"/>
              <a:t>HEADQUARTERS</a:t>
            </a:r>
            <a:endParaRPr lang="es-ES" sz="800" dirty="0"/>
          </a:p>
        </p:txBody>
      </p:sp>
      <p:sp>
        <p:nvSpPr>
          <p:cNvPr id="8" name="CuadroTexto 7"/>
          <p:cNvSpPr txBox="1"/>
          <p:nvPr/>
        </p:nvSpPr>
        <p:spPr>
          <a:xfrm>
            <a:off x="3213899" y="5420080"/>
            <a:ext cx="1082348" cy="276999"/>
          </a:xfrm>
          <a:prstGeom prst="rect">
            <a:avLst/>
          </a:prstGeom>
          <a:solidFill>
            <a:schemeClr val="bg1"/>
          </a:solidFill>
          <a:ln>
            <a:solidFill>
              <a:schemeClr val="bg1">
                <a:lumMod val="85000"/>
              </a:schemeClr>
            </a:solidFill>
          </a:ln>
          <a:effectLst>
            <a:outerShdw blurRad="50800" dist="38100" dir="5400000" algn="t" rotWithShape="0">
              <a:prstClr val="black">
                <a:alpha val="40000"/>
              </a:prstClr>
            </a:outerShdw>
          </a:effectLst>
        </p:spPr>
        <p:txBody>
          <a:bodyPr wrap="none" rtlCol="0">
            <a:spAutoFit/>
          </a:bodyPr>
          <a:lstStyle/>
          <a:p>
            <a:r>
              <a:rPr lang="es-ES" sz="1200" dirty="0" err="1" smtClean="0"/>
              <a:t>CIMNE</a:t>
            </a:r>
            <a:r>
              <a:rPr lang="es-ES" sz="1200" dirty="0" smtClean="0"/>
              <a:t> </a:t>
            </a:r>
            <a:r>
              <a:rPr lang="es-ES" sz="1200" dirty="0" err="1" smtClean="0"/>
              <a:t>IBER</a:t>
            </a:r>
            <a:endParaRPr lang="es-ES" sz="1200" dirty="0"/>
          </a:p>
        </p:txBody>
      </p:sp>
      <p:sp>
        <p:nvSpPr>
          <p:cNvPr id="9" name="CuadroTexto 8"/>
          <p:cNvSpPr txBox="1"/>
          <p:nvPr/>
        </p:nvSpPr>
        <p:spPr>
          <a:xfrm>
            <a:off x="1513532" y="3496239"/>
            <a:ext cx="1039067" cy="276999"/>
          </a:xfrm>
          <a:prstGeom prst="rect">
            <a:avLst/>
          </a:prstGeom>
          <a:solidFill>
            <a:schemeClr val="bg1"/>
          </a:solidFill>
          <a:ln>
            <a:solidFill>
              <a:schemeClr val="bg1">
                <a:lumMod val="85000"/>
              </a:schemeClr>
            </a:solidFill>
          </a:ln>
          <a:effectLst>
            <a:outerShdw blurRad="50800" dist="38100" dir="5400000" algn="t" rotWithShape="0">
              <a:prstClr val="black">
                <a:alpha val="40000"/>
              </a:prstClr>
            </a:outerShdw>
          </a:effectLst>
        </p:spPr>
        <p:txBody>
          <a:bodyPr wrap="none" rtlCol="0">
            <a:spAutoFit/>
          </a:bodyPr>
          <a:lstStyle/>
          <a:p>
            <a:r>
              <a:rPr lang="es-ES" sz="1200" dirty="0" err="1" smtClean="0"/>
              <a:t>CIMNE</a:t>
            </a:r>
            <a:r>
              <a:rPr lang="es-ES" sz="1200" dirty="0" smtClean="0"/>
              <a:t> USA</a:t>
            </a:r>
            <a:endParaRPr lang="es-ES" sz="1200" dirty="0"/>
          </a:p>
        </p:txBody>
      </p:sp>
    </p:spTree>
    <p:extLst>
      <p:ext uri="{BB962C8B-B14F-4D97-AF65-F5344CB8AC3E}">
        <p14:creationId xmlns:p14="http://schemas.microsoft.com/office/powerpoint/2010/main" val="8111677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CuadroTexto 7"/>
          <p:cNvSpPr txBox="1"/>
          <p:nvPr/>
        </p:nvSpPr>
        <p:spPr>
          <a:xfrm>
            <a:off x="3159761" y="2120202"/>
            <a:ext cx="184731" cy="369332"/>
          </a:xfrm>
          <a:prstGeom prst="rect">
            <a:avLst/>
          </a:prstGeom>
          <a:noFill/>
        </p:spPr>
        <p:txBody>
          <a:bodyPr wrap="none" rtlCol="0">
            <a:spAutoFit/>
          </a:bodyPr>
          <a:lstStyle/>
          <a:p>
            <a:endParaRPr lang="es-ES"/>
          </a:p>
        </p:txBody>
      </p:sp>
      <p:sp>
        <p:nvSpPr>
          <p:cNvPr id="7" name="CuadroTexto 6"/>
          <p:cNvSpPr txBox="1"/>
          <p:nvPr/>
        </p:nvSpPr>
        <p:spPr>
          <a:xfrm>
            <a:off x="3037840" y="1344013"/>
            <a:ext cx="4422833" cy="1869399"/>
          </a:xfrm>
          <a:prstGeom prst="rect">
            <a:avLst/>
          </a:prstGeom>
          <a:solidFill>
            <a:schemeClr val="bg1"/>
          </a:solidFill>
          <a:ln>
            <a:solidFill>
              <a:schemeClr val="tx2"/>
            </a:solidFill>
          </a:ln>
        </p:spPr>
        <p:txBody>
          <a:bodyPr wrap="square" lIns="180000" tIns="180000" rIns="180000" rtlCol="0">
            <a:spAutoFit/>
          </a:bodyPr>
          <a:lstStyle/>
          <a:p>
            <a:r>
              <a:rPr lang="es-ES_tradnl" sz="3200" baseline="30000" dirty="0" smtClean="0">
                <a:solidFill>
                  <a:schemeClr val="tx2"/>
                </a:solidFill>
              </a:rPr>
              <a:t>Total: </a:t>
            </a:r>
            <a:r>
              <a:rPr lang="es-ES_tradnl" sz="3200" baseline="30000" dirty="0" smtClean="0"/>
              <a:t>30 </a:t>
            </a:r>
            <a:r>
              <a:rPr lang="es-ES_tradnl" sz="3200" baseline="30000" dirty="0" smtClean="0"/>
              <a:t>aulas CIMNE in </a:t>
            </a:r>
            <a:r>
              <a:rPr lang="es-ES_tradnl" sz="3200" baseline="30000" dirty="0" err="1" smtClean="0"/>
              <a:t>Spain</a:t>
            </a:r>
            <a:r>
              <a:rPr lang="es-ES_tradnl" sz="3200" baseline="30000" dirty="0" smtClean="0"/>
              <a:t> and </a:t>
            </a:r>
            <a:r>
              <a:rPr lang="es-ES_tradnl" sz="3200" baseline="30000" dirty="0" err="1" smtClean="0"/>
              <a:t>Latin</a:t>
            </a:r>
            <a:r>
              <a:rPr lang="es-ES_tradnl" sz="3200" baseline="30000" dirty="0" smtClean="0"/>
              <a:t> </a:t>
            </a:r>
            <a:r>
              <a:rPr lang="es-ES_tradnl" sz="3200" baseline="30000" dirty="0" err="1" smtClean="0"/>
              <a:t>America</a:t>
            </a:r>
            <a:r>
              <a:rPr lang="es-ES_tradnl" sz="3200" baseline="30000" dirty="0" smtClean="0"/>
              <a:t> (Argentina, </a:t>
            </a:r>
            <a:r>
              <a:rPr lang="es-ES_tradnl" sz="3200" baseline="30000" dirty="0" err="1" smtClean="0"/>
              <a:t>Brazil</a:t>
            </a:r>
            <a:r>
              <a:rPr lang="es-ES_tradnl" sz="3200" baseline="30000" dirty="0" smtClean="0"/>
              <a:t>, Chile, Colombia, Cuba, El Salvador, Guatemala, </a:t>
            </a:r>
            <a:r>
              <a:rPr lang="es-ES_tradnl" sz="3200" baseline="30000" dirty="0" err="1" smtClean="0"/>
              <a:t>Mexico</a:t>
            </a:r>
            <a:r>
              <a:rPr lang="es-ES_tradnl" sz="3200" baseline="30000" dirty="0" smtClean="0"/>
              <a:t>, </a:t>
            </a:r>
            <a:r>
              <a:rPr lang="es-ES_tradnl" sz="3200" baseline="30000" dirty="0" err="1" smtClean="0"/>
              <a:t>Peru</a:t>
            </a:r>
            <a:r>
              <a:rPr lang="es-ES_tradnl" sz="3200" baseline="30000" dirty="0" smtClean="0"/>
              <a:t>)</a:t>
            </a:r>
            <a:endParaRPr lang="es-ES_tradnl" sz="3200" baseline="30000" dirty="0"/>
          </a:p>
        </p:txBody>
      </p:sp>
      <p:sp>
        <p:nvSpPr>
          <p:cNvPr id="12"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8) INTL. ACTIVITIES</a:t>
            </a:r>
            <a:endParaRPr lang="es-ES" dirty="0"/>
          </a:p>
        </p:txBody>
      </p:sp>
      <p:sp>
        <p:nvSpPr>
          <p:cNvPr id="13"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AULAS </a:t>
            </a:r>
            <a:r>
              <a:rPr lang="es-ES" sz="2400" dirty="0" err="1" smtClean="0">
                <a:solidFill>
                  <a:schemeClr val="bg1">
                    <a:lumMod val="65000"/>
                  </a:schemeClr>
                </a:solidFill>
              </a:rPr>
              <a:t>CIMNE</a:t>
            </a:r>
            <a:endParaRPr lang="es-ES"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2225" y="3480465"/>
            <a:ext cx="5815873" cy="3606349"/>
          </a:xfrm>
          <a:prstGeom prst="rect">
            <a:avLst/>
          </a:prstGeom>
        </p:spPr>
      </p:pic>
    </p:spTree>
    <p:extLst>
      <p:ext uri="{BB962C8B-B14F-4D97-AF65-F5344CB8AC3E}">
        <p14:creationId xmlns:p14="http://schemas.microsoft.com/office/powerpoint/2010/main" val="16839043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0342" y="635072"/>
            <a:ext cx="8816340" cy="6232760"/>
          </a:xfrm>
          <a:prstGeom prst="rect">
            <a:avLst/>
          </a:prstGeom>
        </p:spPr>
      </p:pic>
    </p:spTree>
    <p:extLst>
      <p:ext uri="{BB962C8B-B14F-4D97-AF65-F5344CB8AC3E}">
        <p14:creationId xmlns:p14="http://schemas.microsoft.com/office/powerpoint/2010/main" val="31418506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1229359"/>
            <a:ext cx="9144001" cy="6096001"/>
          </a:xfrm>
          <a:prstGeom prst="rect">
            <a:avLst/>
          </a:prstGeom>
        </p:spPr>
      </p:pic>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OVERVIEW</a:t>
            </a:r>
          </a:p>
        </p:txBody>
      </p:sp>
      <p:sp>
        <p:nvSpPr>
          <p:cNvPr id="8" name="CuadroTexto 7"/>
          <p:cNvSpPr txBox="1"/>
          <p:nvPr/>
        </p:nvSpPr>
        <p:spPr>
          <a:xfrm>
            <a:off x="3159761" y="2120202"/>
            <a:ext cx="184731" cy="369332"/>
          </a:xfrm>
          <a:prstGeom prst="rect">
            <a:avLst/>
          </a:prstGeom>
          <a:noFill/>
        </p:spPr>
        <p:txBody>
          <a:bodyPr wrap="none" rtlCol="0">
            <a:spAutoFit/>
          </a:bodyPr>
          <a:lstStyle/>
          <a:p>
            <a:endParaRPr lang="es-ES"/>
          </a:p>
        </p:txBody>
      </p:sp>
      <p:sp>
        <p:nvSpPr>
          <p:cNvPr id="9"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9) RTD PROJECTS</a:t>
            </a:r>
            <a:endParaRPr lang="es-ES" dirty="0"/>
          </a:p>
        </p:txBody>
      </p:sp>
      <p:sp>
        <p:nvSpPr>
          <p:cNvPr id="2" name="CuadroTexto 1"/>
          <p:cNvSpPr txBox="1"/>
          <p:nvPr/>
        </p:nvSpPr>
        <p:spPr>
          <a:xfrm>
            <a:off x="1366577" y="2865786"/>
            <a:ext cx="6564335" cy="1941658"/>
          </a:xfrm>
          <a:prstGeom prst="rect">
            <a:avLst/>
          </a:prstGeom>
          <a:solidFill>
            <a:schemeClr val="bg1">
              <a:alpha val="91000"/>
            </a:schemeClr>
          </a:solidFill>
        </p:spPr>
        <p:txBody>
          <a:bodyPr wrap="none" lIns="612000" tIns="108000" rIns="612000" bIns="108000" rtlCol="0">
            <a:spAutoFit/>
          </a:bodyPr>
          <a:lstStyle/>
          <a:p>
            <a:r>
              <a:rPr lang="en-US" sz="4000" b="1" dirty="0" smtClean="0">
                <a:solidFill>
                  <a:schemeClr val="tx2"/>
                </a:solidFill>
              </a:rPr>
              <a:t>71  Ongoing Projects*</a:t>
            </a:r>
            <a:endParaRPr lang="en-US" sz="4000" dirty="0">
              <a:solidFill>
                <a:schemeClr val="tx2"/>
              </a:solidFill>
            </a:endParaRPr>
          </a:p>
          <a:p>
            <a:pPr lvl="2"/>
            <a:r>
              <a:rPr lang="en-US" sz="2400" b="1" dirty="0" smtClean="0">
                <a:solidFill>
                  <a:schemeClr val="bg1">
                    <a:lumMod val="50000"/>
                  </a:schemeClr>
                </a:solidFill>
              </a:rPr>
              <a:t>31 European </a:t>
            </a:r>
            <a:r>
              <a:rPr lang="en-US" sz="2400" b="1" dirty="0">
                <a:solidFill>
                  <a:schemeClr val="bg1">
                    <a:lumMod val="50000"/>
                  </a:schemeClr>
                </a:solidFill>
              </a:rPr>
              <a:t>Projects</a:t>
            </a:r>
            <a:endParaRPr lang="en-US" sz="2400" dirty="0">
              <a:solidFill>
                <a:schemeClr val="bg1">
                  <a:lumMod val="50000"/>
                </a:schemeClr>
              </a:solidFill>
            </a:endParaRPr>
          </a:p>
          <a:p>
            <a:pPr lvl="2"/>
            <a:r>
              <a:rPr lang="en-US" sz="2400" b="1" dirty="0" smtClean="0">
                <a:solidFill>
                  <a:schemeClr val="bg1">
                    <a:lumMod val="50000"/>
                  </a:schemeClr>
                </a:solidFill>
              </a:rPr>
              <a:t>29 National </a:t>
            </a:r>
            <a:r>
              <a:rPr lang="en-US" sz="2400" b="1" dirty="0">
                <a:solidFill>
                  <a:schemeClr val="bg1">
                    <a:lumMod val="50000"/>
                  </a:schemeClr>
                </a:solidFill>
              </a:rPr>
              <a:t>Projects</a:t>
            </a:r>
            <a:endParaRPr lang="en-US" sz="2400" dirty="0">
              <a:solidFill>
                <a:schemeClr val="bg1">
                  <a:lumMod val="50000"/>
                </a:schemeClr>
              </a:solidFill>
            </a:endParaRPr>
          </a:p>
          <a:p>
            <a:pPr lvl="2"/>
            <a:r>
              <a:rPr lang="en-US" sz="2400" b="1" dirty="0" smtClean="0">
                <a:solidFill>
                  <a:schemeClr val="bg1">
                    <a:lumMod val="50000"/>
                  </a:schemeClr>
                </a:solidFill>
              </a:rPr>
              <a:t>11 Regional Projects</a:t>
            </a:r>
            <a:endParaRPr lang="en-US" sz="2400" dirty="0">
              <a:solidFill>
                <a:schemeClr val="bg1">
                  <a:lumMod val="50000"/>
                </a:schemeClr>
              </a:solidFill>
            </a:endParaRPr>
          </a:p>
        </p:txBody>
      </p:sp>
      <p:sp>
        <p:nvSpPr>
          <p:cNvPr id="6" name="Rectángulo 5"/>
          <p:cNvSpPr/>
          <p:nvPr/>
        </p:nvSpPr>
        <p:spPr>
          <a:xfrm>
            <a:off x="6033542" y="6305209"/>
            <a:ext cx="2557110" cy="369332"/>
          </a:xfrm>
          <a:prstGeom prst="rect">
            <a:avLst/>
          </a:prstGeom>
          <a:effectLst>
            <a:outerShdw blurRad="50800" dist="50800" dir="5400000" algn="ctr" rotWithShape="0">
              <a:schemeClr val="tx1"/>
            </a:outerShdw>
          </a:effectLst>
        </p:spPr>
        <p:txBody>
          <a:bodyPr wrap="none">
            <a:spAutoFit/>
          </a:bodyPr>
          <a:lstStyle/>
          <a:p>
            <a:r>
              <a:rPr lang="es-ES" b="1" i="1" dirty="0">
                <a:solidFill>
                  <a:schemeClr val="bg1"/>
                </a:solidFill>
              </a:rPr>
              <a:t>*</a:t>
            </a:r>
            <a:r>
              <a:rPr lang="es-ES" b="1" i="1" dirty="0" err="1">
                <a:solidFill>
                  <a:schemeClr val="bg1"/>
                </a:solidFill>
              </a:rPr>
              <a:t>Updated</a:t>
            </a:r>
            <a:r>
              <a:rPr lang="es-ES" b="1" i="1" dirty="0">
                <a:solidFill>
                  <a:schemeClr val="bg1"/>
                </a:solidFill>
              </a:rPr>
              <a:t> in </a:t>
            </a:r>
            <a:r>
              <a:rPr lang="es-ES" b="1" i="1" dirty="0" err="1" smtClean="0">
                <a:solidFill>
                  <a:schemeClr val="bg1"/>
                </a:solidFill>
              </a:rPr>
              <a:t>May</a:t>
            </a:r>
            <a:r>
              <a:rPr lang="es-ES" b="1" i="1" dirty="0" smtClean="0">
                <a:solidFill>
                  <a:schemeClr val="bg1"/>
                </a:solidFill>
              </a:rPr>
              <a:t> 2023</a:t>
            </a:r>
            <a:endParaRPr lang="es-ES" b="1" i="1" dirty="0">
              <a:solidFill>
                <a:schemeClr val="bg1"/>
              </a:solidFill>
            </a:endParaRPr>
          </a:p>
        </p:txBody>
      </p:sp>
    </p:spTree>
    <p:extLst>
      <p:ext uri="{BB962C8B-B14F-4D97-AF65-F5344CB8AC3E}">
        <p14:creationId xmlns:p14="http://schemas.microsoft.com/office/powerpoint/2010/main" val="33357994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n-US" sz="2400" dirty="0">
                <a:solidFill>
                  <a:schemeClr val="bg1">
                    <a:lumMod val="65000"/>
                  </a:schemeClr>
                </a:solidFill>
              </a:rPr>
              <a:t>Income from contracts and competitive projects </a:t>
            </a:r>
            <a:r>
              <a:rPr lang="en-US" sz="2400" dirty="0" smtClean="0">
                <a:solidFill>
                  <a:schemeClr val="bg1">
                    <a:lumMod val="65000"/>
                  </a:schemeClr>
                </a:solidFill>
              </a:rPr>
              <a:t>in 2022</a:t>
            </a:r>
            <a:endParaRPr lang="es-ES" sz="2400" dirty="0" smtClean="0">
              <a:solidFill>
                <a:schemeClr val="bg1">
                  <a:lumMod val="65000"/>
                </a:schemeClr>
              </a:solidFill>
            </a:endParaRPr>
          </a:p>
        </p:txBody>
      </p:sp>
      <p:sp>
        <p:nvSpPr>
          <p:cNvPr id="8" name="CuadroTexto 7"/>
          <p:cNvSpPr txBox="1"/>
          <p:nvPr/>
        </p:nvSpPr>
        <p:spPr>
          <a:xfrm>
            <a:off x="3159761" y="2120202"/>
            <a:ext cx="184731" cy="369332"/>
          </a:xfrm>
          <a:prstGeom prst="rect">
            <a:avLst/>
          </a:prstGeom>
          <a:noFill/>
        </p:spPr>
        <p:txBody>
          <a:bodyPr wrap="none" rtlCol="0">
            <a:spAutoFit/>
          </a:bodyPr>
          <a:lstStyle/>
          <a:p>
            <a:endParaRPr lang="es-ES"/>
          </a:p>
        </p:txBody>
      </p:sp>
      <p:sp>
        <p:nvSpPr>
          <p:cNvPr id="9"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9) RTD PROJECTS</a:t>
            </a:r>
            <a:endParaRPr lang="es-ES" dirty="0"/>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019" y="2815748"/>
            <a:ext cx="7522059" cy="3778203"/>
          </a:xfrm>
          <a:prstGeom prst="rect">
            <a:avLst/>
          </a:prstGeom>
        </p:spPr>
      </p:pic>
      <p:sp>
        <p:nvSpPr>
          <p:cNvPr id="3" name="CuadroTexto 2"/>
          <p:cNvSpPr txBox="1"/>
          <p:nvPr/>
        </p:nvSpPr>
        <p:spPr>
          <a:xfrm>
            <a:off x="3159761" y="1585166"/>
            <a:ext cx="5003293" cy="338554"/>
          </a:xfrm>
          <a:prstGeom prst="rect">
            <a:avLst/>
          </a:prstGeom>
          <a:noFill/>
        </p:spPr>
        <p:txBody>
          <a:bodyPr wrap="none" rtlCol="0">
            <a:spAutoFit/>
          </a:bodyPr>
          <a:lstStyle/>
          <a:p>
            <a:r>
              <a:rPr lang="en-US" sz="1600" dirty="0" smtClean="0"/>
              <a:t>*AMOUNTS </a:t>
            </a:r>
            <a:r>
              <a:rPr lang="en-US" sz="1600" dirty="0"/>
              <a:t>EXPRESSED IN MILLIONS OF EUROS</a:t>
            </a:r>
            <a:endParaRPr lang="es-ES" sz="1600" dirty="0"/>
          </a:p>
        </p:txBody>
      </p:sp>
      <p:sp>
        <p:nvSpPr>
          <p:cNvPr id="4" name="CuadroTexto 3"/>
          <p:cNvSpPr txBox="1"/>
          <p:nvPr/>
        </p:nvSpPr>
        <p:spPr>
          <a:xfrm>
            <a:off x="4428225" y="2315716"/>
            <a:ext cx="1907445" cy="369332"/>
          </a:xfrm>
          <a:prstGeom prst="rect">
            <a:avLst/>
          </a:prstGeom>
          <a:solidFill>
            <a:schemeClr val="tx2">
              <a:lumMod val="50000"/>
            </a:schemeClr>
          </a:solidFill>
        </p:spPr>
        <p:txBody>
          <a:bodyPr wrap="none" rtlCol="0">
            <a:spAutoFit/>
          </a:bodyPr>
          <a:lstStyle/>
          <a:p>
            <a:r>
              <a:rPr lang="es-ES" b="1" dirty="0" smtClean="0">
                <a:solidFill>
                  <a:schemeClr val="bg1"/>
                </a:solidFill>
              </a:rPr>
              <a:t>TOTAL: 9,26 M</a:t>
            </a:r>
            <a:r>
              <a:rPr lang="es-ES" b="1" dirty="0">
                <a:solidFill>
                  <a:schemeClr val="bg1"/>
                </a:solidFill>
              </a:rPr>
              <a:t>€</a:t>
            </a:r>
          </a:p>
        </p:txBody>
      </p:sp>
    </p:spTree>
    <p:extLst>
      <p:ext uri="{BB962C8B-B14F-4D97-AF65-F5344CB8AC3E}">
        <p14:creationId xmlns:p14="http://schemas.microsoft.com/office/powerpoint/2010/main" val="11906853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n-US" sz="2400" dirty="0">
                <a:solidFill>
                  <a:schemeClr val="bg1">
                    <a:lumMod val="65000"/>
                  </a:schemeClr>
                </a:solidFill>
              </a:rPr>
              <a:t>Income from contracts and competitive projects </a:t>
            </a:r>
            <a:r>
              <a:rPr lang="en-US" sz="2400" dirty="0" smtClean="0">
                <a:solidFill>
                  <a:schemeClr val="bg1">
                    <a:lumMod val="65000"/>
                  </a:schemeClr>
                </a:solidFill>
              </a:rPr>
              <a:t>2012-2022</a:t>
            </a:r>
            <a:endParaRPr lang="es-ES" sz="2400" dirty="0" smtClean="0">
              <a:solidFill>
                <a:schemeClr val="bg1">
                  <a:lumMod val="65000"/>
                </a:schemeClr>
              </a:solidFill>
            </a:endParaRPr>
          </a:p>
        </p:txBody>
      </p:sp>
      <p:sp>
        <p:nvSpPr>
          <p:cNvPr id="8" name="CuadroTexto 7"/>
          <p:cNvSpPr txBox="1"/>
          <p:nvPr/>
        </p:nvSpPr>
        <p:spPr>
          <a:xfrm>
            <a:off x="3159761" y="2120202"/>
            <a:ext cx="184731" cy="369332"/>
          </a:xfrm>
          <a:prstGeom prst="rect">
            <a:avLst/>
          </a:prstGeom>
          <a:noFill/>
        </p:spPr>
        <p:txBody>
          <a:bodyPr wrap="none" rtlCol="0">
            <a:spAutoFit/>
          </a:bodyPr>
          <a:lstStyle/>
          <a:p>
            <a:endParaRPr lang="es-ES"/>
          </a:p>
        </p:txBody>
      </p:sp>
      <p:sp>
        <p:nvSpPr>
          <p:cNvPr id="9"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9) RTD PROJECTS</a:t>
            </a:r>
            <a:endParaRPr lang="es-ES" dirty="0"/>
          </a:p>
        </p:txBody>
      </p:sp>
      <p:graphicFrame>
        <p:nvGraphicFramePr>
          <p:cNvPr id="10" name="1 Gráfico"/>
          <p:cNvGraphicFramePr>
            <a:graphicFrameLocks/>
          </p:cNvGraphicFramePr>
          <p:nvPr>
            <p:extLst>
              <p:ext uri="{D42A27DB-BD31-4B8C-83A1-F6EECF244321}">
                <p14:modId xmlns:p14="http://schemas.microsoft.com/office/powerpoint/2010/main" val="3194213348"/>
              </p:ext>
            </p:extLst>
          </p:nvPr>
        </p:nvGraphicFramePr>
        <p:xfrm>
          <a:off x="-169546" y="1946040"/>
          <a:ext cx="9483092" cy="41586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95161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312" y="-355601"/>
            <a:ext cx="9227312" cy="6151541"/>
          </a:xfrm>
          <a:prstGeom prst="rect">
            <a:avLst/>
          </a:prstGeom>
          <a:effectLst>
            <a:outerShdw blurRad="50800" dist="50800" dir="5400000" algn="ctr" rotWithShape="0">
              <a:schemeClr val="bg1"/>
            </a:outerShdw>
          </a:effectLst>
        </p:spPr>
      </p:pic>
      <p:sp>
        <p:nvSpPr>
          <p:cNvPr id="9" name="Rectángulo 8"/>
          <p:cNvSpPr/>
          <p:nvPr/>
        </p:nvSpPr>
        <p:spPr>
          <a:xfrm>
            <a:off x="1116331" y="812800"/>
            <a:ext cx="7081520" cy="4800259"/>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Marcador de contenido 2"/>
          <p:cNvSpPr>
            <a:spLocks noGrp="1"/>
          </p:cNvSpPr>
          <p:nvPr>
            <p:ph sz="half" idx="1"/>
          </p:nvPr>
        </p:nvSpPr>
        <p:spPr>
          <a:xfrm>
            <a:off x="1452880" y="892631"/>
            <a:ext cx="6744972" cy="4444579"/>
          </a:xfrm>
        </p:spPr>
        <p:txBody>
          <a:bodyPr/>
          <a:lstStyle/>
          <a:p>
            <a:pPr marL="457200" indent="-457200">
              <a:buFont typeface="+mj-lt"/>
              <a:buAutoNum type="arabicPeriod"/>
            </a:pPr>
            <a:r>
              <a:rPr lang="es-ES" sz="1800" dirty="0" err="1" smtClean="0">
                <a:solidFill>
                  <a:schemeClr val="bg1"/>
                </a:solidFill>
                <a:hlinkClick r:id="rId3" action="ppaction://hlinksldjump"/>
              </a:rPr>
              <a:t>ORGANIZATION</a:t>
            </a:r>
            <a:endParaRPr lang="es-ES" sz="1800" dirty="0" smtClean="0">
              <a:solidFill>
                <a:schemeClr val="bg1"/>
              </a:solidFill>
            </a:endParaRPr>
          </a:p>
          <a:p>
            <a:pPr marL="457200" indent="-457200">
              <a:buFont typeface="+mj-lt"/>
              <a:buAutoNum type="arabicPeriod"/>
            </a:pPr>
            <a:r>
              <a:rPr lang="es-ES" sz="1800" dirty="0" err="1" smtClean="0">
                <a:solidFill>
                  <a:schemeClr val="bg1"/>
                </a:solidFill>
                <a:hlinkClick r:id="rId4" action="ppaction://hlinksldjump"/>
              </a:rPr>
              <a:t>RESEARCH</a:t>
            </a:r>
            <a:r>
              <a:rPr lang="es-ES" sz="1800" dirty="0" smtClean="0">
                <a:solidFill>
                  <a:schemeClr val="bg1"/>
                </a:solidFill>
                <a:hlinkClick r:id="rId4" action="ppaction://hlinksldjump"/>
              </a:rPr>
              <a:t> </a:t>
            </a:r>
            <a:r>
              <a:rPr lang="es-ES" sz="1800" dirty="0" err="1" smtClean="0">
                <a:solidFill>
                  <a:schemeClr val="bg1"/>
                </a:solidFill>
                <a:hlinkClick r:id="rId4" action="ppaction://hlinksldjump"/>
              </a:rPr>
              <a:t>THEMES</a:t>
            </a:r>
            <a:endParaRPr lang="es-ES" sz="1800" dirty="0">
              <a:solidFill>
                <a:schemeClr val="bg1"/>
              </a:solidFill>
            </a:endParaRPr>
          </a:p>
          <a:p>
            <a:pPr marL="457200" indent="-457200">
              <a:buFont typeface="+mj-lt"/>
              <a:buAutoNum type="arabicPeriod"/>
            </a:pPr>
            <a:r>
              <a:rPr lang="es-ES" sz="1800" dirty="0">
                <a:solidFill>
                  <a:schemeClr val="bg1"/>
                </a:solidFill>
                <a:hlinkClick r:id="rId5" action="ppaction://hlinksldjump"/>
              </a:rPr>
              <a:t>RESEARCH GROUPS </a:t>
            </a:r>
            <a:r>
              <a:rPr lang="es-ES" sz="1800" dirty="0" smtClean="0">
                <a:solidFill>
                  <a:schemeClr val="bg1"/>
                </a:solidFill>
                <a:hlinkClick r:id="rId5" action="ppaction://hlinksldjump"/>
              </a:rPr>
              <a:t>&amp; </a:t>
            </a:r>
            <a:r>
              <a:rPr lang="es-ES" sz="1800" dirty="0">
                <a:solidFill>
                  <a:schemeClr val="bg1"/>
                </a:solidFill>
                <a:hlinkClick r:id="rId5" action="ppaction://hlinksldjump"/>
              </a:rPr>
              <a:t>ACTIVITIES</a:t>
            </a:r>
            <a:endParaRPr lang="es-ES" sz="1800" dirty="0">
              <a:solidFill>
                <a:schemeClr val="bg1"/>
              </a:solidFill>
            </a:endParaRPr>
          </a:p>
          <a:p>
            <a:pPr marL="457200" indent="-457200">
              <a:buFont typeface="+mj-lt"/>
              <a:buAutoNum type="arabicPeriod"/>
            </a:pPr>
            <a:r>
              <a:rPr lang="es-ES" sz="1800" dirty="0" smtClean="0">
                <a:solidFill>
                  <a:schemeClr val="bg1"/>
                </a:solidFill>
                <a:hlinkClick r:id="rId6" action="ppaction://hlinksldjump"/>
              </a:rPr>
              <a:t>PUBLICATIONS</a:t>
            </a:r>
            <a:endParaRPr lang="es-ES" sz="1800" dirty="0" smtClean="0">
              <a:solidFill>
                <a:schemeClr val="bg1"/>
              </a:solidFill>
            </a:endParaRPr>
          </a:p>
          <a:p>
            <a:pPr marL="457200" indent="-457200">
              <a:buFont typeface="+mj-lt"/>
              <a:buAutoNum type="arabicPeriod"/>
            </a:pPr>
            <a:r>
              <a:rPr lang="es-ES" sz="1800" dirty="0" smtClean="0">
                <a:solidFill>
                  <a:schemeClr val="bg2"/>
                </a:solidFill>
                <a:hlinkClick r:id="rId7" action="ppaction://hlinksldjump"/>
              </a:rPr>
              <a:t>AWARDS</a:t>
            </a:r>
            <a:endParaRPr lang="es-ES" sz="1800" dirty="0" smtClean="0">
              <a:solidFill>
                <a:schemeClr val="bg2"/>
              </a:solidFill>
            </a:endParaRPr>
          </a:p>
          <a:p>
            <a:pPr marL="457200" indent="-457200">
              <a:buFont typeface="+mj-lt"/>
              <a:buAutoNum type="arabicPeriod"/>
            </a:pPr>
            <a:r>
              <a:rPr lang="es-ES" sz="1800" dirty="0" smtClean="0">
                <a:solidFill>
                  <a:schemeClr val="bg1"/>
                </a:solidFill>
                <a:hlinkClick r:id="rId8" action="ppaction://hlinksldjump"/>
              </a:rPr>
              <a:t>CONFERENCES </a:t>
            </a:r>
            <a:r>
              <a:rPr lang="es-ES" sz="1800" dirty="0">
                <a:solidFill>
                  <a:schemeClr val="bg1"/>
                </a:solidFill>
                <a:hlinkClick r:id="rId8" action="ppaction://hlinksldjump"/>
              </a:rPr>
              <a:t>AND </a:t>
            </a:r>
            <a:r>
              <a:rPr lang="es-ES" sz="1800" dirty="0" smtClean="0">
                <a:solidFill>
                  <a:schemeClr val="bg1"/>
                </a:solidFill>
                <a:hlinkClick r:id="rId8" action="ppaction://hlinksldjump"/>
              </a:rPr>
              <a:t>EDUCATION</a:t>
            </a:r>
            <a:endParaRPr lang="es-ES" sz="1800" dirty="0" smtClean="0">
              <a:solidFill>
                <a:schemeClr val="bg1"/>
              </a:solidFill>
            </a:endParaRPr>
          </a:p>
          <a:p>
            <a:pPr marL="457200" indent="-457200">
              <a:buFont typeface="+mj-lt"/>
              <a:buAutoNum type="arabicPeriod"/>
            </a:pPr>
            <a:r>
              <a:rPr lang="es-ES" sz="1800" dirty="0" smtClean="0">
                <a:solidFill>
                  <a:schemeClr val="bg1"/>
                </a:solidFill>
                <a:hlinkClick r:id="rId9" action="ppaction://hlinksldjump"/>
              </a:rPr>
              <a:t>ALLIANCES </a:t>
            </a:r>
            <a:r>
              <a:rPr lang="es-ES" sz="1800" dirty="0">
                <a:solidFill>
                  <a:schemeClr val="bg1"/>
                </a:solidFill>
                <a:hlinkClick r:id="rId9" action="ppaction://hlinksldjump"/>
              </a:rPr>
              <a:t>FOR </a:t>
            </a:r>
            <a:r>
              <a:rPr lang="es-ES" sz="1800" dirty="0" err="1">
                <a:solidFill>
                  <a:schemeClr val="bg1"/>
                </a:solidFill>
                <a:hlinkClick r:id="rId9" action="ppaction://hlinksldjump"/>
              </a:rPr>
              <a:t>SCIENTIFIC</a:t>
            </a:r>
            <a:r>
              <a:rPr lang="es-ES" sz="1800" dirty="0">
                <a:solidFill>
                  <a:schemeClr val="bg1"/>
                </a:solidFill>
                <a:hlinkClick r:id="rId9" action="ppaction://hlinksldjump"/>
              </a:rPr>
              <a:t> </a:t>
            </a:r>
            <a:r>
              <a:rPr lang="es-ES" sz="1800" dirty="0" err="1" smtClean="0">
                <a:solidFill>
                  <a:schemeClr val="bg1"/>
                </a:solidFill>
                <a:hlinkClick r:id="rId9" action="ppaction://hlinksldjump"/>
              </a:rPr>
              <a:t>COOPERATION</a:t>
            </a:r>
            <a:endParaRPr lang="es-ES" sz="1800" dirty="0" smtClean="0">
              <a:solidFill>
                <a:schemeClr val="bg1"/>
              </a:solidFill>
            </a:endParaRPr>
          </a:p>
          <a:p>
            <a:pPr marL="457200" indent="-457200">
              <a:buFont typeface="+mj-lt"/>
              <a:buAutoNum type="arabicPeriod"/>
            </a:pPr>
            <a:r>
              <a:rPr lang="es-ES" sz="1800" dirty="0" smtClean="0">
                <a:solidFill>
                  <a:schemeClr val="bg1"/>
                </a:solidFill>
                <a:hlinkClick r:id="rId5" action="ppaction://hlinksldjump"/>
              </a:rPr>
              <a:t>INTERNATIONAL </a:t>
            </a:r>
            <a:r>
              <a:rPr lang="es-ES" sz="1800" dirty="0" err="1" smtClean="0">
                <a:solidFill>
                  <a:schemeClr val="bg1"/>
                </a:solidFill>
                <a:hlinkClick r:id="rId5" action="ppaction://hlinksldjump"/>
              </a:rPr>
              <a:t>ACTIVITIES</a:t>
            </a:r>
            <a:endParaRPr lang="es-ES" sz="1800" dirty="0" smtClean="0">
              <a:solidFill>
                <a:schemeClr val="bg1"/>
              </a:solidFill>
            </a:endParaRPr>
          </a:p>
          <a:p>
            <a:pPr marL="457200" indent="-457200">
              <a:buFont typeface="+mj-lt"/>
              <a:buAutoNum type="arabicPeriod"/>
            </a:pPr>
            <a:r>
              <a:rPr lang="es-ES" sz="1800" dirty="0" smtClean="0">
                <a:solidFill>
                  <a:schemeClr val="bg1"/>
                </a:solidFill>
                <a:hlinkClick r:id="rId10" action="ppaction://hlinksldjump"/>
              </a:rPr>
              <a:t>RTD </a:t>
            </a:r>
            <a:r>
              <a:rPr lang="es-ES" sz="1800" dirty="0">
                <a:solidFill>
                  <a:schemeClr val="bg1"/>
                </a:solidFill>
                <a:hlinkClick r:id="rId10" action="ppaction://hlinksldjump"/>
              </a:rPr>
              <a:t>PROJECTS </a:t>
            </a:r>
            <a:endParaRPr lang="es-ES" sz="1800" dirty="0" smtClean="0">
              <a:solidFill>
                <a:schemeClr val="bg1"/>
              </a:solidFill>
            </a:endParaRPr>
          </a:p>
          <a:p>
            <a:pPr marL="457200" indent="-457200">
              <a:buFont typeface="+mj-lt"/>
              <a:buAutoNum type="arabicPeriod"/>
            </a:pPr>
            <a:r>
              <a:rPr lang="es-ES" sz="1800" dirty="0" err="1" smtClean="0">
                <a:solidFill>
                  <a:schemeClr val="bg1"/>
                </a:solidFill>
                <a:hlinkClick r:id="rId11" action="ppaction://hlinksldjump"/>
              </a:rPr>
              <a:t>TECHNOLOGY</a:t>
            </a:r>
            <a:r>
              <a:rPr lang="es-ES" sz="1800" dirty="0" smtClean="0">
                <a:solidFill>
                  <a:schemeClr val="bg1"/>
                </a:solidFill>
                <a:hlinkClick r:id="rId11" action="ppaction://hlinksldjump"/>
              </a:rPr>
              <a:t> </a:t>
            </a:r>
            <a:r>
              <a:rPr lang="es-ES" sz="1800" dirty="0">
                <a:solidFill>
                  <a:schemeClr val="bg1"/>
                </a:solidFill>
                <a:hlinkClick r:id="rId11" action="ppaction://hlinksldjump"/>
              </a:rPr>
              <a:t>TRANSFER AND SPIN OFF </a:t>
            </a:r>
            <a:r>
              <a:rPr lang="es-ES" sz="1800" dirty="0" smtClean="0">
                <a:solidFill>
                  <a:schemeClr val="bg1"/>
                </a:solidFill>
                <a:hlinkClick r:id="rId11" action="ppaction://hlinksldjump"/>
              </a:rPr>
              <a:t>COMPANIES</a:t>
            </a:r>
            <a:endParaRPr lang="es-ES" sz="1800" dirty="0" smtClean="0">
              <a:solidFill>
                <a:schemeClr val="bg1"/>
              </a:solidFill>
            </a:endParaRPr>
          </a:p>
        </p:txBody>
      </p:sp>
      <p:sp>
        <p:nvSpPr>
          <p:cNvPr id="2" name="Título 1"/>
          <p:cNvSpPr>
            <a:spLocks noGrp="1"/>
          </p:cNvSpPr>
          <p:nvPr>
            <p:ph type="title"/>
          </p:nvPr>
        </p:nvSpPr>
        <p:spPr>
          <a:xfrm>
            <a:off x="1452880" y="182881"/>
            <a:ext cx="6744971" cy="629920"/>
          </a:xfrm>
        </p:spPr>
        <p:txBody>
          <a:bodyPr/>
          <a:lstStyle/>
          <a:p>
            <a:r>
              <a:rPr lang="es-ES" sz="3600" dirty="0">
                <a:solidFill>
                  <a:schemeClr val="tx2"/>
                </a:solidFill>
              </a:rPr>
              <a:t>INDEX</a:t>
            </a:r>
            <a:r>
              <a:rPr lang="es-ES" sz="3600" dirty="0"/>
              <a:t/>
            </a:r>
            <a:br>
              <a:rPr lang="es-ES" sz="3600" dirty="0"/>
            </a:br>
            <a:endParaRPr lang="es-ES" dirty="0"/>
          </a:p>
        </p:txBody>
      </p:sp>
      <p:cxnSp>
        <p:nvCxnSpPr>
          <p:cNvPr id="6" name="Conector recto 5"/>
          <p:cNvCxnSpPr/>
          <p:nvPr/>
        </p:nvCxnSpPr>
        <p:spPr>
          <a:xfrm>
            <a:off x="1116331" y="701040"/>
            <a:ext cx="708152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51735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n-US" sz="2400" dirty="0" smtClean="0">
                <a:solidFill>
                  <a:schemeClr val="bg1">
                    <a:lumMod val="65000"/>
                  </a:schemeClr>
                </a:solidFill>
              </a:rPr>
              <a:t>CIMNE TECNOLOGÍA</a:t>
            </a:r>
            <a:endParaRPr lang="es-ES" sz="2400" dirty="0" smtClean="0">
              <a:solidFill>
                <a:schemeClr val="bg1">
                  <a:lumMod val="65000"/>
                </a:schemeClr>
              </a:solidFill>
            </a:endParaRPr>
          </a:p>
        </p:txBody>
      </p:sp>
      <p:sp>
        <p:nvSpPr>
          <p:cNvPr id="9"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10) TECH. TRANSFER</a:t>
            </a:r>
            <a:endParaRPr lang="es-ES" dirty="0"/>
          </a:p>
        </p:txBody>
      </p:sp>
      <p:pic>
        <p:nvPicPr>
          <p:cNvPr id="10" name="Imagen 9" descr="leyenda-proyectos.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98925" y="9244315"/>
            <a:ext cx="2669620" cy="1069848"/>
          </a:xfrm>
          <a:prstGeom prst="rect">
            <a:avLst/>
          </a:prstGeom>
        </p:spPr>
      </p:pic>
      <p:pic>
        <p:nvPicPr>
          <p:cNvPr id="11" name="Imagen 10" descr="carpahorz.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1420166"/>
            <a:ext cx="9144000" cy="2554313"/>
          </a:xfrm>
          <a:prstGeom prst="rect">
            <a:avLst/>
          </a:prstGeom>
        </p:spPr>
      </p:pic>
      <p:sp>
        <p:nvSpPr>
          <p:cNvPr id="12" name="Elipse 11"/>
          <p:cNvSpPr/>
          <p:nvPr/>
        </p:nvSpPr>
        <p:spPr>
          <a:xfrm>
            <a:off x="3769389" y="3292700"/>
            <a:ext cx="1556066" cy="1556316"/>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13" name="Elipse 12"/>
          <p:cNvSpPr/>
          <p:nvPr/>
        </p:nvSpPr>
        <p:spPr>
          <a:xfrm>
            <a:off x="5447635" y="3292700"/>
            <a:ext cx="1556066" cy="1556316"/>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14" name="CuadroTexto 13"/>
          <p:cNvSpPr txBox="1"/>
          <p:nvPr/>
        </p:nvSpPr>
        <p:spPr>
          <a:xfrm>
            <a:off x="5447635" y="3655230"/>
            <a:ext cx="1556066" cy="523210"/>
          </a:xfrm>
          <a:prstGeom prst="rect">
            <a:avLst/>
          </a:prstGeom>
          <a:noFill/>
        </p:spPr>
        <p:txBody>
          <a:bodyPr wrap="square" lIns="91429" tIns="45715" rIns="91429" bIns="45715" rtlCol="0">
            <a:spAutoFit/>
          </a:bodyPr>
          <a:lstStyle/>
          <a:p>
            <a:pPr lvl="0" algn="ctr"/>
            <a:r>
              <a:rPr lang="es-ES_tradnl" sz="1400" b="1" dirty="0">
                <a:solidFill>
                  <a:srgbClr val="FFFFFF"/>
                </a:solidFill>
                <a:hlinkClick r:id="rId4"/>
              </a:rPr>
              <a:t>CIMNE</a:t>
            </a:r>
          </a:p>
          <a:p>
            <a:pPr lvl="0" algn="ctr"/>
            <a:r>
              <a:rPr lang="es-ES_tradnl" sz="1400" b="1" dirty="0">
                <a:solidFill>
                  <a:srgbClr val="FFFFFF"/>
                </a:solidFill>
                <a:hlinkClick r:id="rId4"/>
              </a:rPr>
              <a:t>TECNOLOGÍA</a:t>
            </a:r>
            <a:endParaRPr lang="es-ES" sz="1400" dirty="0"/>
          </a:p>
        </p:txBody>
      </p:sp>
      <p:sp>
        <p:nvSpPr>
          <p:cNvPr id="16" name="CuadroTexto 15"/>
          <p:cNvSpPr txBox="1"/>
          <p:nvPr/>
        </p:nvSpPr>
        <p:spPr>
          <a:xfrm>
            <a:off x="3684648" y="3655230"/>
            <a:ext cx="1711337" cy="523210"/>
          </a:xfrm>
          <a:prstGeom prst="rect">
            <a:avLst/>
          </a:prstGeom>
          <a:noFill/>
        </p:spPr>
        <p:txBody>
          <a:bodyPr wrap="square" lIns="91429" tIns="45715" rIns="91429" bIns="45715" rtlCol="0">
            <a:spAutoFit/>
          </a:bodyPr>
          <a:lstStyle/>
          <a:p>
            <a:pPr lvl="0" algn="ctr"/>
            <a:r>
              <a:rPr lang="es-ES_tradnl" sz="1400" b="1" dirty="0">
                <a:solidFill>
                  <a:srgbClr val="FFFFFF"/>
                </a:solidFill>
                <a:hlinkClick r:id="rId5"/>
              </a:rPr>
              <a:t>SPIN-OFF</a:t>
            </a:r>
          </a:p>
          <a:p>
            <a:pPr lvl="0" algn="ctr"/>
            <a:r>
              <a:rPr lang="es-ES_tradnl" sz="1400" b="1" dirty="0">
                <a:solidFill>
                  <a:srgbClr val="FFFFFF"/>
                </a:solidFill>
                <a:hlinkClick r:id="rId5"/>
              </a:rPr>
              <a:t>COMPANIES</a:t>
            </a:r>
            <a:endParaRPr lang="es-ES" sz="1400" dirty="0"/>
          </a:p>
        </p:txBody>
      </p:sp>
      <p:sp>
        <p:nvSpPr>
          <p:cNvPr id="17" name="Elipse 16"/>
          <p:cNvSpPr/>
          <p:nvPr/>
        </p:nvSpPr>
        <p:spPr>
          <a:xfrm>
            <a:off x="2102083" y="3292700"/>
            <a:ext cx="1556066" cy="1556316"/>
          </a:xfrm>
          <a:prstGeom prst="ellipse">
            <a:avLst/>
          </a:prstGeom>
          <a:solidFill>
            <a:srgbClr val="4BACC6"/>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18" name="CuadroTexto 17"/>
          <p:cNvSpPr txBox="1"/>
          <p:nvPr/>
        </p:nvSpPr>
        <p:spPr>
          <a:xfrm>
            <a:off x="2102082" y="3767741"/>
            <a:ext cx="1556066" cy="307766"/>
          </a:xfrm>
          <a:prstGeom prst="rect">
            <a:avLst/>
          </a:prstGeom>
          <a:noFill/>
        </p:spPr>
        <p:txBody>
          <a:bodyPr wrap="square" lIns="91429" tIns="45715" rIns="91429" bIns="45715" rtlCol="0">
            <a:spAutoFit/>
          </a:bodyPr>
          <a:lstStyle/>
          <a:p>
            <a:pPr lvl="0" algn="ctr"/>
            <a:r>
              <a:rPr lang="es-ES_tradnl" sz="1400" b="1" dirty="0">
                <a:solidFill>
                  <a:srgbClr val="FFFFFF"/>
                </a:solidFill>
                <a:hlinkClick r:id="rId6"/>
              </a:rPr>
              <a:t>PRODUCTS</a:t>
            </a:r>
            <a:endParaRPr lang="es-ES" sz="1400" dirty="0"/>
          </a:p>
        </p:txBody>
      </p:sp>
      <p:sp>
        <p:nvSpPr>
          <p:cNvPr id="19" name="CuadroTexto 18"/>
          <p:cNvSpPr txBox="1"/>
          <p:nvPr/>
        </p:nvSpPr>
        <p:spPr>
          <a:xfrm>
            <a:off x="1966635" y="4985204"/>
            <a:ext cx="5725085" cy="1605558"/>
          </a:xfrm>
          <a:prstGeom prst="rect">
            <a:avLst/>
          </a:prstGeom>
          <a:noFill/>
        </p:spPr>
        <p:txBody>
          <a:bodyPr wrap="square" lIns="91429" tIns="45715" rIns="91429" bIns="45715" rtlCol="0">
            <a:spAutoFit/>
          </a:bodyPr>
          <a:lstStyle/>
          <a:p>
            <a:pPr marL="285717" indent="-285717">
              <a:buFont typeface="Arial"/>
              <a:buChar char="•"/>
            </a:pPr>
            <a:r>
              <a:rPr lang="en-US" sz="1800" dirty="0"/>
              <a:t>A vocation for Technology Transfer since 1987.</a:t>
            </a:r>
          </a:p>
          <a:p>
            <a:pPr marL="285717" indent="-285717">
              <a:spcBef>
                <a:spcPts val="500"/>
              </a:spcBef>
              <a:buFont typeface="Arial"/>
              <a:buChar char="•"/>
            </a:pPr>
            <a:r>
              <a:rPr lang="en-US" sz="1800" dirty="0"/>
              <a:t>Creation of CIMNE </a:t>
            </a:r>
            <a:r>
              <a:rPr lang="en-US" sz="1800" dirty="0" err="1"/>
              <a:t>Tecnología</a:t>
            </a:r>
            <a:r>
              <a:rPr lang="en-US" sz="1800" dirty="0"/>
              <a:t>, SA. (2011), a company 100% owned by CIMNE, in charge of the technology transfer of CIMNE outputs.</a:t>
            </a:r>
          </a:p>
          <a:p>
            <a:pPr marL="285717" indent="-285717">
              <a:spcBef>
                <a:spcPts val="500"/>
              </a:spcBef>
              <a:buFont typeface="Arial"/>
              <a:buChar char="•"/>
            </a:pPr>
            <a:r>
              <a:rPr lang="en-US" sz="1800" dirty="0" smtClean="0"/>
              <a:t>14 </a:t>
            </a:r>
            <a:r>
              <a:rPr lang="en-US" sz="1800" dirty="0"/>
              <a:t>spin-off companies.</a:t>
            </a:r>
            <a:endParaRPr lang="es-ES" sz="1800" dirty="0"/>
          </a:p>
        </p:txBody>
      </p:sp>
    </p:spTree>
    <p:extLst>
      <p:ext uri="{BB962C8B-B14F-4D97-AF65-F5344CB8AC3E}">
        <p14:creationId xmlns:p14="http://schemas.microsoft.com/office/powerpoint/2010/main" val="7102153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Imagen 2" descr="rueda-0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37322" y="1047625"/>
            <a:ext cx="8587409" cy="5780458"/>
          </a:xfrm>
          <a:prstGeom prst="rect">
            <a:avLst/>
          </a:prstGeom>
        </p:spPr>
      </p:pic>
      <p:sp>
        <p:nvSpPr>
          <p:cNvPr id="4" name="CuadroTexto 3"/>
          <p:cNvSpPr txBox="1"/>
          <p:nvPr/>
        </p:nvSpPr>
        <p:spPr>
          <a:xfrm>
            <a:off x="1641974" y="1879977"/>
            <a:ext cx="2053791" cy="1015663"/>
          </a:xfrm>
          <a:prstGeom prst="rect">
            <a:avLst/>
          </a:prstGeom>
          <a:noFill/>
        </p:spPr>
        <p:txBody>
          <a:bodyPr wrap="square" rtlCol="0">
            <a:spAutoFit/>
          </a:bodyPr>
          <a:lstStyle/>
          <a:p>
            <a:r>
              <a:rPr lang="es-ES" sz="2000" dirty="0">
                <a:latin typeface="Calibri" panose="020F0502020204030204" pitchFamily="34" charset="0"/>
                <a:ea typeface="Calibri" panose="020F0502020204030204" pitchFamily="34" charset="0"/>
                <a:cs typeface="Calibri" panose="020F0502020204030204" pitchFamily="34" charset="0"/>
              </a:rPr>
              <a:t>CIMNE </a:t>
            </a:r>
            <a:r>
              <a:rPr lang="es-ES" sz="2000" dirty="0" err="1">
                <a:latin typeface="Calibri" panose="020F0502020204030204" pitchFamily="34" charset="0"/>
                <a:ea typeface="Calibri" panose="020F0502020204030204" pitchFamily="34" charset="0"/>
                <a:cs typeface="Calibri" panose="020F0502020204030204" pitchFamily="34" charset="0"/>
              </a:rPr>
              <a:t>commercial</a:t>
            </a:r>
            <a:r>
              <a:rPr lang="es-ES" sz="2000" dirty="0">
                <a:latin typeface="Calibri" panose="020F0502020204030204" pitchFamily="34" charset="0"/>
                <a:ea typeface="Calibri" panose="020F0502020204030204" pitchFamily="34" charset="0"/>
                <a:cs typeface="Calibri" panose="020F0502020204030204" pitchFamily="34" charset="0"/>
              </a:rPr>
              <a:t> </a:t>
            </a:r>
            <a:r>
              <a:rPr lang="es-ES" sz="2000" dirty="0" err="1">
                <a:latin typeface="Calibri" panose="020F0502020204030204" pitchFamily="34" charset="0"/>
                <a:ea typeface="Calibri" panose="020F0502020204030204" pitchFamily="34" charset="0"/>
                <a:cs typeface="Calibri" panose="020F0502020204030204" pitchFamily="34" charset="0"/>
              </a:rPr>
              <a:t>alliances</a:t>
            </a:r>
            <a:endParaRPr lang="es-ES" sz="2000" dirty="0">
              <a:latin typeface="Calibri" panose="020F0502020204030204" pitchFamily="34" charset="0"/>
              <a:ea typeface="Calibri" panose="020F0502020204030204" pitchFamily="34" charset="0"/>
              <a:cs typeface="Calibri" panose="020F0502020204030204" pitchFamily="34" charset="0"/>
            </a:endParaRPr>
          </a:p>
        </p:txBody>
      </p:sp>
      <p:pic>
        <p:nvPicPr>
          <p:cNvPr id="15" name="Imagen 14"/>
          <p:cNvPicPr>
            <a:picLocks noChangeAspect="1"/>
          </p:cNvPicPr>
          <p:nvPr/>
        </p:nvPicPr>
        <p:blipFill>
          <a:blip r:embed="rId3"/>
          <a:stretch>
            <a:fillRect/>
          </a:stretch>
        </p:blipFill>
        <p:spPr>
          <a:xfrm>
            <a:off x="7856404" y="935865"/>
            <a:ext cx="880676" cy="1085883"/>
          </a:xfrm>
          <a:prstGeom prst="rect">
            <a:avLst/>
          </a:prstGeom>
        </p:spPr>
      </p:pic>
      <p:sp>
        <p:nvSpPr>
          <p:cNvPr id="16" name="CuadroTexto 15"/>
          <p:cNvSpPr txBox="1"/>
          <p:nvPr/>
        </p:nvSpPr>
        <p:spPr>
          <a:xfrm>
            <a:off x="7680504" y="2213355"/>
            <a:ext cx="1232476" cy="923330"/>
          </a:xfrm>
          <a:prstGeom prst="rect">
            <a:avLst/>
          </a:prstGeom>
          <a:noFill/>
        </p:spPr>
        <p:txBody>
          <a:bodyPr wrap="square" rtlCol="0">
            <a:spAutoFit/>
          </a:bodyPr>
          <a:lstStyle/>
          <a:p>
            <a:pPr algn="ctr"/>
            <a:r>
              <a:rPr lang="es-ES" dirty="0" err="1" smtClean="0">
                <a:latin typeface="Calibri" panose="020F0502020204030204" pitchFamily="34" charset="0"/>
                <a:ea typeface="Calibri" panose="020F0502020204030204" pitchFamily="34" charset="0"/>
                <a:cs typeface="Calibri" panose="020F0502020204030204" pitchFamily="34" charset="0"/>
              </a:rPr>
              <a:t>Public</a:t>
            </a:r>
            <a:r>
              <a:rPr lang="es-ES" dirty="0" smtClean="0">
                <a:latin typeface="Calibri" panose="020F0502020204030204" pitchFamily="34" charset="0"/>
                <a:ea typeface="Calibri" panose="020F0502020204030204" pitchFamily="34" charset="0"/>
                <a:cs typeface="Calibri" panose="020F0502020204030204" pitchFamily="34" charset="0"/>
              </a:rPr>
              <a:t>/ </a:t>
            </a:r>
            <a:r>
              <a:rPr lang="es-ES" dirty="0" err="1" smtClean="0">
                <a:latin typeface="Calibri" panose="020F0502020204030204" pitchFamily="34" charset="0"/>
                <a:ea typeface="Calibri" panose="020F0502020204030204" pitchFamily="34" charset="0"/>
                <a:cs typeface="Calibri" panose="020F0502020204030204" pitchFamily="34" charset="0"/>
              </a:rPr>
              <a:t>Private</a:t>
            </a:r>
            <a:r>
              <a:rPr lang="es-ES" dirty="0" smtClean="0">
                <a:latin typeface="Calibri" panose="020F0502020204030204" pitchFamily="34" charset="0"/>
                <a:ea typeface="Calibri" panose="020F0502020204030204" pitchFamily="34" charset="0"/>
                <a:cs typeface="Calibri" panose="020F0502020204030204" pitchFamily="34" charset="0"/>
              </a:rPr>
              <a:t> Sponsors</a:t>
            </a:r>
            <a:endParaRPr lang="es-ES" dirty="0">
              <a:latin typeface="Calibri" panose="020F0502020204030204" pitchFamily="34" charset="0"/>
              <a:ea typeface="Calibri" panose="020F0502020204030204" pitchFamily="34" charset="0"/>
              <a:cs typeface="Calibri" panose="020F0502020204030204" pitchFamily="34" charset="0"/>
            </a:endParaRPr>
          </a:p>
        </p:txBody>
      </p:sp>
      <p:sp>
        <p:nvSpPr>
          <p:cNvPr id="7" name="Título 1"/>
          <p:cNvSpPr txBox="1">
            <a:spLocks/>
          </p:cNvSpPr>
          <p:nvPr/>
        </p:nvSpPr>
        <p:spPr>
          <a:xfrm>
            <a:off x="3159760" y="732666"/>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THE CYCLE OF THE IDEAS</a:t>
            </a:r>
            <a:r>
              <a:rPr lang="es-ES" sz="3600" dirty="0" smtClean="0"/>
              <a:t/>
            </a:r>
            <a:br>
              <a:rPr lang="es-ES" sz="3600" dirty="0" smtClean="0"/>
            </a:br>
            <a:endParaRPr lang="es-ES" dirty="0"/>
          </a:p>
        </p:txBody>
      </p:sp>
      <p:sp>
        <p:nvSpPr>
          <p:cNvPr id="9"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10) TECH. TRANSFER</a:t>
            </a:r>
            <a:endParaRPr lang="es-ES" dirty="0"/>
          </a:p>
        </p:txBody>
      </p:sp>
      <p:cxnSp>
        <p:nvCxnSpPr>
          <p:cNvPr id="10" name="Conector recto 9"/>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7123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3418205" y="773607"/>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err="1" smtClean="0">
                <a:solidFill>
                  <a:schemeClr val="bg1">
                    <a:lumMod val="65000"/>
                  </a:schemeClr>
                </a:solidFill>
              </a:rPr>
              <a:t>CIMNE</a:t>
            </a:r>
            <a:r>
              <a:rPr lang="es-ES" sz="2400" dirty="0" smtClean="0">
                <a:solidFill>
                  <a:schemeClr val="bg1">
                    <a:lumMod val="65000"/>
                  </a:schemeClr>
                </a:solidFill>
              </a:rPr>
              <a:t> </a:t>
            </a:r>
            <a:r>
              <a:rPr lang="es-ES" sz="2400" dirty="0" err="1" smtClean="0">
                <a:solidFill>
                  <a:schemeClr val="bg1">
                    <a:lumMod val="65000"/>
                  </a:schemeClr>
                </a:solidFill>
              </a:rPr>
              <a:t>SCIENCE</a:t>
            </a:r>
            <a:r>
              <a:rPr lang="es-ES" sz="2400" dirty="0" smtClean="0">
                <a:solidFill>
                  <a:schemeClr val="bg1">
                    <a:lumMod val="65000"/>
                  </a:schemeClr>
                </a:solidFill>
              </a:rPr>
              <a:t> </a:t>
            </a:r>
            <a:r>
              <a:rPr lang="es-ES" sz="2400" dirty="0" err="1" smtClean="0">
                <a:solidFill>
                  <a:schemeClr val="bg1">
                    <a:lumMod val="65000"/>
                  </a:schemeClr>
                </a:solidFill>
              </a:rPr>
              <a:t>BASED</a:t>
            </a:r>
            <a:r>
              <a:rPr lang="es-ES" sz="2400" dirty="0" smtClean="0">
                <a:solidFill>
                  <a:schemeClr val="bg1">
                    <a:lumMod val="65000"/>
                  </a:schemeClr>
                </a:solidFill>
              </a:rPr>
              <a:t> </a:t>
            </a:r>
            <a:r>
              <a:rPr lang="es-ES" sz="2400" dirty="0" err="1" smtClean="0">
                <a:solidFill>
                  <a:schemeClr val="bg1">
                    <a:lumMod val="65000"/>
                  </a:schemeClr>
                </a:solidFill>
              </a:rPr>
              <a:t>MODEL</a:t>
            </a:r>
            <a:r>
              <a:rPr lang="es-ES" sz="3600" dirty="0" smtClean="0"/>
              <a:t/>
            </a:r>
            <a:br>
              <a:rPr lang="es-ES" sz="3600" dirty="0" smtClean="0"/>
            </a:br>
            <a:endParaRPr lang="es-ES" dirty="0"/>
          </a:p>
        </p:txBody>
      </p:sp>
      <p:pic>
        <p:nvPicPr>
          <p:cNvPr id="46" name="Imagen 4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354172"/>
            <a:ext cx="9144000" cy="4885151"/>
          </a:xfrm>
          <a:prstGeom prst="rect">
            <a:avLst/>
          </a:prstGeom>
        </p:spPr>
      </p:pic>
      <p:cxnSp>
        <p:nvCxnSpPr>
          <p:cNvPr id="47" name="Conector recto 46"/>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48"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10) TECH. TRANSFER</a:t>
            </a:r>
            <a:endParaRPr lang="es-ES" dirty="0"/>
          </a:p>
        </p:txBody>
      </p:sp>
    </p:spTree>
    <p:extLst>
      <p:ext uri="{BB962C8B-B14F-4D97-AF65-F5344CB8AC3E}">
        <p14:creationId xmlns:p14="http://schemas.microsoft.com/office/powerpoint/2010/main" val="383940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Picture 2" descr="https://www.compassis.com/compass/int/compass_pattern_new_home_files/1_.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851478"/>
            <a:ext cx="9144000" cy="5038726"/>
          </a:xfrm>
          <a:prstGeom prst="rect">
            <a:avLst/>
          </a:prstGeom>
          <a:noFill/>
          <a:extLst>
            <a:ext uri="{909E8E84-426E-40DD-AFC4-6F175D3DCCD1}">
              <a14:hiddenFill xmlns:a14="http://schemas.microsoft.com/office/drawing/2010/main">
                <a:solidFill>
                  <a:srgbClr val="FFFFFF"/>
                </a:solidFill>
              </a14:hiddenFill>
            </a:ext>
          </a:extLst>
        </p:spPr>
      </p:pic>
      <p:sp>
        <p:nvSpPr>
          <p:cNvPr id="43" name="Rectángulo 42"/>
          <p:cNvSpPr/>
          <p:nvPr/>
        </p:nvSpPr>
        <p:spPr>
          <a:xfrm>
            <a:off x="6230766" y="1920697"/>
            <a:ext cx="2590146" cy="1697743"/>
          </a:xfrm>
          <a:prstGeom prst="rect">
            <a:avLst/>
          </a:prstGeom>
          <a:solidFill>
            <a:schemeClr val="bg1"/>
          </a:solidFill>
          <a:ln>
            <a:solidFill>
              <a:schemeClr val="accent5">
                <a:lumMod val="5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77" name="Rectángulo 76"/>
          <p:cNvSpPr/>
          <p:nvPr/>
        </p:nvSpPr>
        <p:spPr>
          <a:xfrm>
            <a:off x="3259724" y="1889039"/>
            <a:ext cx="2596778" cy="1729401"/>
          </a:xfrm>
          <a:prstGeom prst="rect">
            <a:avLst/>
          </a:prstGeom>
          <a:solidFill>
            <a:schemeClr val="bg1"/>
          </a:solidFill>
          <a:ln>
            <a:solidFill>
              <a:schemeClr val="accent5">
                <a:lumMod val="5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74" name="Rectángulo 73"/>
          <p:cNvSpPr/>
          <p:nvPr/>
        </p:nvSpPr>
        <p:spPr>
          <a:xfrm>
            <a:off x="307066" y="1895520"/>
            <a:ext cx="2590146" cy="1716955"/>
          </a:xfrm>
          <a:prstGeom prst="rect">
            <a:avLst/>
          </a:prstGeom>
          <a:solidFill>
            <a:schemeClr val="bg1"/>
          </a:solidFill>
          <a:ln>
            <a:solidFill>
              <a:schemeClr val="accent5">
                <a:lumMod val="5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endParaRPr lang="es-ES" sz="2400" dirty="0" smtClean="0">
              <a:solidFill>
                <a:schemeClr val="bg1">
                  <a:lumMod val="65000"/>
                </a:schemeClr>
              </a:solidFill>
            </a:endParaRPr>
          </a:p>
        </p:txBody>
      </p:sp>
      <p:sp>
        <p:nvSpPr>
          <p:cNvPr id="9"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10) TECH. TRANSFER</a:t>
            </a:r>
            <a:endParaRPr lang="es-ES" dirty="0"/>
          </a:p>
        </p:txBody>
      </p:sp>
      <p:pic>
        <p:nvPicPr>
          <p:cNvPr id="10" name="Imagen 9" descr="leyenda-proyectos.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98925" y="9244315"/>
            <a:ext cx="2669620" cy="1069848"/>
          </a:xfrm>
          <a:prstGeom prst="rect">
            <a:avLst/>
          </a:prstGeom>
        </p:spPr>
      </p:pic>
      <p:pic>
        <p:nvPicPr>
          <p:cNvPr id="11" name="Imagen 10">
            <a:hlinkClick r:id="rId4"/>
          </p:cNvPr>
          <p:cNvPicPr>
            <a:picLocks noChangeAspect="1"/>
          </p:cNvPicPr>
          <p:nvPr/>
        </p:nvPicPr>
        <p:blipFill>
          <a:blip r:embed="rId5"/>
          <a:stretch>
            <a:fillRect/>
          </a:stretch>
        </p:blipFill>
        <p:spPr>
          <a:xfrm>
            <a:off x="6297898" y="2212766"/>
            <a:ext cx="849301" cy="513910"/>
          </a:xfrm>
          <a:prstGeom prst="rect">
            <a:avLst/>
          </a:prstGeom>
        </p:spPr>
      </p:pic>
      <p:sp>
        <p:nvSpPr>
          <p:cNvPr id="12" name="CuadroTexto 11"/>
          <p:cNvSpPr txBox="1"/>
          <p:nvPr/>
        </p:nvSpPr>
        <p:spPr>
          <a:xfrm>
            <a:off x="6844195" y="2255490"/>
            <a:ext cx="1978228" cy="374863"/>
          </a:xfrm>
          <a:prstGeom prst="rect">
            <a:avLst/>
          </a:prstGeom>
          <a:noFill/>
        </p:spPr>
        <p:txBody>
          <a:bodyPr wrap="square" lIns="91429" tIns="45715" rIns="91429" bIns="45715" rtlCol="0">
            <a:spAutoFit/>
          </a:bodyPr>
          <a:lstStyle/>
          <a:p>
            <a:pPr algn="ctr"/>
            <a:r>
              <a:rPr lang="es-ES" sz="900" dirty="0">
                <a:solidFill>
                  <a:schemeClr val="accent5">
                    <a:lumMod val="50000"/>
                  </a:schemeClr>
                </a:solidFill>
              </a:rPr>
              <a:t>COMPASS INGENIERÍA Y SISTEMAS, SA</a:t>
            </a:r>
          </a:p>
        </p:txBody>
      </p:sp>
      <p:sp>
        <p:nvSpPr>
          <p:cNvPr id="13" name="CuadroTexto 12"/>
          <p:cNvSpPr txBox="1"/>
          <p:nvPr/>
        </p:nvSpPr>
        <p:spPr>
          <a:xfrm>
            <a:off x="6232276" y="1907452"/>
            <a:ext cx="2590146"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dirty="0">
                <a:solidFill>
                  <a:srgbClr val="215968"/>
                </a:solidFill>
              </a:rPr>
              <a:t>Created in 2002</a:t>
            </a:r>
          </a:p>
        </p:txBody>
      </p:sp>
      <p:sp>
        <p:nvSpPr>
          <p:cNvPr id="70" name="CuadroTexto 69"/>
          <p:cNvSpPr txBox="1"/>
          <p:nvPr/>
        </p:nvSpPr>
        <p:spPr>
          <a:xfrm>
            <a:off x="6224135" y="2885279"/>
            <a:ext cx="2590146" cy="638626"/>
          </a:xfrm>
          <a:prstGeom prst="rect">
            <a:avLst/>
          </a:prstGeom>
          <a:noFill/>
        </p:spPr>
        <p:txBody>
          <a:bodyPr wrap="square" lIns="91429" tIns="45715" rIns="91429" bIns="45715" rtlCol="0">
            <a:spAutoFit/>
          </a:bodyPr>
          <a:lstStyle/>
          <a:p>
            <a:pPr algn="ctr"/>
            <a:r>
              <a:rPr lang="es-ES" sz="1100" dirty="0" err="1"/>
              <a:t>Applications</a:t>
            </a:r>
            <a:r>
              <a:rPr lang="es-ES" sz="1100" dirty="0"/>
              <a:t> of </a:t>
            </a:r>
            <a:r>
              <a:rPr lang="es-ES" sz="1100" dirty="0" err="1"/>
              <a:t>numerical</a:t>
            </a:r>
            <a:r>
              <a:rPr lang="es-ES" sz="1100" dirty="0"/>
              <a:t> </a:t>
            </a:r>
            <a:r>
              <a:rPr lang="es-ES" sz="1100" dirty="0" err="1"/>
              <a:t>methods</a:t>
            </a:r>
            <a:r>
              <a:rPr lang="es-ES" sz="1100" dirty="0"/>
              <a:t> in civil, naval and </a:t>
            </a:r>
            <a:r>
              <a:rPr lang="es-ES" sz="1100" dirty="0" err="1"/>
              <a:t>maritime</a:t>
            </a:r>
            <a:r>
              <a:rPr lang="es-ES" sz="1100" dirty="0"/>
              <a:t> </a:t>
            </a:r>
            <a:r>
              <a:rPr lang="es-ES" sz="1100" dirty="0" err="1"/>
              <a:t>engineering</a:t>
            </a:r>
            <a:r>
              <a:rPr lang="es-ES" sz="1100" dirty="0"/>
              <a:t>. </a:t>
            </a:r>
          </a:p>
          <a:p>
            <a:pPr algn="ctr">
              <a:spcBef>
                <a:spcPts val="300"/>
              </a:spcBef>
            </a:pPr>
            <a:r>
              <a:rPr lang="es-ES" sz="1100" dirty="0"/>
              <a:t>CIMNE </a:t>
            </a:r>
            <a:r>
              <a:rPr lang="es-ES" sz="1100" dirty="0" err="1"/>
              <a:t>owns</a:t>
            </a:r>
            <a:r>
              <a:rPr lang="es-ES" sz="1100" dirty="0"/>
              <a:t> 24% of COMPASS</a:t>
            </a:r>
            <a:r>
              <a:rPr lang="es-ES" sz="1100" dirty="0" smtClean="0"/>
              <a:t>.</a:t>
            </a:r>
            <a:endParaRPr lang="es-ES" sz="900" dirty="0"/>
          </a:p>
        </p:txBody>
      </p:sp>
      <p:sp>
        <p:nvSpPr>
          <p:cNvPr id="73" name="CuadroTexto 72"/>
          <p:cNvSpPr txBox="1"/>
          <p:nvPr/>
        </p:nvSpPr>
        <p:spPr>
          <a:xfrm>
            <a:off x="307066" y="1901486"/>
            <a:ext cx="2590146"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dirty="0">
                <a:solidFill>
                  <a:srgbClr val="215968"/>
                </a:solidFill>
              </a:rPr>
              <a:t>Created in </a:t>
            </a:r>
            <a:r>
              <a:rPr lang="en-US" sz="1200" dirty="0" smtClean="0">
                <a:solidFill>
                  <a:srgbClr val="215968"/>
                </a:solidFill>
              </a:rPr>
              <a:t>1996</a:t>
            </a:r>
            <a:endParaRPr lang="en-US" sz="1200" dirty="0">
              <a:solidFill>
                <a:srgbClr val="215968"/>
              </a:solidFill>
            </a:endParaRPr>
          </a:p>
        </p:txBody>
      </p:sp>
      <p:sp>
        <p:nvSpPr>
          <p:cNvPr id="76" name="CuadroTexto 75"/>
          <p:cNvSpPr txBox="1"/>
          <p:nvPr/>
        </p:nvSpPr>
        <p:spPr>
          <a:xfrm>
            <a:off x="3266354" y="1895520"/>
            <a:ext cx="2590147"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dirty="0">
                <a:solidFill>
                  <a:srgbClr val="215968"/>
                </a:solidFill>
              </a:rPr>
              <a:t>Created in 2001</a:t>
            </a:r>
          </a:p>
        </p:txBody>
      </p:sp>
      <p:sp>
        <p:nvSpPr>
          <p:cNvPr id="78" name="CuadroTexto 77"/>
          <p:cNvSpPr txBox="1"/>
          <p:nvPr/>
        </p:nvSpPr>
        <p:spPr>
          <a:xfrm>
            <a:off x="3266355" y="2926486"/>
            <a:ext cx="2596778" cy="600154"/>
          </a:xfrm>
          <a:prstGeom prst="rect">
            <a:avLst/>
          </a:prstGeom>
          <a:noFill/>
        </p:spPr>
        <p:txBody>
          <a:bodyPr wrap="square" lIns="91429" tIns="45715" rIns="91429" bIns="45715" rtlCol="0">
            <a:spAutoFit/>
          </a:bodyPr>
          <a:lstStyle/>
          <a:p>
            <a:pPr algn="ctr"/>
            <a:r>
              <a:rPr lang="es-ES" sz="1100" dirty="0"/>
              <a:t>E-Training and </a:t>
            </a:r>
            <a:r>
              <a:rPr lang="es-ES" sz="1100" dirty="0" err="1"/>
              <a:t>consulting</a:t>
            </a:r>
            <a:r>
              <a:rPr lang="es-ES" sz="1100" dirty="0"/>
              <a:t> </a:t>
            </a:r>
            <a:r>
              <a:rPr lang="es-ES" sz="1100" dirty="0" err="1"/>
              <a:t>activities</a:t>
            </a:r>
            <a:r>
              <a:rPr lang="es-ES" sz="1100" dirty="0"/>
              <a:t> in civil </a:t>
            </a:r>
            <a:r>
              <a:rPr lang="es-ES" sz="1100" dirty="0" err="1"/>
              <a:t>engineering</a:t>
            </a:r>
            <a:r>
              <a:rPr lang="es-ES" sz="1100" dirty="0"/>
              <a:t>. </a:t>
            </a:r>
            <a:r>
              <a:rPr lang="es-ES" sz="1100" dirty="0" err="1"/>
              <a:t>It</a:t>
            </a:r>
            <a:r>
              <a:rPr lang="es-ES" sz="1100" dirty="0"/>
              <a:t> </a:t>
            </a:r>
            <a:r>
              <a:rPr lang="es-ES" sz="1100" dirty="0" err="1"/>
              <a:t>was</a:t>
            </a:r>
            <a:r>
              <a:rPr lang="es-ES" sz="1100" dirty="0"/>
              <a:t> </a:t>
            </a:r>
            <a:r>
              <a:rPr lang="es-ES" sz="1100" dirty="0" err="1"/>
              <a:t>sold</a:t>
            </a:r>
            <a:r>
              <a:rPr lang="es-ES" sz="1100" dirty="0"/>
              <a:t> in 2011 to </a:t>
            </a:r>
            <a:r>
              <a:rPr lang="es-ES" sz="1100" dirty="0" smtClean="0"/>
              <a:t>he </a:t>
            </a:r>
            <a:r>
              <a:rPr lang="es-ES" sz="1100" dirty="0"/>
              <a:t>Washington Post </a:t>
            </a:r>
            <a:r>
              <a:rPr lang="es-ES" sz="1100" dirty="0" err="1"/>
              <a:t>Group</a:t>
            </a:r>
            <a:r>
              <a:rPr lang="es-ES" sz="1100" dirty="0"/>
              <a:t>.</a:t>
            </a:r>
          </a:p>
        </p:txBody>
      </p:sp>
      <p:pic>
        <p:nvPicPr>
          <p:cNvPr id="79" name="Imagen 78">
            <a:hlinkClick r:id="rId6"/>
          </p:cNvPr>
          <p:cNvPicPr>
            <a:picLocks noChangeAspect="1"/>
          </p:cNvPicPr>
          <p:nvPr/>
        </p:nvPicPr>
        <p:blipFill>
          <a:blip r:embed="rId7"/>
          <a:stretch>
            <a:fillRect/>
          </a:stretch>
        </p:blipFill>
        <p:spPr>
          <a:xfrm>
            <a:off x="3366160" y="2177334"/>
            <a:ext cx="1024226" cy="619755"/>
          </a:xfrm>
          <a:prstGeom prst="rect">
            <a:avLst/>
          </a:prstGeom>
        </p:spPr>
      </p:pic>
      <p:sp>
        <p:nvSpPr>
          <p:cNvPr id="80" name="CuadroTexto 79"/>
          <p:cNvSpPr txBox="1"/>
          <p:nvPr/>
        </p:nvSpPr>
        <p:spPr>
          <a:xfrm>
            <a:off x="4281005" y="2164050"/>
            <a:ext cx="1575496" cy="646321"/>
          </a:xfrm>
          <a:prstGeom prst="rect">
            <a:avLst/>
          </a:prstGeom>
          <a:noFill/>
        </p:spPr>
        <p:txBody>
          <a:bodyPr wrap="square" lIns="91429" tIns="45715" rIns="91429" bIns="45715" rtlCol="0">
            <a:spAutoFit/>
          </a:bodyPr>
          <a:lstStyle/>
          <a:p>
            <a:pPr algn="ctr"/>
            <a:r>
              <a:rPr lang="es-ES" sz="900" dirty="0">
                <a:solidFill>
                  <a:schemeClr val="accent5">
                    <a:lumMod val="50000"/>
                  </a:schemeClr>
                </a:solidFill>
              </a:rPr>
              <a:t>SOLUCIONES INTEGRALES DE FORMACIÓN Y GESTIÓN STRUCTURALIA, SA</a:t>
            </a:r>
          </a:p>
        </p:txBody>
      </p:sp>
      <p:pic>
        <p:nvPicPr>
          <p:cNvPr id="2" name="Imagen 1"/>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42440" y="2183236"/>
            <a:ext cx="1367099" cy="827095"/>
          </a:xfrm>
          <a:prstGeom prst="rect">
            <a:avLst/>
          </a:prstGeom>
        </p:spPr>
      </p:pic>
      <p:sp>
        <p:nvSpPr>
          <p:cNvPr id="75" name="CuadroTexto 74"/>
          <p:cNvSpPr txBox="1"/>
          <p:nvPr/>
        </p:nvSpPr>
        <p:spPr>
          <a:xfrm>
            <a:off x="298925" y="2879313"/>
            <a:ext cx="2590146" cy="600154"/>
          </a:xfrm>
          <a:prstGeom prst="rect">
            <a:avLst/>
          </a:prstGeom>
          <a:noFill/>
        </p:spPr>
        <p:txBody>
          <a:bodyPr wrap="square" lIns="91429" tIns="45715" rIns="91429" bIns="45715" rtlCol="0">
            <a:spAutoFit/>
          </a:bodyPr>
          <a:lstStyle/>
          <a:p>
            <a:pPr algn="ctr"/>
            <a:r>
              <a:rPr lang="en-US" sz="1100" dirty="0"/>
              <a:t>Development and marketing of simulation software production processes. </a:t>
            </a:r>
            <a:endParaRPr lang="es-ES" sz="1100" dirty="0">
              <a:solidFill>
                <a:schemeClr val="tx1">
                  <a:lumMod val="65000"/>
                  <a:lumOff val="35000"/>
                </a:schemeClr>
              </a:solidFill>
            </a:endParaRPr>
          </a:p>
        </p:txBody>
      </p:sp>
      <p:sp>
        <p:nvSpPr>
          <p:cNvPr id="72" name="CuadroTexto 71"/>
          <p:cNvSpPr txBox="1"/>
          <p:nvPr/>
        </p:nvSpPr>
        <p:spPr>
          <a:xfrm>
            <a:off x="1788285" y="2249523"/>
            <a:ext cx="1108927" cy="230822"/>
          </a:xfrm>
          <a:prstGeom prst="rect">
            <a:avLst/>
          </a:prstGeom>
          <a:noFill/>
        </p:spPr>
        <p:txBody>
          <a:bodyPr wrap="square" lIns="91429" tIns="45715" rIns="91429" bIns="45715" rtlCol="0">
            <a:spAutoFit/>
          </a:bodyPr>
          <a:lstStyle/>
          <a:p>
            <a:pPr algn="ctr"/>
            <a:r>
              <a:rPr lang="es-ES" sz="900" dirty="0" smtClean="0">
                <a:solidFill>
                  <a:schemeClr val="accent5">
                    <a:lumMod val="50000"/>
                  </a:schemeClr>
                </a:solidFill>
              </a:rPr>
              <a:t>QUANTECH ATZ</a:t>
            </a:r>
            <a:endParaRPr lang="es-ES" sz="900" dirty="0">
              <a:solidFill>
                <a:schemeClr val="accent5">
                  <a:lumMod val="50000"/>
                </a:schemeClr>
              </a:solidFill>
            </a:endParaRPr>
          </a:p>
        </p:txBody>
      </p:sp>
      <p:sp>
        <p:nvSpPr>
          <p:cNvPr id="25" name="Rectángulo 24"/>
          <p:cNvSpPr/>
          <p:nvPr/>
        </p:nvSpPr>
        <p:spPr>
          <a:xfrm>
            <a:off x="180178" y="3889230"/>
            <a:ext cx="1979514" cy="1716955"/>
          </a:xfrm>
          <a:prstGeom prst="rect">
            <a:avLst/>
          </a:prstGeom>
          <a:solidFill>
            <a:schemeClr val="bg1"/>
          </a:solidFill>
          <a:ln>
            <a:solidFill>
              <a:schemeClr val="accent5">
                <a:lumMod val="5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26" name="CuadroTexto 25"/>
          <p:cNvSpPr txBox="1"/>
          <p:nvPr/>
        </p:nvSpPr>
        <p:spPr>
          <a:xfrm>
            <a:off x="180178" y="3895196"/>
            <a:ext cx="1979514"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dirty="0">
                <a:solidFill>
                  <a:srgbClr val="215968"/>
                </a:solidFill>
              </a:rPr>
              <a:t>Created in </a:t>
            </a:r>
            <a:r>
              <a:rPr lang="en-US" sz="1200" dirty="0" smtClean="0">
                <a:solidFill>
                  <a:srgbClr val="215968"/>
                </a:solidFill>
              </a:rPr>
              <a:t>2001</a:t>
            </a:r>
            <a:endParaRPr lang="en-US" sz="1200" dirty="0">
              <a:solidFill>
                <a:srgbClr val="215968"/>
              </a:solidFill>
            </a:endParaRPr>
          </a:p>
        </p:txBody>
      </p:sp>
      <p:sp>
        <p:nvSpPr>
          <p:cNvPr id="28" name="CuadroTexto 27"/>
          <p:cNvSpPr txBox="1"/>
          <p:nvPr/>
        </p:nvSpPr>
        <p:spPr>
          <a:xfrm>
            <a:off x="172037" y="4952342"/>
            <a:ext cx="1987655" cy="600154"/>
          </a:xfrm>
          <a:prstGeom prst="rect">
            <a:avLst/>
          </a:prstGeom>
          <a:noFill/>
        </p:spPr>
        <p:txBody>
          <a:bodyPr wrap="square" lIns="91429" tIns="45715" rIns="91429" bIns="45715" rtlCol="0">
            <a:spAutoFit/>
          </a:bodyPr>
          <a:lstStyle/>
          <a:p>
            <a:pPr algn="ctr"/>
            <a:r>
              <a:rPr lang="en-US" sz="1100" dirty="0"/>
              <a:t>Inflatables structures for engineering a</a:t>
            </a:r>
            <a:r>
              <a:rPr lang="es-ES" sz="1100" dirty="0" err="1"/>
              <a:t>nd</a:t>
            </a:r>
            <a:r>
              <a:rPr lang="en-US" sz="1100" dirty="0"/>
              <a:t> architecture applications</a:t>
            </a:r>
            <a:r>
              <a:rPr lang="en-US" sz="1100" dirty="0">
                <a:solidFill>
                  <a:srgbClr val="215968"/>
                </a:solidFill>
              </a:rPr>
              <a:t>.</a:t>
            </a:r>
          </a:p>
        </p:txBody>
      </p:sp>
      <p:pic>
        <p:nvPicPr>
          <p:cNvPr id="23" name="Imagen 22">
            <a:hlinkClick r:id="rId9"/>
          </p:cNvPr>
          <p:cNvPicPr>
            <a:picLocks noChangeAspect="1"/>
          </p:cNvPicPr>
          <p:nvPr/>
        </p:nvPicPr>
        <p:blipFill>
          <a:blip r:embed="rId10"/>
          <a:stretch>
            <a:fillRect/>
          </a:stretch>
        </p:blipFill>
        <p:spPr>
          <a:xfrm>
            <a:off x="335792" y="4343138"/>
            <a:ext cx="1142478" cy="691310"/>
          </a:xfrm>
          <a:prstGeom prst="rect">
            <a:avLst/>
          </a:prstGeom>
        </p:spPr>
      </p:pic>
      <p:sp>
        <p:nvSpPr>
          <p:cNvPr id="39" name="Título 1"/>
          <p:cNvSpPr txBox="1">
            <a:spLocks/>
          </p:cNvSpPr>
          <p:nvPr/>
        </p:nvSpPr>
        <p:spPr>
          <a:xfrm>
            <a:off x="3312161" y="80513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n-US" sz="2400" dirty="0" smtClean="0">
                <a:solidFill>
                  <a:schemeClr val="bg1">
                    <a:lumMod val="65000"/>
                  </a:schemeClr>
                </a:solidFill>
              </a:rPr>
              <a:t>COMPANIES CREATED BY </a:t>
            </a:r>
            <a:r>
              <a:rPr lang="en-US" sz="2400" dirty="0" err="1" smtClean="0">
                <a:solidFill>
                  <a:schemeClr val="bg1">
                    <a:lumMod val="65000"/>
                  </a:schemeClr>
                </a:solidFill>
              </a:rPr>
              <a:t>CIMNE</a:t>
            </a:r>
            <a:endParaRPr lang="es-ES" sz="2400" dirty="0" smtClean="0">
              <a:solidFill>
                <a:schemeClr val="bg1">
                  <a:lumMod val="65000"/>
                </a:schemeClr>
              </a:solidFill>
            </a:endParaRPr>
          </a:p>
        </p:txBody>
      </p:sp>
      <p:sp>
        <p:nvSpPr>
          <p:cNvPr id="46" name="Rectángulo 45"/>
          <p:cNvSpPr/>
          <p:nvPr/>
        </p:nvSpPr>
        <p:spPr>
          <a:xfrm>
            <a:off x="6854889" y="3900647"/>
            <a:ext cx="1992586" cy="1716955"/>
          </a:xfrm>
          <a:prstGeom prst="rect">
            <a:avLst/>
          </a:prstGeom>
          <a:solidFill>
            <a:schemeClr val="bg1"/>
          </a:solidFill>
          <a:ln>
            <a:solidFill>
              <a:schemeClr val="accent5">
                <a:lumMod val="5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47" name="CuadroTexto 46"/>
          <p:cNvSpPr txBox="1"/>
          <p:nvPr/>
        </p:nvSpPr>
        <p:spPr>
          <a:xfrm>
            <a:off x="6868968" y="3906837"/>
            <a:ext cx="1978507"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dirty="0">
                <a:solidFill>
                  <a:srgbClr val="215968"/>
                </a:solidFill>
              </a:rPr>
              <a:t>Created in </a:t>
            </a:r>
            <a:r>
              <a:rPr lang="en-US" sz="1200" dirty="0" smtClean="0">
                <a:solidFill>
                  <a:srgbClr val="215968"/>
                </a:solidFill>
              </a:rPr>
              <a:t>2015</a:t>
            </a:r>
            <a:endParaRPr lang="en-US" sz="1200" dirty="0">
              <a:solidFill>
                <a:srgbClr val="215968"/>
              </a:solidFill>
            </a:endParaRPr>
          </a:p>
        </p:txBody>
      </p:sp>
      <p:sp>
        <p:nvSpPr>
          <p:cNvPr id="48" name="CuadroTexto 47"/>
          <p:cNvSpPr txBox="1"/>
          <p:nvPr/>
        </p:nvSpPr>
        <p:spPr>
          <a:xfrm>
            <a:off x="6832991" y="4969672"/>
            <a:ext cx="2000636" cy="600154"/>
          </a:xfrm>
          <a:prstGeom prst="rect">
            <a:avLst/>
          </a:prstGeom>
          <a:noFill/>
        </p:spPr>
        <p:txBody>
          <a:bodyPr wrap="square" lIns="91429" tIns="45715" rIns="91429" bIns="45715" rtlCol="0">
            <a:spAutoFit/>
          </a:bodyPr>
          <a:lstStyle/>
          <a:p>
            <a:pPr algn="ctr"/>
            <a:r>
              <a:rPr lang="en-US" sz="1100" dirty="0"/>
              <a:t>Pneumatic structures for a wide range of engineering problems. </a:t>
            </a:r>
          </a:p>
        </p:txBody>
      </p:sp>
      <p:sp>
        <p:nvSpPr>
          <p:cNvPr id="49" name="CuadroTexto 48"/>
          <p:cNvSpPr txBox="1"/>
          <p:nvPr/>
        </p:nvSpPr>
        <p:spPr>
          <a:xfrm>
            <a:off x="6868969" y="4196241"/>
            <a:ext cx="1986556" cy="369322"/>
          </a:xfrm>
          <a:prstGeom prst="rect">
            <a:avLst/>
          </a:prstGeom>
          <a:noFill/>
        </p:spPr>
        <p:txBody>
          <a:bodyPr wrap="square" lIns="91429" tIns="45715" rIns="91429" bIns="45715" rtlCol="0">
            <a:spAutoFit/>
          </a:bodyPr>
          <a:lstStyle/>
          <a:p>
            <a:pPr algn="ctr"/>
            <a:r>
              <a:rPr lang="es-ES" sz="900" dirty="0" err="1">
                <a:solidFill>
                  <a:schemeClr val="accent5">
                    <a:lumMod val="50000"/>
                  </a:schemeClr>
                </a:solidFill>
              </a:rPr>
              <a:t>PNEUMATIC</a:t>
            </a:r>
            <a:r>
              <a:rPr lang="es-ES" sz="900" dirty="0">
                <a:solidFill>
                  <a:schemeClr val="accent5">
                    <a:lumMod val="50000"/>
                  </a:schemeClr>
                </a:solidFill>
              </a:rPr>
              <a:t> </a:t>
            </a:r>
            <a:r>
              <a:rPr lang="es-ES" sz="900" dirty="0" err="1">
                <a:solidFill>
                  <a:schemeClr val="accent5">
                    <a:lumMod val="50000"/>
                  </a:schemeClr>
                </a:solidFill>
              </a:rPr>
              <a:t>STRUCTURES</a:t>
            </a:r>
            <a:r>
              <a:rPr lang="es-ES" sz="900" dirty="0">
                <a:solidFill>
                  <a:schemeClr val="accent5">
                    <a:lumMod val="50000"/>
                  </a:schemeClr>
                </a:solidFill>
              </a:rPr>
              <a:t> TECHNOLOGIES, </a:t>
            </a:r>
            <a:r>
              <a:rPr lang="es-ES" sz="900" dirty="0" err="1">
                <a:solidFill>
                  <a:schemeClr val="accent5">
                    <a:lumMod val="50000"/>
                  </a:schemeClr>
                </a:solidFill>
              </a:rPr>
              <a:t>SL</a:t>
            </a:r>
            <a:endParaRPr lang="es-ES" sz="900" dirty="0">
              <a:solidFill>
                <a:schemeClr val="accent5">
                  <a:lumMod val="50000"/>
                </a:schemeClr>
              </a:solidFill>
            </a:endParaRPr>
          </a:p>
        </p:txBody>
      </p:sp>
      <p:pic>
        <p:nvPicPr>
          <p:cNvPr id="32" name="Imagen 31"/>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7021714" y="4606002"/>
            <a:ext cx="871827" cy="203426"/>
          </a:xfrm>
          <a:prstGeom prst="rect">
            <a:avLst/>
          </a:prstGeom>
        </p:spPr>
      </p:pic>
      <p:sp>
        <p:nvSpPr>
          <p:cNvPr id="29" name="CuadroTexto 28"/>
          <p:cNvSpPr txBox="1"/>
          <p:nvPr/>
        </p:nvSpPr>
        <p:spPr>
          <a:xfrm>
            <a:off x="183883" y="4186180"/>
            <a:ext cx="1975809" cy="369322"/>
          </a:xfrm>
          <a:prstGeom prst="rect">
            <a:avLst/>
          </a:prstGeom>
          <a:noFill/>
        </p:spPr>
        <p:txBody>
          <a:bodyPr wrap="square" lIns="91429" tIns="45715" rIns="91429" bIns="45715" rtlCol="0">
            <a:spAutoFit/>
          </a:bodyPr>
          <a:lstStyle/>
          <a:p>
            <a:pPr algn="ctr"/>
            <a:r>
              <a:rPr lang="es-ES" sz="900" dirty="0" err="1" smtClean="0">
                <a:solidFill>
                  <a:schemeClr val="accent5">
                    <a:lumMod val="50000"/>
                  </a:schemeClr>
                </a:solidFill>
              </a:rPr>
              <a:t>BUILDAIR</a:t>
            </a:r>
            <a:r>
              <a:rPr lang="es-ES" sz="900" dirty="0" smtClean="0">
                <a:solidFill>
                  <a:schemeClr val="accent5">
                    <a:lumMod val="50000"/>
                  </a:schemeClr>
                </a:solidFill>
              </a:rPr>
              <a:t> INGENIERÍA Y ARQUITECTURA, </a:t>
            </a:r>
            <a:r>
              <a:rPr lang="es-ES" sz="900" dirty="0" err="1" smtClean="0">
                <a:solidFill>
                  <a:schemeClr val="accent5">
                    <a:lumMod val="50000"/>
                  </a:schemeClr>
                </a:solidFill>
              </a:rPr>
              <a:t>SA</a:t>
            </a:r>
            <a:endParaRPr lang="es-ES" sz="900" dirty="0">
              <a:solidFill>
                <a:schemeClr val="accent5">
                  <a:lumMod val="50000"/>
                </a:schemeClr>
              </a:solidFill>
            </a:endParaRPr>
          </a:p>
        </p:txBody>
      </p:sp>
      <p:sp>
        <p:nvSpPr>
          <p:cNvPr id="51" name="Rectángulo 50"/>
          <p:cNvSpPr/>
          <p:nvPr/>
        </p:nvSpPr>
        <p:spPr>
          <a:xfrm>
            <a:off x="2405484" y="3895758"/>
            <a:ext cx="1992586" cy="1716955"/>
          </a:xfrm>
          <a:prstGeom prst="rect">
            <a:avLst/>
          </a:prstGeom>
          <a:solidFill>
            <a:schemeClr val="bg1"/>
          </a:solidFill>
          <a:ln>
            <a:solidFill>
              <a:schemeClr val="accent5">
                <a:lumMod val="5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52" name="CuadroTexto 51"/>
          <p:cNvSpPr txBox="1"/>
          <p:nvPr/>
        </p:nvSpPr>
        <p:spPr>
          <a:xfrm>
            <a:off x="2405485" y="3901948"/>
            <a:ext cx="1992586"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dirty="0">
                <a:solidFill>
                  <a:srgbClr val="215968"/>
                </a:solidFill>
              </a:rPr>
              <a:t>Created in </a:t>
            </a:r>
            <a:r>
              <a:rPr lang="en-US" sz="1200" dirty="0" smtClean="0">
                <a:solidFill>
                  <a:srgbClr val="215968"/>
                </a:solidFill>
              </a:rPr>
              <a:t>2012</a:t>
            </a:r>
            <a:endParaRPr lang="en-US" sz="1200" dirty="0">
              <a:solidFill>
                <a:srgbClr val="215968"/>
              </a:solidFill>
            </a:endParaRPr>
          </a:p>
        </p:txBody>
      </p:sp>
      <p:sp>
        <p:nvSpPr>
          <p:cNvPr id="53" name="CuadroTexto 52"/>
          <p:cNvSpPr txBox="1"/>
          <p:nvPr/>
        </p:nvSpPr>
        <p:spPr>
          <a:xfrm>
            <a:off x="2462902" y="4969672"/>
            <a:ext cx="1866287" cy="430877"/>
          </a:xfrm>
          <a:prstGeom prst="rect">
            <a:avLst/>
          </a:prstGeom>
          <a:noFill/>
        </p:spPr>
        <p:txBody>
          <a:bodyPr wrap="square" lIns="91429" tIns="45715" rIns="91429" bIns="45715" rtlCol="0">
            <a:spAutoFit/>
          </a:bodyPr>
          <a:lstStyle/>
          <a:p>
            <a:pPr algn="ctr"/>
            <a:r>
              <a:rPr lang="en-US" sz="1100" dirty="0"/>
              <a:t>Software and systems for the Internet of Things.</a:t>
            </a:r>
          </a:p>
        </p:txBody>
      </p:sp>
      <p:sp>
        <p:nvSpPr>
          <p:cNvPr id="54" name="CuadroTexto 53"/>
          <p:cNvSpPr txBox="1"/>
          <p:nvPr/>
        </p:nvSpPr>
        <p:spPr>
          <a:xfrm>
            <a:off x="2405485" y="4191352"/>
            <a:ext cx="2000636" cy="229932"/>
          </a:xfrm>
          <a:prstGeom prst="rect">
            <a:avLst/>
          </a:prstGeom>
          <a:noFill/>
        </p:spPr>
        <p:txBody>
          <a:bodyPr wrap="square" lIns="91429" tIns="45715" rIns="91429" bIns="45715" rtlCol="0">
            <a:spAutoFit/>
          </a:bodyPr>
          <a:lstStyle/>
          <a:p>
            <a:pPr algn="ctr"/>
            <a:r>
              <a:rPr lang="es-ES" sz="900" dirty="0" err="1" smtClean="0">
                <a:solidFill>
                  <a:schemeClr val="accent5">
                    <a:lumMod val="50000"/>
                  </a:schemeClr>
                </a:solidFill>
              </a:rPr>
              <a:t>LYNCOS</a:t>
            </a:r>
            <a:r>
              <a:rPr lang="es-ES" sz="900" dirty="0" smtClean="0">
                <a:solidFill>
                  <a:schemeClr val="accent5">
                    <a:lumMod val="50000"/>
                  </a:schemeClr>
                </a:solidFill>
              </a:rPr>
              <a:t> TECHNOLOGIES, </a:t>
            </a:r>
            <a:r>
              <a:rPr lang="es-ES" sz="900" dirty="0" err="1" smtClean="0">
                <a:solidFill>
                  <a:schemeClr val="accent5">
                    <a:lumMod val="50000"/>
                  </a:schemeClr>
                </a:solidFill>
              </a:rPr>
              <a:t>SL</a:t>
            </a:r>
            <a:endParaRPr lang="es-ES" sz="900" dirty="0">
              <a:solidFill>
                <a:schemeClr val="accent5">
                  <a:lumMod val="50000"/>
                </a:schemeClr>
              </a:solidFill>
            </a:endParaRPr>
          </a:p>
        </p:txBody>
      </p:sp>
      <p:pic>
        <p:nvPicPr>
          <p:cNvPr id="33" name="Imagen 32"/>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2538893" y="4397192"/>
            <a:ext cx="765534" cy="463148"/>
          </a:xfrm>
          <a:prstGeom prst="rect">
            <a:avLst/>
          </a:prstGeom>
        </p:spPr>
      </p:pic>
      <p:sp>
        <p:nvSpPr>
          <p:cNvPr id="56" name="Rectángulo 55"/>
          <p:cNvSpPr/>
          <p:nvPr/>
        </p:nvSpPr>
        <p:spPr>
          <a:xfrm>
            <a:off x="4630187" y="3900647"/>
            <a:ext cx="1992586" cy="1716955"/>
          </a:xfrm>
          <a:prstGeom prst="rect">
            <a:avLst/>
          </a:prstGeom>
          <a:solidFill>
            <a:schemeClr val="bg1"/>
          </a:solidFill>
          <a:ln>
            <a:solidFill>
              <a:schemeClr val="accent5">
                <a:lumMod val="50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57" name="CuadroTexto 56"/>
          <p:cNvSpPr txBox="1"/>
          <p:nvPr/>
        </p:nvSpPr>
        <p:spPr>
          <a:xfrm>
            <a:off x="4630188" y="3906837"/>
            <a:ext cx="1992586"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dirty="0">
                <a:solidFill>
                  <a:srgbClr val="215968"/>
                </a:solidFill>
              </a:rPr>
              <a:t>Created in </a:t>
            </a:r>
            <a:r>
              <a:rPr lang="en-US" sz="1200" dirty="0" smtClean="0">
                <a:solidFill>
                  <a:srgbClr val="215968"/>
                </a:solidFill>
              </a:rPr>
              <a:t>2013</a:t>
            </a:r>
            <a:endParaRPr lang="en-US" sz="1200" dirty="0">
              <a:solidFill>
                <a:srgbClr val="215968"/>
              </a:solidFill>
            </a:endParaRPr>
          </a:p>
        </p:txBody>
      </p:sp>
      <p:sp>
        <p:nvSpPr>
          <p:cNvPr id="58" name="CuadroTexto 57"/>
          <p:cNvSpPr txBox="1"/>
          <p:nvPr/>
        </p:nvSpPr>
        <p:spPr>
          <a:xfrm>
            <a:off x="4622137" y="4948177"/>
            <a:ext cx="2000636" cy="600154"/>
          </a:xfrm>
          <a:prstGeom prst="rect">
            <a:avLst/>
          </a:prstGeom>
          <a:noFill/>
        </p:spPr>
        <p:txBody>
          <a:bodyPr wrap="square" lIns="91429" tIns="45715" rIns="91429" bIns="45715" rtlCol="0">
            <a:spAutoFit/>
          </a:bodyPr>
          <a:lstStyle/>
          <a:p>
            <a:pPr algn="ctr"/>
            <a:r>
              <a:rPr lang="es-ES_tradnl" sz="1100" dirty="0"/>
              <a:t>Mobile </a:t>
            </a:r>
            <a:r>
              <a:rPr lang="es-ES_tradnl" sz="1100" dirty="0" err="1"/>
              <a:t>pavilions</a:t>
            </a:r>
            <a:r>
              <a:rPr lang="es-ES_tradnl" sz="1100" dirty="0"/>
              <a:t> </a:t>
            </a:r>
            <a:r>
              <a:rPr lang="es-ES_tradnl" sz="1100" dirty="0" err="1"/>
              <a:t>with</a:t>
            </a:r>
            <a:r>
              <a:rPr lang="es-ES_tradnl" sz="1100" dirty="0"/>
              <a:t> multimedia </a:t>
            </a:r>
            <a:r>
              <a:rPr lang="es-ES_tradnl" sz="1100" dirty="0" err="1"/>
              <a:t>technology</a:t>
            </a:r>
            <a:r>
              <a:rPr lang="es-ES_tradnl" sz="1100" dirty="0"/>
              <a:t> </a:t>
            </a:r>
            <a:r>
              <a:rPr lang="es-ES_tradnl" sz="1100" dirty="0" err="1"/>
              <a:t>for</a:t>
            </a:r>
            <a:r>
              <a:rPr lang="es-ES_tradnl" sz="1100" dirty="0"/>
              <a:t> </a:t>
            </a:r>
            <a:r>
              <a:rPr lang="es-ES_tradnl" sz="1100" dirty="0" err="1"/>
              <a:t>leisure</a:t>
            </a:r>
            <a:r>
              <a:rPr lang="es-ES_tradnl" sz="1100" dirty="0"/>
              <a:t>, sport and </a:t>
            </a:r>
            <a:r>
              <a:rPr lang="es-ES_tradnl" sz="1100" dirty="0" err="1"/>
              <a:t>events</a:t>
            </a:r>
            <a:r>
              <a:rPr lang="es-ES_tradnl" sz="1100" dirty="0">
                <a:solidFill>
                  <a:srgbClr val="215968"/>
                </a:solidFill>
              </a:rPr>
              <a:t>.</a:t>
            </a:r>
            <a:endParaRPr lang="en-US" sz="1100" dirty="0">
              <a:solidFill>
                <a:srgbClr val="215968"/>
              </a:solidFill>
            </a:endParaRPr>
          </a:p>
        </p:txBody>
      </p:sp>
      <p:sp>
        <p:nvSpPr>
          <p:cNvPr id="59" name="CuadroTexto 58"/>
          <p:cNvSpPr txBox="1"/>
          <p:nvPr/>
        </p:nvSpPr>
        <p:spPr>
          <a:xfrm>
            <a:off x="5503778" y="4237320"/>
            <a:ext cx="1108927" cy="507821"/>
          </a:xfrm>
          <a:prstGeom prst="rect">
            <a:avLst/>
          </a:prstGeom>
          <a:noFill/>
        </p:spPr>
        <p:txBody>
          <a:bodyPr wrap="square" lIns="91429" tIns="45715" rIns="91429" bIns="45715" rtlCol="0">
            <a:spAutoFit/>
          </a:bodyPr>
          <a:lstStyle/>
          <a:p>
            <a:pPr algn="ctr"/>
            <a:r>
              <a:rPr lang="es-ES" sz="900" dirty="0" smtClean="0">
                <a:solidFill>
                  <a:schemeClr val="accent5">
                    <a:lumMod val="50000"/>
                  </a:schemeClr>
                </a:solidFill>
              </a:rPr>
              <a:t>PORTABLE MULTIMEDIA </a:t>
            </a:r>
            <a:r>
              <a:rPr lang="es-ES" sz="900" dirty="0" err="1" smtClean="0">
                <a:solidFill>
                  <a:schemeClr val="accent5">
                    <a:lumMod val="50000"/>
                  </a:schemeClr>
                </a:solidFill>
              </a:rPr>
              <a:t>SOLUTIONS</a:t>
            </a:r>
            <a:r>
              <a:rPr lang="es-ES" sz="900" dirty="0" smtClean="0">
                <a:solidFill>
                  <a:schemeClr val="accent5">
                    <a:lumMod val="50000"/>
                  </a:schemeClr>
                </a:solidFill>
              </a:rPr>
              <a:t>, </a:t>
            </a:r>
            <a:r>
              <a:rPr lang="es-ES" sz="900" dirty="0" err="1" smtClean="0">
                <a:solidFill>
                  <a:schemeClr val="accent5">
                    <a:lumMod val="50000"/>
                  </a:schemeClr>
                </a:solidFill>
              </a:rPr>
              <a:t>SL</a:t>
            </a:r>
            <a:endParaRPr lang="es-ES" sz="900" dirty="0">
              <a:solidFill>
                <a:schemeClr val="accent5">
                  <a:lumMod val="50000"/>
                </a:schemeClr>
              </a:solidFill>
            </a:endParaRPr>
          </a:p>
        </p:txBody>
      </p:sp>
      <p:pic>
        <p:nvPicPr>
          <p:cNvPr id="34" name="Imagen 33" descr="pms.jpg">
            <a:hlinkClick r:id="rId13"/>
          </p:cNvPr>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4726024" y="4301821"/>
            <a:ext cx="636260" cy="384998"/>
          </a:xfrm>
          <a:prstGeom prst="rect">
            <a:avLst/>
          </a:prstGeom>
        </p:spPr>
      </p:pic>
    </p:spTree>
    <p:extLst>
      <p:ext uri="{BB962C8B-B14F-4D97-AF65-F5344CB8AC3E}">
        <p14:creationId xmlns:p14="http://schemas.microsoft.com/office/powerpoint/2010/main" val="9048457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2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023760" y="1627874"/>
            <a:ext cx="1168067" cy="706681"/>
          </a:xfrm>
          <a:prstGeom prst="rect">
            <a:avLst/>
          </a:prstGeom>
        </p:spPr>
      </p:pic>
      <p:cxnSp>
        <p:nvCxnSpPr>
          <p:cNvPr id="15" name="Conector recto 14"/>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n-US" sz="2400" dirty="0" smtClean="0">
                <a:solidFill>
                  <a:schemeClr val="bg1">
                    <a:lumMod val="65000"/>
                  </a:schemeClr>
                </a:solidFill>
              </a:rPr>
              <a:t>SPIN-OFF COMPANIES</a:t>
            </a:r>
            <a:endParaRPr lang="es-ES" sz="2400" dirty="0" smtClean="0">
              <a:solidFill>
                <a:schemeClr val="bg1">
                  <a:lumMod val="65000"/>
                </a:schemeClr>
              </a:solidFill>
            </a:endParaRPr>
          </a:p>
        </p:txBody>
      </p:sp>
      <p:sp>
        <p:nvSpPr>
          <p:cNvPr id="9"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10) TECH. TRANSFER</a:t>
            </a:r>
            <a:endParaRPr lang="es-ES" dirty="0"/>
          </a:p>
        </p:txBody>
      </p:sp>
      <p:pic>
        <p:nvPicPr>
          <p:cNvPr id="10" name="Imagen 9" descr="leyenda-proyectos.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98925" y="9244315"/>
            <a:ext cx="2669620" cy="1069848"/>
          </a:xfrm>
          <a:prstGeom prst="rect">
            <a:avLst/>
          </a:prstGeom>
        </p:spPr>
      </p:pic>
      <p:grpSp>
        <p:nvGrpSpPr>
          <p:cNvPr id="11" name="Grupo 10"/>
          <p:cNvGrpSpPr/>
          <p:nvPr/>
        </p:nvGrpSpPr>
        <p:grpSpPr>
          <a:xfrm>
            <a:off x="312052" y="1707324"/>
            <a:ext cx="8727199" cy="3635381"/>
            <a:chOff x="1054940" y="1611127"/>
            <a:chExt cx="7247240" cy="3018892"/>
          </a:xfrm>
        </p:grpSpPr>
        <p:sp>
          <p:nvSpPr>
            <p:cNvPr id="12" name="CuadroTexto 11"/>
            <p:cNvSpPr txBox="1"/>
            <p:nvPr/>
          </p:nvSpPr>
          <p:spPr>
            <a:xfrm>
              <a:off x="1054940" y="3799083"/>
              <a:ext cx="1603198" cy="827119"/>
            </a:xfrm>
            <a:prstGeom prst="rect">
              <a:avLst/>
            </a:prstGeom>
            <a:solidFill>
              <a:schemeClr val="accent5">
                <a:lumMod val="40000"/>
                <a:lumOff val="60000"/>
              </a:schemeClr>
            </a:solidFill>
          </p:spPr>
          <p:txBody>
            <a:bodyPr wrap="square" lIns="35996" tIns="35996" rIns="35996" bIns="35996" rtlCol="0">
              <a:spAutoFit/>
            </a:bodyPr>
            <a:lstStyle/>
            <a:p>
              <a:pPr algn="ctr"/>
              <a:r>
                <a:rPr lang="es-ES_tradnl" sz="1000" dirty="0" err="1"/>
                <a:t>Positioning</a:t>
              </a:r>
              <a:r>
                <a:rPr lang="es-ES_tradnl" sz="1000" dirty="0"/>
                <a:t> and </a:t>
              </a:r>
              <a:r>
                <a:rPr lang="es-ES_tradnl" sz="1000" dirty="0" err="1"/>
                <a:t>navigation</a:t>
              </a:r>
              <a:r>
                <a:rPr lang="es-ES_tradnl" sz="1000" dirty="0"/>
                <a:t> </a:t>
              </a:r>
              <a:r>
                <a:rPr lang="es-ES_tradnl" sz="1000" dirty="0" err="1"/>
                <a:t>solutions</a:t>
              </a:r>
              <a:r>
                <a:rPr lang="es-ES_tradnl" sz="1000" dirty="0"/>
                <a:t> </a:t>
              </a:r>
              <a:r>
                <a:rPr lang="es-ES_tradnl" sz="1000" dirty="0" err="1"/>
                <a:t>for</a:t>
              </a:r>
              <a:r>
                <a:rPr lang="es-ES_tradnl" sz="1000" dirty="0"/>
                <a:t> </a:t>
              </a:r>
              <a:r>
                <a:rPr lang="es-ES_tradnl" sz="1000" dirty="0" err="1"/>
                <a:t>mobile</a:t>
              </a:r>
              <a:r>
                <a:rPr lang="es-ES_tradnl" sz="1000" dirty="0"/>
                <a:t> robots in </a:t>
              </a:r>
              <a:r>
                <a:rPr lang="es-ES_tradnl" sz="1000" dirty="0" err="1"/>
                <a:t>buried</a:t>
              </a:r>
              <a:r>
                <a:rPr lang="es-ES_tradnl" sz="1000" dirty="0"/>
                <a:t> </a:t>
              </a:r>
              <a:r>
                <a:rPr lang="es-ES_tradnl" sz="1000" dirty="0" err="1"/>
                <a:t>environments</a:t>
              </a:r>
              <a:r>
                <a:rPr lang="es-ES_tradnl" sz="1000" dirty="0"/>
                <a:t>. </a:t>
              </a:r>
            </a:p>
            <a:p>
              <a:pPr algn="ctr"/>
              <a:r>
                <a:rPr lang="es-ES_tradnl" sz="1000" b="1" i="1" dirty="0" smtClean="0">
                  <a:solidFill>
                    <a:srgbClr val="4BACC6"/>
                  </a:solidFill>
                </a:rPr>
                <a:t>6,19% </a:t>
              </a:r>
              <a:r>
                <a:rPr lang="es-ES_tradnl" sz="1000" b="1" i="1" dirty="0" err="1">
                  <a:solidFill>
                    <a:srgbClr val="4BACC6"/>
                  </a:solidFill>
                </a:rPr>
                <a:t>owned</a:t>
              </a:r>
              <a:r>
                <a:rPr lang="es-ES_tradnl" sz="1000" b="1" i="1" dirty="0">
                  <a:solidFill>
                    <a:srgbClr val="4BACC6"/>
                  </a:solidFill>
                </a:rPr>
                <a:t> </a:t>
              </a:r>
              <a:r>
                <a:rPr lang="es-ES_tradnl" sz="1000" b="1" i="1" dirty="0" err="1">
                  <a:solidFill>
                    <a:srgbClr val="4BACC6"/>
                  </a:solidFill>
                </a:rPr>
                <a:t>by</a:t>
              </a:r>
              <a:r>
                <a:rPr lang="es-ES_tradnl" sz="1000" b="1" i="1" dirty="0">
                  <a:solidFill>
                    <a:srgbClr val="4BACC6"/>
                  </a:solidFill>
                </a:rPr>
                <a:t> CIMNE Tecnología </a:t>
              </a:r>
              <a:r>
                <a:rPr lang="es-ES_tradnl" sz="1000" b="1" i="1" dirty="0" err="1">
                  <a:solidFill>
                    <a:srgbClr val="4BACC6"/>
                  </a:solidFill>
                </a:rPr>
                <a:t>since</a:t>
              </a:r>
              <a:r>
                <a:rPr lang="es-ES_tradnl" sz="1000" b="1" i="1" dirty="0">
                  <a:solidFill>
                    <a:srgbClr val="4BACC6"/>
                  </a:solidFill>
                </a:rPr>
                <a:t> 2015.</a:t>
              </a:r>
            </a:p>
            <a:p>
              <a:pPr algn="ctr"/>
              <a:endParaRPr lang="en-US" sz="1000" b="1" i="1" dirty="0">
                <a:solidFill>
                  <a:srgbClr val="4BACC6"/>
                </a:solidFill>
              </a:endParaRPr>
            </a:p>
          </p:txBody>
        </p:sp>
        <p:pic>
          <p:nvPicPr>
            <p:cNvPr id="13" name="Imagen 12" descr="inloc.jpg">
              <a:hlinkClick r:id="rId4"/>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58496" y="3284917"/>
              <a:ext cx="620428" cy="375419"/>
            </a:xfrm>
            <a:prstGeom prst="rect">
              <a:avLst/>
            </a:prstGeom>
          </p:spPr>
        </p:pic>
        <p:sp>
          <p:nvSpPr>
            <p:cNvPr id="19" name="CuadroTexto 18"/>
            <p:cNvSpPr txBox="1"/>
            <p:nvPr/>
          </p:nvSpPr>
          <p:spPr>
            <a:xfrm>
              <a:off x="2829949" y="2224705"/>
              <a:ext cx="1638622" cy="996025"/>
            </a:xfrm>
            <a:prstGeom prst="rect">
              <a:avLst/>
            </a:prstGeom>
            <a:solidFill>
              <a:schemeClr val="accent5">
                <a:lumMod val="40000"/>
                <a:lumOff val="60000"/>
              </a:schemeClr>
            </a:solidFill>
          </p:spPr>
          <p:txBody>
            <a:bodyPr wrap="square" lIns="35996" tIns="35996" rIns="35996" bIns="35996" rtlCol="0">
              <a:spAutoFit/>
            </a:bodyPr>
            <a:lstStyle/>
            <a:p>
              <a:pPr algn="ctr"/>
              <a:r>
                <a:rPr lang="en-US" sz="1000" dirty="0"/>
                <a:t>Computational methods and information technology systems in engineering. </a:t>
              </a:r>
            </a:p>
            <a:p>
              <a:pPr algn="ctr"/>
              <a:r>
                <a:rPr lang="en-US" sz="1000" b="1" i="1" dirty="0">
                  <a:solidFill>
                    <a:srgbClr val="4BACC6"/>
                  </a:solidFill>
                </a:rPr>
                <a:t>100% owned by CIMNE </a:t>
              </a:r>
              <a:r>
                <a:rPr lang="en-US" sz="1000" b="1" i="1" dirty="0" err="1" smtClean="0">
                  <a:solidFill>
                    <a:srgbClr val="4BACC6"/>
                  </a:solidFill>
                </a:rPr>
                <a:t>Tecnología</a:t>
              </a:r>
              <a:r>
                <a:rPr lang="en-US" sz="1000" b="1" i="1" dirty="0" smtClean="0">
                  <a:solidFill>
                    <a:srgbClr val="4BACC6"/>
                  </a:solidFill>
                </a:rPr>
                <a:t> since 2012.</a:t>
              </a:r>
            </a:p>
            <a:p>
              <a:pPr algn="ctr"/>
              <a:endParaRPr lang="en-US" sz="1000" b="1" i="1" dirty="0">
                <a:solidFill>
                  <a:srgbClr val="4BACC6"/>
                </a:solidFill>
              </a:endParaRPr>
            </a:p>
          </p:txBody>
        </p:sp>
        <p:sp>
          <p:nvSpPr>
            <p:cNvPr id="25" name="CuadroTexto 24"/>
            <p:cNvSpPr txBox="1"/>
            <p:nvPr/>
          </p:nvSpPr>
          <p:spPr>
            <a:xfrm>
              <a:off x="6524835" y="2212877"/>
              <a:ext cx="1626216" cy="1006027"/>
            </a:xfrm>
            <a:prstGeom prst="rect">
              <a:avLst/>
            </a:prstGeom>
            <a:solidFill>
              <a:schemeClr val="accent5">
                <a:lumMod val="40000"/>
                <a:lumOff val="60000"/>
              </a:schemeClr>
            </a:solidFill>
          </p:spPr>
          <p:txBody>
            <a:bodyPr wrap="square" lIns="35996" tIns="35996" rIns="35996" bIns="35996" rtlCol="0">
              <a:spAutoFit/>
            </a:bodyPr>
            <a:lstStyle/>
            <a:p>
              <a:pPr algn="ctr"/>
              <a:r>
                <a:rPr lang="en-US" sz="1000" dirty="0"/>
                <a:t>Advanced engineering energy services. </a:t>
              </a:r>
              <a:endParaRPr lang="en-US" sz="1000" dirty="0" smtClean="0"/>
            </a:p>
            <a:p>
              <a:pPr algn="ctr"/>
              <a:r>
                <a:rPr lang="en-US" sz="1000" b="1" i="1" dirty="0" smtClean="0">
                  <a:solidFill>
                    <a:srgbClr val="4BACC6"/>
                  </a:solidFill>
                </a:rPr>
                <a:t>50</a:t>
              </a:r>
              <a:r>
                <a:rPr lang="en-US" sz="1000" b="1" i="1" dirty="0">
                  <a:solidFill>
                    <a:srgbClr val="4BACC6"/>
                  </a:solidFill>
                </a:rPr>
                <a:t>% owned by CIMNE </a:t>
              </a:r>
              <a:r>
                <a:rPr lang="en-US" sz="1000" b="1" i="1" dirty="0" err="1" smtClean="0">
                  <a:solidFill>
                    <a:srgbClr val="4BACC6"/>
                  </a:solidFill>
                </a:rPr>
                <a:t>Tecnología</a:t>
              </a:r>
              <a:r>
                <a:rPr lang="en-US" sz="1000" b="1" i="1" dirty="0" smtClean="0">
                  <a:solidFill>
                    <a:srgbClr val="4BACC6"/>
                  </a:solidFill>
                </a:rPr>
                <a:t> since 2012</a:t>
              </a:r>
              <a:r>
                <a:rPr lang="en-US" sz="1000" b="1" i="1" dirty="0">
                  <a:solidFill>
                    <a:srgbClr val="4BACC6"/>
                  </a:solidFill>
                </a:rPr>
                <a:t>.</a:t>
              </a:r>
            </a:p>
            <a:p>
              <a:pPr algn="ctr"/>
              <a:endParaRPr lang="en-US" sz="800" b="1" i="1" dirty="0">
                <a:solidFill>
                  <a:srgbClr val="4BACC6"/>
                </a:solidFill>
              </a:endParaRPr>
            </a:p>
            <a:p>
              <a:pPr algn="ctr"/>
              <a:endParaRPr lang="en-US" sz="800" b="1" i="1" dirty="0" smtClean="0">
                <a:solidFill>
                  <a:srgbClr val="4BACC6"/>
                </a:solidFill>
              </a:endParaRPr>
            </a:p>
            <a:p>
              <a:pPr algn="ctr"/>
              <a:endParaRPr lang="en-US" sz="800" b="1" i="1" dirty="0">
                <a:solidFill>
                  <a:srgbClr val="4BACC6"/>
                </a:solidFill>
              </a:endParaRPr>
            </a:p>
            <a:p>
              <a:pPr algn="ctr"/>
              <a:endParaRPr lang="en-US" sz="1000" b="1" i="1" dirty="0" smtClean="0">
                <a:solidFill>
                  <a:srgbClr val="4BACC6"/>
                </a:solidFill>
              </a:endParaRPr>
            </a:p>
          </p:txBody>
        </p:sp>
        <p:pic>
          <p:nvPicPr>
            <p:cNvPr id="28" name="Imagen 27" descr="sc-logo-home-1.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50197" y="3380534"/>
              <a:ext cx="943824" cy="265909"/>
            </a:xfrm>
            <a:prstGeom prst="rect">
              <a:avLst/>
            </a:prstGeom>
          </p:spPr>
        </p:pic>
        <p:sp>
          <p:nvSpPr>
            <p:cNvPr id="29" name="CuadroTexto 28"/>
            <p:cNvSpPr txBox="1"/>
            <p:nvPr/>
          </p:nvSpPr>
          <p:spPr>
            <a:xfrm>
              <a:off x="6550197" y="3781211"/>
              <a:ext cx="1618262" cy="827119"/>
            </a:xfrm>
            <a:prstGeom prst="rect">
              <a:avLst/>
            </a:prstGeom>
            <a:solidFill>
              <a:schemeClr val="accent5">
                <a:lumMod val="40000"/>
                <a:lumOff val="60000"/>
              </a:schemeClr>
            </a:solidFill>
          </p:spPr>
          <p:txBody>
            <a:bodyPr wrap="square" lIns="35996" tIns="35996" rIns="35996" bIns="35996" rtlCol="0">
              <a:spAutoFit/>
            </a:bodyPr>
            <a:lstStyle/>
            <a:p>
              <a:pPr algn="ctr"/>
              <a:r>
                <a:rPr lang="en-US" sz="1000" dirty="0"/>
                <a:t>Free publishing and open access for scientific publications. </a:t>
              </a:r>
            </a:p>
            <a:p>
              <a:pPr algn="ctr"/>
              <a:r>
                <a:rPr lang="en-US" sz="1000" b="1" i="1" dirty="0">
                  <a:solidFill>
                    <a:srgbClr val="4BACC6"/>
                  </a:solidFill>
                </a:rPr>
                <a:t>16,67% owned by CIMNE </a:t>
              </a:r>
              <a:r>
                <a:rPr lang="en-US" sz="1000" b="1" i="1" dirty="0" err="1" smtClean="0">
                  <a:solidFill>
                    <a:srgbClr val="4BACC6"/>
                  </a:solidFill>
                </a:rPr>
                <a:t>Tecnología</a:t>
              </a:r>
              <a:r>
                <a:rPr lang="en-US" sz="1000" b="1" i="1" dirty="0" smtClean="0">
                  <a:solidFill>
                    <a:srgbClr val="4BACC6"/>
                  </a:solidFill>
                </a:rPr>
                <a:t> since 2015.</a:t>
              </a:r>
            </a:p>
            <a:p>
              <a:pPr algn="ctr"/>
              <a:endParaRPr lang="en-US" sz="1000" b="1" i="1" dirty="0">
                <a:solidFill>
                  <a:srgbClr val="4BACC6"/>
                </a:solidFill>
              </a:endParaRPr>
            </a:p>
            <a:p>
              <a:pPr algn="ctr"/>
              <a:endParaRPr lang="en-US" sz="1000" b="1" i="1" dirty="0" smtClean="0">
                <a:solidFill>
                  <a:srgbClr val="4BACC6"/>
                </a:solidFill>
              </a:endParaRPr>
            </a:p>
          </p:txBody>
        </p:sp>
        <p:sp>
          <p:nvSpPr>
            <p:cNvPr id="31" name="CuadroTexto 30"/>
            <p:cNvSpPr txBox="1"/>
            <p:nvPr/>
          </p:nvSpPr>
          <p:spPr>
            <a:xfrm>
              <a:off x="4630198" y="2211470"/>
              <a:ext cx="1760699" cy="1026802"/>
            </a:xfrm>
            <a:prstGeom prst="rect">
              <a:avLst/>
            </a:prstGeom>
            <a:solidFill>
              <a:schemeClr val="accent5">
                <a:lumMod val="40000"/>
                <a:lumOff val="60000"/>
              </a:schemeClr>
            </a:solidFill>
          </p:spPr>
          <p:txBody>
            <a:bodyPr wrap="square" lIns="35996" tIns="35996" rIns="35996" bIns="35996" rtlCol="0">
              <a:spAutoFit/>
            </a:bodyPr>
            <a:lstStyle/>
            <a:p>
              <a:pPr algn="ctr"/>
              <a:r>
                <a:rPr lang="en-US" sz="1000" dirty="0"/>
                <a:t>Solutions for obtaining fresh water from desalination and </a:t>
              </a:r>
              <a:r>
                <a:rPr lang="en-US" sz="1000" dirty="0" err="1"/>
                <a:t>destillation</a:t>
              </a:r>
              <a:r>
                <a:rPr lang="en-US" sz="1000" dirty="0"/>
                <a:t> of waste water</a:t>
              </a:r>
              <a:r>
                <a:rPr lang="en-US" sz="1000" dirty="0">
                  <a:solidFill>
                    <a:srgbClr val="215968"/>
                  </a:solidFill>
                </a:rPr>
                <a:t>.</a:t>
              </a:r>
            </a:p>
            <a:p>
              <a:pPr algn="ctr"/>
              <a:r>
                <a:rPr lang="en-US" sz="1000" b="1" i="1" dirty="0" smtClean="0">
                  <a:solidFill>
                    <a:srgbClr val="4BACC6"/>
                  </a:solidFill>
                </a:rPr>
                <a:t>92,99</a:t>
              </a:r>
              <a:r>
                <a:rPr lang="en-US" sz="1000" b="1" i="1" dirty="0">
                  <a:solidFill>
                    <a:srgbClr val="4BACC6"/>
                  </a:solidFill>
                </a:rPr>
                <a:t>% owned by CIMNE </a:t>
              </a:r>
              <a:r>
                <a:rPr lang="en-US" sz="1000" b="1" i="1" dirty="0" err="1" smtClean="0">
                  <a:solidFill>
                    <a:srgbClr val="4BACC6"/>
                  </a:solidFill>
                </a:rPr>
                <a:t>Tecnología</a:t>
              </a:r>
              <a:r>
                <a:rPr lang="en-US" sz="1000" b="1" i="1" dirty="0" smtClean="0">
                  <a:solidFill>
                    <a:srgbClr val="4BACC6"/>
                  </a:solidFill>
                </a:rPr>
                <a:t> since 2013</a:t>
              </a:r>
              <a:r>
                <a:rPr lang="en-US" sz="1100" b="1" i="1" dirty="0" smtClean="0">
                  <a:solidFill>
                    <a:srgbClr val="4BACC6"/>
                  </a:solidFill>
                </a:rPr>
                <a:t>.</a:t>
              </a:r>
            </a:p>
            <a:p>
              <a:pPr algn="ctr"/>
              <a:endParaRPr lang="en-US" sz="1100" b="1" i="1" dirty="0" smtClean="0">
                <a:solidFill>
                  <a:srgbClr val="4BACC6"/>
                </a:solidFill>
              </a:endParaRPr>
            </a:p>
          </p:txBody>
        </p:sp>
        <p:sp>
          <p:nvSpPr>
            <p:cNvPr id="39" name="CuadroTexto 38"/>
            <p:cNvSpPr txBox="1"/>
            <p:nvPr/>
          </p:nvSpPr>
          <p:spPr>
            <a:xfrm>
              <a:off x="2757409" y="1911420"/>
              <a:ext cx="1738850" cy="307766"/>
            </a:xfrm>
            <a:prstGeom prst="rect">
              <a:avLst/>
            </a:prstGeom>
            <a:noFill/>
          </p:spPr>
          <p:txBody>
            <a:bodyPr wrap="square" lIns="91429" tIns="45715" rIns="91429" bIns="45715" rtlCol="0">
              <a:spAutoFit/>
            </a:bodyPr>
            <a:lstStyle/>
            <a:p>
              <a:pPr algn="ctr"/>
              <a:r>
                <a:rPr lang="es-ES" sz="700" b="1" dirty="0">
                  <a:solidFill>
                    <a:schemeClr val="tx1">
                      <a:lumMod val="50000"/>
                      <a:lumOff val="50000"/>
                    </a:schemeClr>
                  </a:solidFill>
                </a:rPr>
                <a:t>COMPUTATIONAL AND INFORMATION TECHNOLOGIES, SA </a:t>
              </a:r>
            </a:p>
          </p:txBody>
        </p:sp>
        <p:sp>
          <p:nvSpPr>
            <p:cNvPr id="40" name="CuadroTexto 39"/>
            <p:cNvSpPr txBox="1"/>
            <p:nvPr/>
          </p:nvSpPr>
          <p:spPr>
            <a:xfrm>
              <a:off x="4643770" y="1996461"/>
              <a:ext cx="1753868" cy="200045"/>
            </a:xfrm>
            <a:prstGeom prst="rect">
              <a:avLst/>
            </a:prstGeom>
            <a:noFill/>
          </p:spPr>
          <p:txBody>
            <a:bodyPr wrap="square" lIns="91429" tIns="45715" rIns="91429" bIns="45715" rtlCol="0">
              <a:spAutoFit/>
            </a:bodyPr>
            <a:lstStyle/>
            <a:p>
              <a:pPr algn="ctr"/>
              <a:r>
                <a:rPr lang="es-ES" sz="700" b="1" dirty="0">
                  <a:solidFill>
                    <a:schemeClr val="tx1">
                      <a:lumMod val="50000"/>
                      <a:lumOff val="50000"/>
                    </a:schemeClr>
                  </a:solidFill>
                </a:rPr>
                <a:t>FRESH WATER NATURE, SL</a:t>
              </a:r>
            </a:p>
          </p:txBody>
        </p:sp>
        <p:sp>
          <p:nvSpPr>
            <p:cNvPr id="42" name="CuadroTexto 41"/>
            <p:cNvSpPr txBox="1"/>
            <p:nvPr/>
          </p:nvSpPr>
          <p:spPr>
            <a:xfrm>
              <a:off x="1085422" y="3517663"/>
              <a:ext cx="1475853" cy="200045"/>
            </a:xfrm>
            <a:prstGeom prst="rect">
              <a:avLst/>
            </a:prstGeom>
            <a:noFill/>
          </p:spPr>
          <p:txBody>
            <a:bodyPr wrap="square" lIns="91429" tIns="45715" rIns="91429" bIns="45715" rtlCol="0">
              <a:spAutoFit/>
            </a:bodyPr>
            <a:lstStyle/>
            <a:p>
              <a:pPr algn="r"/>
              <a:r>
                <a:rPr lang="es-ES" sz="700" b="1" dirty="0">
                  <a:solidFill>
                    <a:schemeClr val="tx1">
                      <a:lumMod val="50000"/>
                      <a:lumOff val="50000"/>
                    </a:schemeClr>
                  </a:solidFill>
                </a:rPr>
                <a:t>INLOC ROBOTICS, SL</a:t>
              </a:r>
            </a:p>
          </p:txBody>
        </p:sp>
        <p:sp>
          <p:nvSpPr>
            <p:cNvPr id="43" name="CuadroTexto 42"/>
            <p:cNvSpPr txBox="1"/>
            <p:nvPr/>
          </p:nvSpPr>
          <p:spPr>
            <a:xfrm>
              <a:off x="7224095" y="1857492"/>
              <a:ext cx="942489" cy="415488"/>
            </a:xfrm>
            <a:prstGeom prst="rect">
              <a:avLst/>
            </a:prstGeom>
            <a:noFill/>
          </p:spPr>
          <p:txBody>
            <a:bodyPr wrap="square" lIns="91429" tIns="45715" rIns="91429" bIns="45715" rtlCol="0">
              <a:spAutoFit/>
            </a:bodyPr>
            <a:lstStyle/>
            <a:p>
              <a:pPr algn="ctr"/>
              <a:r>
                <a:rPr lang="is-IS" sz="700" b="1" dirty="0">
                  <a:solidFill>
                    <a:schemeClr val="tx1">
                      <a:lumMod val="50000"/>
                      <a:lumOff val="50000"/>
                    </a:schemeClr>
                  </a:solidFill>
                </a:rPr>
                <a:t>RSM GASSÓ CIMNE ENERGY, SL</a:t>
              </a:r>
              <a:endParaRPr lang="es-ES" sz="700" b="1" dirty="0">
                <a:solidFill>
                  <a:schemeClr val="tx1">
                    <a:lumMod val="50000"/>
                    <a:lumOff val="50000"/>
                  </a:schemeClr>
                </a:solidFill>
              </a:endParaRPr>
            </a:p>
          </p:txBody>
        </p:sp>
        <p:sp>
          <p:nvSpPr>
            <p:cNvPr id="48" name="CuadroTexto 47"/>
            <p:cNvSpPr txBox="1"/>
            <p:nvPr/>
          </p:nvSpPr>
          <p:spPr>
            <a:xfrm>
              <a:off x="7449880" y="3532347"/>
              <a:ext cx="852300" cy="200045"/>
            </a:xfrm>
            <a:prstGeom prst="rect">
              <a:avLst/>
            </a:prstGeom>
            <a:noFill/>
          </p:spPr>
          <p:txBody>
            <a:bodyPr wrap="square" lIns="91429" tIns="45715" rIns="91429" bIns="45715" rtlCol="0">
              <a:spAutoFit/>
            </a:bodyPr>
            <a:lstStyle/>
            <a:p>
              <a:pPr algn="ctr"/>
              <a:r>
                <a:rPr lang="es-ES" sz="700" b="1" dirty="0">
                  <a:solidFill>
                    <a:schemeClr val="tx1">
                      <a:lumMod val="50000"/>
                      <a:lumOff val="50000"/>
                    </a:schemeClr>
                  </a:solidFill>
                </a:rPr>
                <a:t>SCIPEDIA, SL</a:t>
              </a:r>
            </a:p>
          </p:txBody>
        </p:sp>
        <p:sp>
          <p:nvSpPr>
            <p:cNvPr id="50" name="CuadroTexto 49"/>
            <p:cNvSpPr txBox="1"/>
            <p:nvPr/>
          </p:nvSpPr>
          <p:spPr>
            <a:xfrm>
              <a:off x="1067057" y="2207519"/>
              <a:ext cx="1626217" cy="996025"/>
            </a:xfrm>
            <a:prstGeom prst="rect">
              <a:avLst/>
            </a:prstGeom>
            <a:solidFill>
              <a:schemeClr val="accent5">
                <a:lumMod val="40000"/>
                <a:lumOff val="60000"/>
              </a:schemeClr>
            </a:solidFill>
          </p:spPr>
          <p:txBody>
            <a:bodyPr wrap="square" lIns="35996" tIns="35996" rIns="35996" bIns="35996" rtlCol="0">
              <a:spAutoFit/>
            </a:bodyPr>
            <a:lstStyle/>
            <a:p>
              <a:pPr algn="ctr"/>
              <a:r>
                <a:rPr lang="en-US" sz="1000" dirty="0"/>
                <a:t>Mass analytical data treatment to users and business intelligence. </a:t>
              </a:r>
            </a:p>
            <a:p>
              <a:pPr algn="ctr"/>
              <a:r>
                <a:rPr lang="en-US" sz="1000" b="1" i="1" dirty="0">
                  <a:solidFill>
                    <a:schemeClr val="accent5"/>
                  </a:solidFill>
                </a:rPr>
                <a:t>CIMNE </a:t>
              </a:r>
              <a:r>
                <a:rPr lang="en-US" sz="1000" b="1" i="1" dirty="0" err="1">
                  <a:solidFill>
                    <a:schemeClr val="accent5"/>
                  </a:solidFill>
                </a:rPr>
                <a:t>Tecnología</a:t>
              </a:r>
              <a:r>
                <a:rPr lang="en-US" sz="1000" b="1" i="1" dirty="0">
                  <a:solidFill>
                    <a:schemeClr val="accent5"/>
                  </a:solidFill>
                </a:rPr>
                <a:t> owns </a:t>
              </a:r>
              <a:r>
                <a:rPr lang="en-US" sz="1000" b="1" i="1" dirty="0" smtClean="0">
                  <a:solidFill>
                    <a:schemeClr val="accent5"/>
                  </a:solidFill>
                </a:rPr>
                <a:t>36,35% </a:t>
              </a:r>
              <a:r>
                <a:rPr lang="en-US" sz="1000" b="1" i="1" dirty="0">
                  <a:solidFill>
                    <a:schemeClr val="accent5"/>
                  </a:solidFill>
                </a:rPr>
                <a:t>of </a:t>
              </a:r>
              <a:r>
                <a:rPr lang="en-US" sz="1000" b="1" i="1" dirty="0" err="1">
                  <a:solidFill>
                    <a:schemeClr val="accent5"/>
                  </a:solidFill>
                </a:rPr>
                <a:t>Beedata</a:t>
              </a:r>
              <a:r>
                <a:rPr lang="en-US" sz="1000" b="1" i="1" dirty="0">
                  <a:solidFill>
                    <a:schemeClr val="accent5"/>
                  </a:solidFill>
                </a:rPr>
                <a:t> Analytics, </a:t>
              </a:r>
              <a:r>
                <a:rPr lang="en-US" sz="1000" b="1" i="1" dirty="0" smtClean="0">
                  <a:solidFill>
                    <a:schemeClr val="accent5"/>
                  </a:solidFill>
                </a:rPr>
                <a:t>SL since 2017</a:t>
              </a:r>
              <a:r>
                <a:rPr lang="en-US" sz="1000" dirty="0" smtClean="0"/>
                <a:t>.</a:t>
              </a:r>
              <a:endParaRPr lang="en-US" sz="1000" b="1" i="1" dirty="0">
                <a:solidFill>
                  <a:srgbClr val="4BACC6"/>
                </a:solidFill>
              </a:endParaRPr>
            </a:p>
          </p:txBody>
        </p:sp>
        <p:pic>
          <p:nvPicPr>
            <p:cNvPr id="51" name="Imagen 50" descr="bee-data.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188116" y="1611127"/>
              <a:ext cx="1097916" cy="359769"/>
            </a:xfrm>
            <a:prstGeom prst="rect">
              <a:avLst/>
            </a:prstGeom>
          </p:spPr>
        </p:pic>
        <p:sp>
          <p:nvSpPr>
            <p:cNvPr id="52" name="CuadroTexto 51"/>
            <p:cNvSpPr txBox="1"/>
            <p:nvPr/>
          </p:nvSpPr>
          <p:spPr>
            <a:xfrm>
              <a:off x="1067057" y="1965912"/>
              <a:ext cx="1631260" cy="200045"/>
            </a:xfrm>
            <a:prstGeom prst="rect">
              <a:avLst/>
            </a:prstGeom>
            <a:noFill/>
          </p:spPr>
          <p:txBody>
            <a:bodyPr wrap="square" lIns="91429" tIns="45715" rIns="91429" bIns="45715" rtlCol="0">
              <a:spAutoFit/>
            </a:bodyPr>
            <a:lstStyle/>
            <a:p>
              <a:pPr algn="ctr"/>
              <a:r>
                <a:rPr lang="es-ES" sz="700" b="1" dirty="0">
                  <a:solidFill>
                    <a:schemeClr val="tx1">
                      <a:lumMod val="50000"/>
                      <a:lumOff val="50000"/>
                    </a:schemeClr>
                  </a:solidFill>
                </a:rPr>
                <a:t>BEEDATA ANALYTICS, SL</a:t>
              </a:r>
            </a:p>
          </p:txBody>
        </p:sp>
        <p:pic>
          <p:nvPicPr>
            <p:cNvPr id="6" name="Imagen 5"/>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672561" y="3412884"/>
              <a:ext cx="818351" cy="240050"/>
            </a:xfrm>
            <a:prstGeom prst="rect">
              <a:avLst/>
            </a:prstGeom>
          </p:spPr>
        </p:pic>
        <p:sp>
          <p:nvSpPr>
            <p:cNvPr id="53" name="CuadroTexto 52"/>
            <p:cNvSpPr txBox="1"/>
            <p:nvPr/>
          </p:nvSpPr>
          <p:spPr>
            <a:xfrm>
              <a:off x="5763472" y="3445984"/>
              <a:ext cx="613748" cy="281134"/>
            </a:xfrm>
            <a:prstGeom prst="rect">
              <a:avLst/>
            </a:prstGeom>
            <a:noFill/>
          </p:spPr>
          <p:txBody>
            <a:bodyPr wrap="square" lIns="91429" tIns="45715" rIns="91429" bIns="45715" rtlCol="0">
              <a:spAutoFit/>
            </a:bodyPr>
            <a:lstStyle/>
            <a:p>
              <a:r>
                <a:rPr lang="es-ES" sz="800" b="1" dirty="0">
                  <a:solidFill>
                    <a:schemeClr val="tx1">
                      <a:lumMod val="50000"/>
                      <a:lumOff val="50000"/>
                    </a:schemeClr>
                  </a:solidFill>
                </a:rPr>
                <a:t>OKTICS ATZ SL </a:t>
              </a:r>
            </a:p>
          </p:txBody>
        </p:sp>
        <p:sp>
          <p:nvSpPr>
            <p:cNvPr id="57" name="CuadroTexto 56"/>
            <p:cNvSpPr txBox="1"/>
            <p:nvPr/>
          </p:nvSpPr>
          <p:spPr>
            <a:xfrm>
              <a:off x="4630198" y="3785719"/>
              <a:ext cx="1760699" cy="827119"/>
            </a:xfrm>
            <a:prstGeom prst="rect">
              <a:avLst/>
            </a:prstGeom>
            <a:solidFill>
              <a:schemeClr val="accent5">
                <a:lumMod val="40000"/>
                <a:lumOff val="60000"/>
              </a:schemeClr>
            </a:solidFill>
          </p:spPr>
          <p:txBody>
            <a:bodyPr wrap="square" lIns="35996" tIns="35996" rIns="35996" bIns="35996" rtlCol="0">
              <a:spAutoFit/>
            </a:bodyPr>
            <a:lstStyle/>
            <a:p>
              <a:pPr algn="ctr"/>
              <a:r>
                <a:rPr lang="en-US" sz="1000" dirty="0"/>
                <a:t>Digital signal technology and devices for a variety of applications in industry. </a:t>
              </a:r>
              <a:endParaRPr lang="en-US" sz="1000" b="1" i="1" dirty="0">
                <a:solidFill>
                  <a:srgbClr val="4BACC6"/>
                </a:solidFill>
              </a:endParaRPr>
            </a:p>
            <a:p>
              <a:pPr algn="ctr"/>
              <a:r>
                <a:rPr lang="en-US" sz="1000" b="1" i="1" dirty="0" smtClean="0">
                  <a:solidFill>
                    <a:srgbClr val="4BACC6"/>
                  </a:solidFill>
                </a:rPr>
                <a:t>24,5% </a:t>
              </a:r>
              <a:r>
                <a:rPr lang="en-US" sz="1000" b="1" i="1" dirty="0">
                  <a:solidFill>
                    <a:srgbClr val="4BACC6"/>
                  </a:solidFill>
                </a:rPr>
                <a:t>owned by CIMNE </a:t>
              </a:r>
              <a:r>
                <a:rPr lang="en-US" sz="1000" b="1" i="1" dirty="0" err="1" smtClean="0">
                  <a:solidFill>
                    <a:srgbClr val="4BACC6"/>
                  </a:solidFill>
                </a:rPr>
                <a:t>Tecnología</a:t>
              </a:r>
              <a:r>
                <a:rPr lang="en-US" sz="1000" b="1" i="1" dirty="0" smtClean="0">
                  <a:solidFill>
                    <a:srgbClr val="4BACC6"/>
                  </a:solidFill>
                </a:rPr>
                <a:t> since 2019.</a:t>
              </a:r>
            </a:p>
            <a:p>
              <a:pPr algn="ctr"/>
              <a:endParaRPr lang="es-ES" sz="1000" b="1" i="1" dirty="0">
                <a:solidFill>
                  <a:srgbClr val="4BACC6"/>
                </a:solidFill>
              </a:endParaRPr>
            </a:p>
          </p:txBody>
        </p:sp>
        <p:sp>
          <p:nvSpPr>
            <p:cNvPr id="47" name="CuadroTexto 46"/>
            <p:cNvSpPr txBox="1"/>
            <p:nvPr/>
          </p:nvSpPr>
          <p:spPr>
            <a:xfrm>
              <a:off x="2829555" y="3802900"/>
              <a:ext cx="1639016" cy="827119"/>
            </a:xfrm>
            <a:prstGeom prst="rect">
              <a:avLst/>
            </a:prstGeom>
            <a:solidFill>
              <a:schemeClr val="accent5">
                <a:lumMod val="40000"/>
                <a:lumOff val="60000"/>
              </a:schemeClr>
            </a:solidFill>
          </p:spPr>
          <p:txBody>
            <a:bodyPr wrap="square" lIns="35996" tIns="35996" rIns="35996" bIns="35996" rtlCol="0">
              <a:spAutoFit/>
            </a:bodyPr>
            <a:lstStyle/>
            <a:p>
              <a:pPr algn="ctr"/>
              <a:r>
                <a:rPr lang="en-US" sz="1000" dirty="0" smtClean="0"/>
                <a:t>Design, </a:t>
              </a:r>
              <a:r>
                <a:rPr lang="en-US" sz="1000" dirty="0"/>
                <a:t>develop and commercialize </a:t>
              </a:r>
              <a:r>
                <a:rPr lang="en-US" sz="1000" dirty="0" smtClean="0"/>
                <a:t>new </a:t>
              </a:r>
              <a:r>
                <a:rPr lang="en-US" sz="1000" dirty="0"/>
                <a:t>meta-materials </a:t>
              </a:r>
              <a:r>
                <a:rPr lang="en-US" sz="1000" dirty="0" smtClean="0"/>
                <a:t>to </a:t>
              </a:r>
              <a:r>
                <a:rPr lang="en-US" sz="1000" dirty="0"/>
                <a:t>provide new and extreme solutions to daily-life engineering problems</a:t>
              </a:r>
              <a:r>
                <a:rPr lang="en-US" sz="1000" dirty="0" smtClean="0"/>
                <a:t>.</a:t>
              </a:r>
            </a:p>
            <a:p>
              <a:pPr algn="ctr"/>
              <a:r>
                <a:rPr lang="en-US" sz="1000" dirty="0" smtClean="0"/>
                <a:t> </a:t>
              </a:r>
              <a:endParaRPr lang="es-ES" sz="1000" b="1" i="1" dirty="0"/>
            </a:p>
          </p:txBody>
        </p:sp>
        <p:sp>
          <p:nvSpPr>
            <p:cNvPr id="49" name="CuadroTexto 48"/>
            <p:cNvSpPr txBox="1"/>
            <p:nvPr/>
          </p:nvSpPr>
          <p:spPr>
            <a:xfrm>
              <a:off x="3472943" y="3462449"/>
              <a:ext cx="1157255" cy="307766"/>
            </a:xfrm>
            <a:prstGeom prst="rect">
              <a:avLst/>
            </a:prstGeom>
            <a:noFill/>
          </p:spPr>
          <p:txBody>
            <a:bodyPr wrap="square" lIns="91429" tIns="45715" rIns="91429" bIns="45715" rtlCol="0">
              <a:spAutoFit/>
            </a:bodyPr>
            <a:lstStyle/>
            <a:p>
              <a:pPr algn="ctr"/>
              <a:r>
                <a:rPr lang="es-ES" sz="700" b="1" dirty="0" err="1" smtClean="0">
                  <a:solidFill>
                    <a:schemeClr val="tx1">
                      <a:lumMod val="50000"/>
                      <a:lumOff val="50000"/>
                    </a:schemeClr>
                  </a:solidFill>
                </a:rPr>
                <a:t>METAMATERIALS</a:t>
              </a:r>
              <a:r>
                <a:rPr lang="es-ES" sz="700" b="1" dirty="0" smtClean="0">
                  <a:solidFill>
                    <a:schemeClr val="tx1">
                      <a:lumMod val="50000"/>
                      <a:lumOff val="50000"/>
                    </a:schemeClr>
                  </a:solidFill>
                </a:rPr>
                <a:t> </a:t>
              </a:r>
              <a:r>
                <a:rPr lang="es-ES" sz="700" b="1" dirty="0" err="1" smtClean="0">
                  <a:solidFill>
                    <a:schemeClr val="tx1">
                      <a:lumMod val="50000"/>
                      <a:lumOff val="50000"/>
                    </a:schemeClr>
                  </a:solidFill>
                </a:rPr>
                <a:t>SOLUTIONS</a:t>
              </a:r>
              <a:r>
                <a:rPr lang="es-ES" sz="700" b="1" dirty="0" smtClean="0">
                  <a:solidFill>
                    <a:schemeClr val="tx1">
                      <a:lumMod val="50000"/>
                      <a:lumOff val="50000"/>
                    </a:schemeClr>
                  </a:solidFill>
                </a:rPr>
                <a:t>, </a:t>
              </a:r>
              <a:r>
                <a:rPr lang="es-ES" sz="700" b="1" dirty="0" err="1" smtClean="0">
                  <a:solidFill>
                    <a:schemeClr val="tx1">
                      <a:lumMod val="50000"/>
                      <a:lumOff val="50000"/>
                    </a:schemeClr>
                  </a:solidFill>
                </a:rPr>
                <a:t>SL</a:t>
              </a:r>
              <a:r>
                <a:rPr lang="es-ES" sz="700" b="1" dirty="0" smtClean="0">
                  <a:solidFill>
                    <a:schemeClr val="tx1">
                      <a:lumMod val="50000"/>
                      <a:lumOff val="50000"/>
                    </a:schemeClr>
                  </a:solidFill>
                </a:rPr>
                <a:t> </a:t>
              </a:r>
              <a:endParaRPr lang="es-ES" sz="700" b="1" dirty="0">
                <a:solidFill>
                  <a:schemeClr val="tx1">
                    <a:lumMod val="50000"/>
                    <a:lumOff val="50000"/>
                  </a:schemeClr>
                </a:solidFill>
              </a:endParaRPr>
            </a:p>
          </p:txBody>
        </p:sp>
        <p:pic>
          <p:nvPicPr>
            <p:cNvPr id="2" name="Imagen 1"/>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2884672" y="3347887"/>
              <a:ext cx="545907" cy="401553"/>
            </a:xfrm>
            <a:prstGeom prst="rect">
              <a:avLst/>
            </a:prstGeom>
          </p:spPr>
        </p:pic>
      </p:grpSp>
      <p:pic>
        <p:nvPicPr>
          <p:cNvPr id="17" name="Imagen 16"/>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2768286" y="1689892"/>
            <a:ext cx="1141709" cy="379048"/>
          </a:xfrm>
          <a:prstGeom prst="rect">
            <a:avLst/>
          </a:prstGeom>
        </p:spPr>
      </p:pic>
      <p:pic>
        <p:nvPicPr>
          <p:cNvPr id="20" name="Imagen 19"/>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6929496" y="1763670"/>
            <a:ext cx="865287" cy="523499"/>
          </a:xfrm>
          <a:prstGeom prst="rect">
            <a:avLst/>
          </a:prstGeom>
        </p:spPr>
      </p:pic>
    </p:spTree>
    <p:extLst>
      <p:ext uri="{BB962C8B-B14F-4D97-AF65-F5344CB8AC3E}">
        <p14:creationId xmlns:p14="http://schemas.microsoft.com/office/powerpoint/2010/main" val="3899272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20929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ángulo 43"/>
          <p:cNvSpPr/>
          <p:nvPr/>
        </p:nvSpPr>
        <p:spPr>
          <a:xfrm>
            <a:off x="-13481" y="2465409"/>
            <a:ext cx="9144001" cy="322093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Elipse 6"/>
          <p:cNvSpPr/>
          <p:nvPr/>
        </p:nvSpPr>
        <p:spPr>
          <a:xfrm>
            <a:off x="1625600" y="1341120"/>
            <a:ext cx="5364480" cy="53644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Elipse 7"/>
          <p:cNvSpPr/>
          <p:nvPr/>
        </p:nvSpPr>
        <p:spPr>
          <a:xfrm>
            <a:off x="2288056" y="1897335"/>
            <a:ext cx="4104640" cy="4104640"/>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2"/>
              </a:solidFill>
            </a:endParaRPr>
          </a:p>
        </p:txBody>
      </p:sp>
      <p:sp>
        <p:nvSpPr>
          <p:cNvPr id="9" name="Elipse 8"/>
          <p:cNvSpPr/>
          <p:nvPr/>
        </p:nvSpPr>
        <p:spPr>
          <a:xfrm>
            <a:off x="3184863" y="2799004"/>
            <a:ext cx="2306320" cy="230632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CuadroTexto 9"/>
          <p:cNvSpPr txBox="1"/>
          <p:nvPr/>
        </p:nvSpPr>
        <p:spPr>
          <a:xfrm>
            <a:off x="1759649" y="4583631"/>
            <a:ext cx="630301" cy="461665"/>
          </a:xfrm>
          <a:prstGeom prst="rect">
            <a:avLst/>
          </a:prstGeom>
          <a:noFill/>
        </p:spPr>
        <p:txBody>
          <a:bodyPr wrap="none" rtlCol="0">
            <a:spAutoFit/>
          </a:bodyPr>
          <a:lstStyle/>
          <a:p>
            <a:pPr algn="ctr"/>
            <a:r>
              <a:rPr lang="es-ES" sz="1200" b="1" dirty="0" smtClean="0">
                <a:solidFill>
                  <a:schemeClr val="bg1"/>
                </a:solidFill>
              </a:rPr>
              <a:t>AIDIT </a:t>
            </a:r>
          </a:p>
          <a:p>
            <a:pPr algn="ctr"/>
            <a:r>
              <a:rPr lang="es-ES" sz="1200" b="1" dirty="0" smtClean="0">
                <a:solidFill>
                  <a:schemeClr val="bg1"/>
                </a:solidFill>
              </a:rPr>
              <a:t>(SL)</a:t>
            </a:r>
            <a:endParaRPr lang="es-ES" sz="1200" b="1" dirty="0">
              <a:solidFill>
                <a:schemeClr val="bg1"/>
              </a:solidFill>
            </a:endParaRPr>
          </a:p>
        </p:txBody>
      </p:sp>
      <p:sp>
        <p:nvSpPr>
          <p:cNvPr id="11" name="CuadroTexto 10"/>
          <p:cNvSpPr txBox="1"/>
          <p:nvPr/>
        </p:nvSpPr>
        <p:spPr>
          <a:xfrm>
            <a:off x="2012089" y="5137314"/>
            <a:ext cx="551754" cy="276999"/>
          </a:xfrm>
          <a:prstGeom prst="rect">
            <a:avLst/>
          </a:prstGeom>
          <a:noFill/>
        </p:spPr>
        <p:txBody>
          <a:bodyPr wrap="none" rtlCol="0">
            <a:spAutoFit/>
          </a:bodyPr>
          <a:lstStyle/>
          <a:p>
            <a:r>
              <a:rPr lang="es-ES" sz="1200" b="1" dirty="0" smtClean="0">
                <a:solidFill>
                  <a:schemeClr val="bg1"/>
                </a:solidFill>
              </a:rPr>
              <a:t>CEIB</a:t>
            </a:r>
            <a:endParaRPr lang="es-ES" sz="1200" b="1" dirty="0">
              <a:solidFill>
                <a:schemeClr val="bg1"/>
              </a:solidFill>
            </a:endParaRPr>
          </a:p>
        </p:txBody>
      </p:sp>
      <p:sp>
        <p:nvSpPr>
          <p:cNvPr id="12" name="CuadroTexto 11"/>
          <p:cNvSpPr txBox="1"/>
          <p:nvPr/>
        </p:nvSpPr>
        <p:spPr>
          <a:xfrm>
            <a:off x="2389950" y="5596337"/>
            <a:ext cx="579005" cy="276999"/>
          </a:xfrm>
          <a:prstGeom prst="rect">
            <a:avLst/>
          </a:prstGeom>
          <a:noFill/>
        </p:spPr>
        <p:txBody>
          <a:bodyPr wrap="none" rtlCol="0">
            <a:spAutoFit/>
          </a:bodyPr>
          <a:lstStyle/>
          <a:p>
            <a:r>
              <a:rPr lang="es-ES" sz="1200" b="1" dirty="0" smtClean="0">
                <a:solidFill>
                  <a:schemeClr val="bg1"/>
                </a:solidFill>
              </a:rPr>
              <a:t>CETII</a:t>
            </a:r>
            <a:endParaRPr lang="es-ES" sz="1200" b="1" dirty="0">
              <a:solidFill>
                <a:schemeClr val="bg1"/>
              </a:solidFill>
            </a:endParaRPr>
          </a:p>
        </p:txBody>
      </p:sp>
      <p:sp>
        <p:nvSpPr>
          <p:cNvPr id="13" name="CuadroTexto 12"/>
          <p:cNvSpPr txBox="1"/>
          <p:nvPr/>
        </p:nvSpPr>
        <p:spPr>
          <a:xfrm>
            <a:off x="3593640" y="6066749"/>
            <a:ext cx="1353256" cy="523220"/>
          </a:xfrm>
          <a:prstGeom prst="rect">
            <a:avLst/>
          </a:prstGeom>
          <a:noFill/>
        </p:spPr>
        <p:txBody>
          <a:bodyPr wrap="none" rtlCol="0">
            <a:spAutoFit/>
          </a:bodyPr>
          <a:lstStyle/>
          <a:p>
            <a:pPr algn="ctr"/>
            <a:r>
              <a:rPr lang="es-ES" sz="1400" b="1" u="sng" dirty="0" smtClean="0">
                <a:solidFill>
                  <a:schemeClr val="bg1"/>
                </a:solidFill>
              </a:rPr>
              <a:t>ENTITATS </a:t>
            </a:r>
          </a:p>
          <a:p>
            <a:pPr algn="ctr"/>
            <a:r>
              <a:rPr lang="es-ES" sz="1400" b="1" u="sng" dirty="0" smtClean="0">
                <a:solidFill>
                  <a:schemeClr val="bg1"/>
                </a:solidFill>
              </a:rPr>
              <a:t>VINCULADES</a:t>
            </a:r>
            <a:endParaRPr lang="es-ES" sz="1400" b="1" u="sng" dirty="0">
              <a:solidFill>
                <a:schemeClr val="bg1"/>
              </a:solidFill>
            </a:endParaRPr>
          </a:p>
        </p:txBody>
      </p:sp>
      <p:sp>
        <p:nvSpPr>
          <p:cNvPr id="14" name="CuadroTexto 13"/>
          <p:cNvSpPr txBox="1"/>
          <p:nvPr/>
        </p:nvSpPr>
        <p:spPr>
          <a:xfrm>
            <a:off x="4990910" y="5916860"/>
            <a:ext cx="996363" cy="276999"/>
          </a:xfrm>
          <a:prstGeom prst="rect">
            <a:avLst/>
          </a:prstGeom>
          <a:noFill/>
        </p:spPr>
        <p:txBody>
          <a:bodyPr wrap="none" rtlCol="0">
            <a:spAutoFit/>
          </a:bodyPr>
          <a:lstStyle/>
          <a:p>
            <a:r>
              <a:rPr lang="es-ES" sz="1200" b="1" dirty="0" smtClean="0">
                <a:solidFill>
                  <a:schemeClr val="bg1"/>
                </a:solidFill>
              </a:rPr>
              <a:t>F. UBUNTU</a:t>
            </a:r>
            <a:endParaRPr lang="es-ES" sz="1200" b="1" dirty="0">
              <a:solidFill>
                <a:schemeClr val="bg1"/>
              </a:solidFill>
            </a:endParaRPr>
          </a:p>
        </p:txBody>
      </p:sp>
      <p:sp>
        <p:nvSpPr>
          <p:cNvPr id="15" name="CuadroTexto 14"/>
          <p:cNvSpPr txBox="1"/>
          <p:nvPr/>
        </p:nvSpPr>
        <p:spPr>
          <a:xfrm>
            <a:off x="5456223" y="5547843"/>
            <a:ext cx="978666" cy="276999"/>
          </a:xfrm>
          <a:prstGeom prst="rect">
            <a:avLst/>
          </a:prstGeom>
          <a:noFill/>
        </p:spPr>
        <p:txBody>
          <a:bodyPr wrap="none" rtlCol="0">
            <a:spAutoFit/>
          </a:bodyPr>
          <a:lstStyle/>
          <a:p>
            <a:r>
              <a:rPr lang="es-ES" sz="1200" b="1" dirty="0" smtClean="0">
                <a:solidFill>
                  <a:schemeClr val="bg1"/>
                </a:solidFill>
              </a:rPr>
              <a:t>INNOVA 31</a:t>
            </a:r>
            <a:endParaRPr lang="es-ES" sz="1200" b="1" dirty="0">
              <a:solidFill>
                <a:schemeClr val="bg1"/>
              </a:solidFill>
            </a:endParaRPr>
          </a:p>
        </p:txBody>
      </p:sp>
      <p:sp>
        <p:nvSpPr>
          <p:cNvPr id="16" name="CuadroTexto 15"/>
          <p:cNvSpPr txBox="1"/>
          <p:nvPr/>
        </p:nvSpPr>
        <p:spPr>
          <a:xfrm>
            <a:off x="3653329" y="1995566"/>
            <a:ext cx="1374094" cy="738664"/>
          </a:xfrm>
          <a:prstGeom prst="rect">
            <a:avLst/>
          </a:prstGeom>
          <a:noFill/>
        </p:spPr>
        <p:txBody>
          <a:bodyPr wrap="none" rtlCol="0">
            <a:spAutoFit/>
          </a:bodyPr>
          <a:lstStyle/>
          <a:p>
            <a:pPr algn="ctr"/>
            <a:r>
              <a:rPr lang="es-ES" sz="1400" b="1" u="sng" dirty="0" smtClean="0">
                <a:solidFill>
                  <a:schemeClr val="bg1"/>
                </a:solidFill>
              </a:rPr>
              <a:t>ENTITATS </a:t>
            </a:r>
          </a:p>
          <a:p>
            <a:pPr algn="ctr"/>
            <a:r>
              <a:rPr lang="es-ES" sz="1400" b="1" u="sng" dirty="0" smtClean="0">
                <a:solidFill>
                  <a:schemeClr val="bg1"/>
                </a:solidFill>
              </a:rPr>
              <a:t>VINCULADES</a:t>
            </a:r>
          </a:p>
          <a:p>
            <a:pPr algn="ctr"/>
            <a:r>
              <a:rPr lang="es-ES" sz="1400" b="1" u="sng" dirty="0" smtClean="0">
                <a:solidFill>
                  <a:schemeClr val="bg1"/>
                </a:solidFill>
              </a:rPr>
              <a:t>DE RECERCA</a:t>
            </a:r>
            <a:endParaRPr lang="es-ES" sz="1400" b="1" u="sng" dirty="0">
              <a:solidFill>
                <a:schemeClr val="bg1"/>
              </a:solidFill>
            </a:endParaRPr>
          </a:p>
        </p:txBody>
      </p:sp>
      <p:sp>
        <p:nvSpPr>
          <p:cNvPr id="17" name="CuadroTexto 16"/>
          <p:cNvSpPr txBox="1"/>
          <p:nvPr/>
        </p:nvSpPr>
        <p:spPr>
          <a:xfrm>
            <a:off x="2771206" y="2881263"/>
            <a:ext cx="508473" cy="276999"/>
          </a:xfrm>
          <a:prstGeom prst="rect">
            <a:avLst/>
          </a:prstGeom>
          <a:noFill/>
        </p:spPr>
        <p:txBody>
          <a:bodyPr wrap="none" rtlCol="0">
            <a:spAutoFit/>
          </a:bodyPr>
          <a:lstStyle/>
          <a:p>
            <a:r>
              <a:rPr lang="es-ES" sz="1200" b="1" dirty="0" smtClean="0">
                <a:solidFill>
                  <a:schemeClr val="bg1"/>
                </a:solidFill>
              </a:rPr>
              <a:t>BSC</a:t>
            </a:r>
            <a:endParaRPr lang="es-ES" sz="1200" b="1" dirty="0">
              <a:solidFill>
                <a:schemeClr val="bg1"/>
              </a:solidFill>
            </a:endParaRPr>
          </a:p>
        </p:txBody>
      </p:sp>
      <p:sp>
        <p:nvSpPr>
          <p:cNvPr id="18" name="CuadroTexto 17"/>
          <p:cNvSpPr txBox="1"/>
          <p:nvPr/>
        </p:nvSpPr>
        <p:spPr>
          <a:xfrm>
            <a:off x="2575969" y="3172098"/>
            <a:ext cx="508473" cy="276999"/>
          </a:xfrm>
          <a:prstGeom prst="rect">
            <a:avLst/>
          </a:prstGeom>
          <a:noFill/>
        </p:spPr>
        <p:txBody>
          <a:bodyPr wrap="none" rtlCol="0">
            <a:spAutoFit/>
          </a:bodyPr>
          <a:lstStyle/>
          <a:p>
            <a:r>
              <a:rPr lang="es-ES" sz="1200" b="1" dirty="0" smtClean="0">
                <a:solidFill>
                  <a:schemeClr val="bg1"/>
                </a:solidFill>
              </a:rPr>
              <a:t>CCP</a:t>
            </a:r>
            <a:endParaRPr lang="es-ES" sz="1200" b="1" dirty="0">
              <a:solidFill>
                <a:schemeClr val="bg1"/>
              </a:solidFill>
            </a:endParaRPr>
          </a:p>
        </p:txBody>
      </p:sp>
      <p:sp>
        <p:nvSpPr>
          <p:cNvPr id="19" name="CuadroTexto 18"/>
          <p:cNvSpPr txBox="1"/>
          <p:nvPr/>
        </p:nvSpPr>
        <p:spPr>
          <a:xfrm>
            <a:off x="2369630" y="3541115"/>
            <a:ext cx="840102" cy="276999"/>
          </a:xfrm>
          <a:prstGeom prst="rect">
            <a:avLst/>
          </a:prstGeom>
          <a:noFill/>
        </p:spPr>
        <p:txBody>
          <a:bodyPr wrap="none" rtlCol="0">
            <a:spAutoFit/>
          </a:bodyPr>
          <a:lstStyle/>
          <a:p>
            <a:r>
              <a:rPr lang="es-ES" sz="1200" b="1" dirty="0" err="1" smtClean="0">
                <a:solidFill>
                  <a:schemeClr val="bg1"/>
                </a:solidFill>
              </a:rPr>
              <a:t>CETaqua</a:t>
            </a:r>
            <a:endParaRPr lang="es-ES" sz="1200" b="1" dirty="0">
              <a:solidFill>
                <a:schemeClr val="bg1"/>
              </a:solidFill>
            </a:endParaRPr>
          </a:p>
        </p:txBody>
      </p:sp>
      <p:sp>
        <p:nvSpPr>
          <p:cNvPr id="20" name="CuadroTexto 19"/>
          <p:cNvSpPr txBox="1"/>
          <p:nvPr/>
        </p:nvSpPr>
        <p:spPr>
          <a:xfrm>
            <a:off x="2456195" y="3884860"/>
            <a:ext cx="603050" cy="276999"/>
          </a:xfrm>
          <a:prstGeom prst="rect">
            <a:avLst/>
          </a:prstGeom>
          <a:noFill/>
        </p:spPr>
        <p:txBody>
          <a:bodyPr wrap="none" rtlCol="0">
            <a:spAutoFit/>
          </a:bodyPr>
          <a:lstStyle/>
          <a:p>
            <a:r>
              <a:rPr lang="es-ES" sz="1200" b="1" dirty="0" smtClean="0">
                <a:solidFill>
                  <a:schemeClr val="bg1"/>
                </a:solidFill>
              </a:rPr>
              <a:t>CIIRC</a:t>
            </a:r>
            <a:endParaRPr lang="es-ES" sz="1200" b="1" dirty="0">
              <a:solidFill>
                <a:schemeClr val="bg1"/>
              </a:solidFill>
            </a:endParaRPr>
          </a:p>
        </p:txBody>
      </p:sp>
      <p:sp>
        <p:nvSpPr>
          <p:cNvPr id="22" name="CuadroTexto 21"/>
          <p:cNvSpPr txBox="1"/>
          <p:nvPr/>
        </p:nvSpPr>
        <p:spPr>
          <a:xfrm>
            <a:off x="2617575" y="4632959"/>
            <a:ext cx="729687" cy="276999"/>
          </a:xfrm>
          <a:prstGeom prst="rect">
            <a:avLst/>
          </a:prstGeom>
          <a:noFill/>
        </p:spPr>
        <p:txBody>
          <a:bodyPr wrap="none" rtlCol="0">
            <a:spAutoFit/>
          </a:bodyPr>
          <a:lstStyle/>
          <a:p>
            <a:r>
              <a:rPr lang="es-ES" sz="1200" b="1" dirty="0" smtClean="0">
                <a:solidFill>
                  <a:schemeClr val="bg1"/>
                </a:solidFill>
              </a:rPr>
              <a:t>CREDA</a:t>
            </a:r>
            <a:endParaRPr lang="es-ES" sz="1200" b="1" dirty="0">
              <a:solidFill>
                <a:schemeClr val="bg1"/>
              </a:solidFill>
            </a:endParaRPr>
          </a:p>
        </p:txBody>
      </p:sp>
      <p:sp>
        <p:nvSpPr>
          <p:cNvPr id="23" name="CuadroTexto 22"/>
          <p:cNvSpPr txBox="1"/>
          <p:nvPr/>
        </p:nvSpPr>
        <p:spPr>
          <a:xfrm>
            <a:off x="2857581" y="4964875"/>
            <a:ext cx="534121" cy="276999"/>
          </a:xfrm>
          <a:prstGeom prst="rect">
            <a:avLst/>
          </a:prstGeom>
          <a:noFill/>
        </p:spPr>
        <p:txBody>
          <a:bodyPr wrap="none" rtlCol="0">
            <a:spAutoFit/>
          </a:bodyPr>
          <a:lstStyle/>
          <a:p>
            <a:r>
              <a:rPr lang="es-ES" sz="1200" b="1" dirty="0" smtClean="0">
                <a:solidFill>
                  <a:schemeClr val="bg1"/>
                </a:solidFill>
              </a:rPr>
              <a:t>CRM</a:t>
            </a:r>
            <a:endParaRPr lang="es-ES" sz="1200" b="1" dirty="0">
              <a:solidFill>
                <a:schemeClr val="bg1"/>
              </a:solidFill>
            </a:endParaRPr>
          </a:p>
        </p:txBody>
      </p:sp>
      <p:sp>
        <p:nvSpPr>
          <p:cNvPr id="24" name="CuadroTexto 23"/>
          <p:cNvSpPr txBox="1"/>
          <p:nvPr/>
        </p:nvSpPr>
        <p:spPr>
          <a:xfrm>
            <a:off x="3132656" y="5267525"/>
            <a:ext cx="518091" cy="276999"/>
          </a:xfrm>
          <a:prstGeom prst="rect">
            <a:avLst/>
          </a:prstGeom>
          <a:noFill/>
        </p:spPr>
        <p:txBody>
          <a:bodyPr wrap="none" rtlCol="0">
            <a:spAutoFit/>
          </a:bodyPr>
          <a:lstStyle/>
          <a:p>
            <a:r>
              <a:rPr lang="es-ES" sz="1200" b="1" dirty="0" smtClean="0">
                <a:solidFill>
                  <a:schemeClr val="bg1"/>
                </a:solidFill>
              </a:rPr>
              <a:t>C</a:t>
            </a:r>
            <a:r>
              <a:rPr lang="es-ES" sz="1200" b="1" dirty="0">
                <a:solidFill>
                  <a:schemeClr val="bg1"/>
                </a:solidFill>
              </a:rPr>
              <a:t>T</a:t>
            </a:r>
            <a:r>
              <a:rPr lang="es-ES" sz="1200" b="1" dirty="0" smtClean="0">
                <a:solidFill>
                  <a:schemeClr val="bg1"/>
                </a:solidFill>
              </a:rPr>
              <a:t>M</a:t>
            </a:r>
            <a:endParaRPr lang="es-ES" sz="1200" b="1" dirty="0">
              <a:solidFill>
                <a:schemeClr val="bg1"/>
              </a:solidFill>
            </a:endParaRPr>
          </a:p>
        </p:txBody>
      </p:sp>
      <p:sp>
        <p:nvSpPr>
          <p:cNvPr id="25" name="CuadroTexto 24"/>
          <p:cNvSpPr txBox="1"/>
          <p:nvPr/>
        </p:nvSpPr>
        <p:spPr>
          <a:xfrm>
            <a:off x="3660689" y="5483135"/>
            <a:ext cx="595035" cy="276999"/>
          </a:xfrm>
          <a:prstGeom prst="rect">
            <a:avLst/>
          </a:prstGeom>
          <a:noFill/>
        </p:spPr>
        <p:txBody>
          <a:bodyPr wrap="none" rtlCol="0">
            <a:spAutoFit/>
          </a:bodyPr>
          <a:lstStyle/>
          <a:p>
            <a:r>
              <a:rPr lang="es-ES" sz="1200" b="1" dirty="0" smtClean="0">
                <a:solidFill>
                  <a:schemeClr val="bg1"/>
                </a:solidFill>
              </a:rPr>
              <a:t>CTTC</a:t>
            </a:r>
            <a:endParaRPr lang="es-ES" sz="1200" b="1" dirty="0">
              <a:solidFill>
                <a:schemeClr val="bg1"/>
              </a:solidFill>
            </a:endParaRPr>
          </a:p>
        </p:txBody>
      </p:sp>
      <p:sp>
        <p:nvSpPr>
          <p:cNvPr id="26" name="CuadroTexto 25"/>
          <p:cNvSpPr txBox="1"/>
          <p:nvPr/>
        </p:nvSpPr>
        <p:spPr>
          <a:xfrm>
            <a:off x="4204778" y="5488123"/>
            <a:ext cx="561372" cy="276999"/>
          </a:xfrm>
          <a:prstGeom prst="rect">
            <a:avLst/>
          </a:prstGeom>
          <a:noFill/>
        </p:spPr>
        <p:txBody>
          <a:bodyPr wrap="none" rtlCol="0">
            <a:spAutoFit/>
          </a:bodyPr>
          <a:lstStyle/>
          <a:p>
            <a:r>
              <a:rPr lang="es-ES" sz="1200" b="1" dirty="0" smtClean="0">
                <a:solidFill>
                  <a:schemeClr val="bg1"/>
                </a:solidFill>
              </a:rPr>
              <a:t>FCIM</a:t>
            </a:r>
            <a:endParaRPr lang="es-ES" sz="1200" b="1" dirty="0">
              <a:solidFill>
                <a:schemeClr val="bg1"/>
              </a:solidFill>
            </a:endParaRPr>
          </a:p>
        </p:txBody>
      </p:sp>
      <p:sp>
        <p:nvSpPr>
          <p:cNvPr id="27" name="CuadroTexto 26"/>
          <p:cNvSpPr txBox="1"/>
          <p:nvPr/>
        </p:nvSpPr>
        <p:spPr>
          <a:xfrm>
            <a:off x="4809755" y="5319338"/>
            <a:ext cx="579005" cy="276999"/>
          </a:xfrm>
          <a:prstGeom prst="rect">
            <a:avLst/>
          </a:prstGeom>
          <a:noFill/>
        </p:spPr>
        <p:txBody>
          <a:bodyPr wrap="none" rtlCol="0">
            <a:spAutoFit/>
          </a:bodyPr>
          <a:lstStyle/>
          <a:p>
            <a:r>
              <a:rPr lang="es-ES" sz="1200" b="1" dirty="0" smtClean="0">
                <a:solidFill>
                  <a:schemeClr val="bg1"/>
                </a:solidFill>
              </a:rPr>
              <a:t>GIRO</a:t>
            </a:r>
            <a:endParaRPr lang="es-ES" sz="1200" b="1" dirty="0">
              <a:solidFill>
                <a:schemeClr val="bg1"/>
              </a:solidFill>
            </a:endParaRPr>
          </a:p>
        </p:txBody>
      </p:sp>
      <p:sp>
        <p:nvSpPr>
          <p:cNvPr id="28" name="CuadroTexto 27"/>
          <p:cNvSpPr txBox="1"/>
          <p:nvPr/>
        </p:nvSpPr>
        <p:spPr>
          <a:xfrm>
            <a:off x="5282137" y="5015013"/>
            <a:ext cx="348172" cy="276999"/>
          </a:xfrm>
          <a:prstGeom prst="rect">
            <a:avLst/>
          </a:prstGeom>
          <a:noFill/>
        </p:spPr>
        <p:txBody>
          <a:bodyPr wrap="square" rtlCol="0">
            <a:spAutoFit/>
          </a:bodyPr>
          <a:lstStyle/>
          <a:p>
            <a:r>
              <a:rPr lang="es-ES" sz="1200" b="1" dirty="0" smtClean="0">
                <a:solidFill>
                  <a:schemeClr val="bg1"/>
                </a:solidFill>
              </a:rPr>
              <a:t>IG</a:t>
            </a:r>
            <a:endParaRPr lang="es-ES" sz="1200" b="1" dirty="0">
              <a:solidFill>
                <a:schemeClr val="bg1"/>
              </a:solidFill>
            </a:endParaRPr>
          </a:p>
        </p:txBody>
      </p:sp>
      <p:sp>
        <p:nvSpPr>
          <p:cNvPr id="29" name="CuadroTexto 28"/>
          <p:cNvSpPr txBox="1"/>
          <p:nvPr/>
        </p:nvSpPr>
        <p:spPr>
          <a:xfrm>
            <a:off x="5405117" y="4645996"/>
            <a:ext cx="551754" cy="276999"/>
          </a:xfrm>
          <a:prstGeom prst="rect">
            <a:avLst/>
          </a:prstGeom>
          <a:noFill/>
        </p:spPr>
        <p:txBody>
          <a:bodyPr wrap="none" rtlCol="0">
            <a:spAutoFit/>
          </a:bodyPr>
          <a:lstStyle/>
          <a:p>
            <a:r>
              <a:rPr lang="es-ES" sz="1200" b="1" dirty="0" smtClean="0">
                <a:solidFill>
                  <a:schemeClr val="bg1"/>
                </a:solidFill>
              </a:rPr>
              <a:t>IBEC</a:t>
            </a:r>
            <a:endParaRPr lang="es-ES" sz="1200" b="1" dirty="0">
              <a:solidFill>
                <a:schemeClr val="bg1"/>
              </a:solidFill>
            </a:endParaRPr>
          </a:p>
        </p:txBody>
      </p:sp>
      <p:sp>
        <p:nvSpPr>
          <p:cNvPr id="30" name="CuadroTexto 29"/>
          <p:cNvSpPr txBox="1"/>
          <p:nvPr/>
        </p:nvSpPr>
        <p:spPr>
          <a:xfrm>
            <a:off x="5527509" y="4248417"/>
            <a:ext cx="553357" cy="276999"/>
          </a:xfrm>
          <a:prstGeom prst="rect">
            <a:avLst/>
          </a:prstGeom>
          <a:noFill/>
        </p:spPr>
        <p:txBody>
          <a:bodyPr wrap="none" rtlCol="0">
            <a:spAutoFit/>
          </a:bodyPr>
          <a:lstStyle/>
          <a:p>
            <a:r>
              <a:rPr lang="es-ES" sz="1200" b="1" dirty="0" smtClean="0">
                <a:solidFill>
                  <a:schemeClr val="bg1"/>
                </a:solidFill>
              </a:rPr>
              <a:t>ICFO</a:t>
            </a:r>
            <a:endParaRPr lang="es-ES" sz="1200" b="1" dirty="0">
              <a:solidFill>
                <a:schemeClr val="bg1"/>
              </a:solidFill>
            </a:endParaRPr>
          </a:p>
        </p:txBody>
      </p:sp>
      <p:sp>
        <p:nvSpPr>
          <p:cNvPr id="31" name="CuadroTexto 30"/>
          <p:cNvSpPr txBox="1"/>
          <p:nvPr/>
        </p:nvSpPr>
        <p:spPr>
          <a:xfrm>
            <a:off x="5609989" y="3811156"/>
            <a:ext cx="729851" cy="276999"/>
          </a:xfrm>
          <a:prstGeom prst="rect">
            <a:avLst/>
          </a:prstGeom>
          <a:noFill/>
        </p:spPr>
        <p:txBody>
          <a:bodyPr wrap="square" rtlCol="0">
            <a:spAutoFit/>
          </a:bodyPr>
          <a:lstStyle/>
          <a:p>
            <a:r>
              <a:rPr lang="es-ES" sz="1200" b="1" dirty="0" smtClean="0">
                <a:solidFill>
                  <a:schemeClr val="bg1"/>
                </a:solidFill>
              </a:rPr>
              <a:t>IEEC</a:t>
            </a:r>
            <a:endParaRPr lang="es-ES" sz="1200" b="1" dirty="0">
              <a:solidFill>
                <a:schemeClr val="bg1"/>
              </a:solidFill>
            </a:endParaRPr>
          </a:p>
        </p:txBody>
      </p:sp>
      <p:sp>
        <p:nvSpPr>
          <p:cNvPr id="32" name="CuadroTexto 31"/>
          <p:cNvSpPr txBox="1"/>
          <p:nvPr/>
        </p:nvSpPr>
        <p:spPr>
          <a:xfrm>
            <a:off x="5461000" y="3280763"/>
            <a:ext cx="878840" cy="276999"/>
          </a:xfrm>
          <a:prstGeom prst="rect">
            <a:avLst/>
          </a:prstGeom>
          <a:noFill/>
        </p:spPr>
        <p:txBody>
          <a:bodyPr wrap="square" rtlCol="0">
            <a:spAutoFit/>
          </a:bodyPr>
          <a:lstStyle/>
          <a:p>
            <a:r>
              <a:rPr lang="es-ES" sz="1200" b="1" dirty="0" smtClean="0">
                <a:solidFill>
                  <a:schemeClr val="bg1"/>
                </a:solidFill>
              </a:rPr>
              <a:t>IREC</a:t>
            </a:r>
            <a:endParaRPr lang="es-ES" sz="1200" b="1" dirty="0">
              <a:solidFill>
                <a:schemeClr val="bg1"/>
              </a:solidFill>
            </a:endParaRPr>
          </a:p>
        </p:txBody>
      </p:sp>
      <p:sp>
        <p:nvSpPr>
          <p:cNvPr id="33" name="CuadroTexto 32"/>
          <p:cNvSpPr txBox="1"/>
          <p:nvPr/>
        </p:nvSpPr>
        <p:spPr>
          <a:xfrm>
            <a:off x="5205847" y="2843502"/>
            <a:ext cx="814506" cy="276999"/>
          </a:xfrm>
          <a:prstGeom prst="rect">
            <a:avLst/>
          </a:prstGeom>
          <a:noFill/>
        </p:spPr>
        <p:txBody>
          <a:bodyPr wrap="square" rtlCol="0">
            <a:spAutoFit/>
          </a:bodyPr>
          <a:lstStyle/>
          <a:p>
            <a:r>
              <a:rPr lang="es-ES" sz="1200" b="1" dirty="0" smtClean="0">
                <a:solidFill>
                  <a:schemeClr val="bg1"/>
                </a:solidFill>
              </a:rPr>
              <a:t>I2CAT</a:t>
            </a:r>
            <a:endParaRPr lang="es-ES" sz="1200" b="1" dirty="0">
              <a:solidFill>
                <a:schemeClr val="bg1"/>
              </a:solidFill>
            </a:endParaRPr>
          </a:p>
        </p:txBody>
      </p:sp>
      <p:pic>
        <p:nvPicPr>
          <p:cNvPr id="34" name="Imagen 3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936747" y="3580979"/>
            <a:ext cx="742186" cy="765094"/>
          </a:xfrm>
          <a:prstGeom prst="rect">
            <a:avLst/>
          </a:prstGeom>
        </p:spPr>
      </p:pic>
      <p:sp>
        <p:nvSpPr>
          <p:cNvPr id="35" name="CuadroTexto 34"/>
          <p:cNvSpPr txBox="1"/>
          <p:nvPr/>
        </p:nvSpPr>
        <p:spPr>
          <a:xfrm>
            <a:off x="3742653" y="3022764"/>
            <a:ext cx="1130374" cy="307777"/>
          </a:xfrm>
          <a:prstGeom prst="rect">
            <a:avLst/>
          </a:prstGeom>
          <a:noFill/>
        </p:spPr>
        <p:txBody>
          <a:bodyPr wrap="none" rtlCol="0">
            <a:spAutoFit/>
          </a:bodyPr>
          <a:lstStyle/>
          <a:p>
            <a:pPr algn="ctr"/>
            <a:r>
              <a:rPr lang="es-ES" sz="1400" b="1" u="sng" dirty="0" smtClean="0">
                <a:solidFill>
                  <a:schemeClr val="tx2"/>
                </a:solidFill>
              </a:rPr>
              <a:t>GRUP UPC</a:t>
            </a:r>
            <a:endParaRPr lang="es-ES" sz="1400" b="1" u="sng" dirty="0">
              <a:solidFill>
                <a:schemeClr val="tx2"/>
              </a:solidFill>
            </a:endParaRPr>
          </a:p>
        </p:txBody>
      </p:sp>
      <p:sp>
        <p:nvSpPr>
          <p:cNvPr id="36" name="CuadroTexto 35"/>
          <p:cNvSpPr txBox="1"/>
          <p:nvPr/>
        </p:nvSpPr>
        <p:spPr>
          <a:xfrm>
            <a:off x="3265095" y="3453996"/>
            <a:ext cx="729687" cy="276999"/>
          </a:xfrm>
          <a:prstGeom prst="rect">
            <a:avLst/>
          </a:prstGeom>
          <a:noFill/>
        </p:spPr>
        <p:txBody>
          <a:bodyPr wrap="none" rtlCol="0">
            <a:spAutoFit/>
          </a:bodyPr>
          <a:lstStyle/>
          <a:p>
            <a:r>
              <a:rPr lang="es-ES" sz="1200" b="1" dirty="0" smtClean="0">
                <a:solidFill>
                  <a:schemeClr val="tx2"/>
                </a:solidFill>
              </a:rPr>
              <a:t>AAUPC</a:t>
            </a:r>
            <a:endParaRPr lang="es-ES" sz="1200" b="1" dirty="0">
              <a:solidFill>
                <a:schemeClr val="tx2"/>
              </a:solidFill>
            </a:endParaRPr>
          </a:p>
        </p:txBody>
      </p:sp>
      <p:sp>
        <p:nvSpPr>
          <p:cNvPr id="37" name="CuadroTexto 36"/>
          <p:cNvSpPr txBox="1"/>
          <p:nvPr/>
        </p:nvSpPr>
        <p:spPr>
          <a:xfrm>
            <a:off x="3176757" y="3957972"/>
            <a:ext cx="827471" cy="461665"/>
          </a:xfrm>
          <a:prstGeom prst="rect">
            <a:avLst/>
          </a:prstGeom>
          <a:noFill/>
        </p:spPr>
        <p:txBody>
          <a:bodyPr wrap="none" rtlCol="0">
            <a:spAutoFit/>
          </a:bodyPr>
          <a:lstStyle/>
          <a:p>
            <a:r>
              <a:rPr lang="es-ES" sz="1200" b="1" dirty="0" err="1" smtClean="0">
                <a:solidFill>
                  <a:schemeClr val="tx2"/>
                </a:solidFill>
              </a:rPr>
              <a:t>Edicions</a:t>
            </a:r>
            <a:endParaRPr lang="es-ES" sz="1200" b="1" dirty="0" smtClean="0">
              <a:solidFill>
                <a:schemeClr val="tx2"/>
              </a:solidFill>
            </a:endParaRPr>
          </a:p>
          <a:p>
            <a:r>
              <a:rPr lang="es-ES" sz="1200" b="1" dirty="0" smtClean="0">
                <a:solidFill>
                  <a:schemeClr val="tx2"/>
                </a:solidFill>
              </a:rPr>
              <a:t>UPC, SL</a:t>
            </a:r>
            <a:endParaRPr lang="es-ES" sz="1200" b="1" dirty="0">
              <a:solidFill>
                <a:schemeClr val="tx2"/>
              </a:solidFill>
            </a:endParaRPr>
          </a:p>
        </p:txBody>
      </p:sp>
      <p:sp>
        <p:nvSpPr>
          <p:cNvPr id="38" name="CuadroTexto 37"/>
          <p:cNvSpPr txBox="1"/>
          <p:nvPr/>
        </p:nvSpPr>
        <p:spPr>
          <a:xfrm>
            <a:off x="4558520" y="4437078"/>
            <a:ext cx="776751" cy="276999"/>
          </a:xfrm>
          <a:prstGeom prst="rect">
            <a:avLst/>
          </a:prstGeom>
          <a:noFill/>
        </p:spPr>
        <p:txBody>
          <a:bodyPr wrap="none" rtlCol="0">
            <a:spAutoFit/>
          </a:bodyPr>
          <a:lstStyle/>
          <a:p>
            <a:r>
              <a:rPr lang="es-ES" sz="1200" b="1" dirty="0" smtClean="0">
                <a:solidFill>
                  <a:schemeClr val="tx2"/>
                </a:solidFill>
              </a:rPr>
              <a:t>PMT, SL</a:t>
            </a:r>
            <a:endParaRPr lang="es-ES" sz="1200" b="1" dirty="0">
              <a:solidFill>
                <a:schemeClr val="tx2"/>
              </a:solidFill>
            </a:endParaRPr>
          </a:p>
        </p:txBody>
      </p:sp>
      <p:sp>
        <p:nvSpPr>
          <p:cNvPr id="39" name="CuadroTexto 38"/>
          <p:cNvSpPr txBox="1"/>
          <p:nvPr/>
        </p:nvSpPr>
        <p:spPr>
          <a:xfrm>
            <a:off x="4773848" y="3773089"/>
            <a:ext cx="782587" cy="461665"/>
          </a:xfrm>
          <a:prstGeom prst="rect">
            <a:avLst/>
          </a:prstGeom>
          <a:noFill/>
        </p:spPr>
        <p:txBody>
          <a:bodyPr wrap="none" rtlCol="0">
            <a:spAutoFit/>
          </a:bodyPr>
          <a:lstStyle/>
          <a:p>
            <a:r>
              <a:rPr lang="es-ES" sz="1200" b="1" dirty="0" err="1" smtClean="0">
                <a:solidFill>
                  <a:schemeClr val="tx2"/>
                </a:solidFill>
              </a:rPr>
              <a:t>UPCnet</a:t>
            </a:r>
            <a:r>
              <a:rPr lang="es-ES" sz="1200" b="1" dirty="0" smtClean="0">
                <a:solidFill>
                  <a:schemeClr val="tx2"/>
                </a:solidFill>
              </a:rPr>
              <a:t>,</a:t>
            </a:r>
          </a:p>
          <a:p>
            <a:r>
              <a:rPr lang="es-ES" sz="1200" b="1" dirty="0" smtClean="0">
                <a:solidFill>
                  <a:schemeClr val="tx2"/>
                </a:solidFill>
              </a:rPr>
              <a:t>SL</a:t>
            </a:r>
            <a:endParaRPr lang="es-ES" sz="1200" b="1" dirty="0">
              <a:solidFill>
                <a:schemeClr val="tx2"/>
              </a:solidFill>
            </a:endParaRPr>
          </a:p>
        </p:txBody>
      </p:sp>
      <p:sp>
        <p:nvSpPr>
          <p:cNvPr id="40" name="CuadroTexto 39"/>
          <p:cNvSpPr txBox="1"/>
          <p:nvPr/>
        </p:nvSpPr>
        <p:spPr>
          <a:xfrm>
            <a:off x="3696425" y="4671520"/>
            <a:ext cx="1237839" cy="276999"/>
          </a:xfrm>
          <a:prstGeom prst="rect">
            <a:avLst/>
          </a:prstGeom>
          <a:noFill/>
        </p:spPr>
        <p:txBody>
          <a:bodyPr wrap="none" rtlCol="0">
            <a:spAutoFit/>
          </a:bodyPr>
          <a:lstStyle/>
          <a:p>
            <a:r>
              <a:rPr lang="es-ES" sz="1200" b="1" dirty="0" err="1" smtClean="0">
                <a:solidFill>
                  <a:schemeClr val="tx2"/>
                </a:solidFill>
              </a:rPr>
              <a:t>Fundació</a:t>
            </a:r>
            <a:r>
              <a:rPr lang="es-ES" sz="1200" b="1" dirty="0" smtClean="0">
                <a:solidFill>
                  <a:schemeClr val="tx2"/>
                </a:solidFill>
              </a:rPr>
              <a:t> UPC</a:t>
            </a:r>
            <a:endParaRPr lang="es-ES" sz="1200" b="1" dirty="0">
              <a:solidFill>
                <a:schemeClr val="tx2"/>
              </a:solidFill>
            </a:endParaRPr>
          </a:p>
        </p:txBody>
      </p:sp>
      <p:sp>
        <p:nvSpPr>
          <p:cNvPr id="2" name="Rectángulo 1"/>
          <p:cNvSpPr/>
          <p:nvPr/>
        </p:nvSpPr>
        <p:spPr>
          <a:xfrm>
            <a:off x="2498900" y="4314926"/>
            <a:ext cx="608850" cy="2094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CuadroTexto 20"/>
          <p:cNvSpPr txBox="1"/>
          <p:nvPr/>
        </p:nvSpPr>
        <p:spPr>
          <a:xfrm>
            <a:off x="2475592" y="4278496"/>
            <a:ext cx="679994" cy="276999"/>
          </a:xfrm>
          <a:prstGeom prst="rect">
            <a:avLst/>
          </a:prstGeom>
          <a:noFill/>
        </p:spPr>
        <p:txBody>
          <a:bodyPr wrap="none" rtlCol="0">
            <a:spAutoFit/>
          </a:bodyPr>
          <a:lstStyle/>
          <a:p>
            <a:r>
              <a:rPr lang="es-ES" sz="1200" b="1" u="sng" dirty="0" smtClean="0">
                <a:solidFill>
                  <a:schemeClr val="bg1"/>
                </a:solidFill>
              </a:rPr>
              <a:t>CIMNE</a:t>
            </a:r>
            <a:endParaRPr lang="es-ES" sz="1200" b="1" u="sng" dirty="0">
              <a:solidFill>
                <a:schemeClr val="bg1"/>
              </a:solidFill>
            </a:endParaRPr>
          </a:p>
        </p:txBody>
      </p:sp>
      <p:sp>
        <p:nvSpPr>
          <p:cNvPr id="41"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 ORGANIZATION</a:t>
            </a:r>
            <a:r>
              <a:rPr lang="es-ES" sz="3600" dirty="0" smtClean="0"/>
              <a:t/>
            </a:r>
            <a:br>
              <a:rPr lang="es-ES" sz="3600" dirty="0" smtClean="0"/>
            </a:br>
            <a:endParaRPr lang="es-ES" dirty="0"/>
          </a:p>
        </p:txBody>
      </p:sp>
      <p:cxnSp>
        <p:nvCxnSpPr>
          <p:cNvPr id="42" name="Conector recto 41"/>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43" name="Título 1"/>
          <p:cNvSpPr txBox="1">
            <a:spLocks/>
          </p:cNvSpPr>
          <p:nvPr/>
        </p:nvSpPr>
        <p:spPr>
          <a:xfrm>
            <a:off x="3159760" y="762001"/>
            <a:ext cx="7506601" cy="395083"/>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UPC CROWN ENTITIES</a:t>
            </a:r>
            <a:r>
              <a:rPr lang="es-ES" sz="3600" dirty="0" smtClean="0"/>
              <a:t/>
            </a:r>
            <a:br>
              <a:rPr lang="es-ES" sz="3600" dirty="0" smtClean="0"/>
            </a:br>
            <a:endParaRPr lang="es-ES" dirty="0"/>
          </a:p>
        </p:txBody>
      </p:sp>
    </p:spTree>
    <p:extLst>
      <p:ext uri="{BB962C8B-B14F-4D97-AF65-F5344CB8AC3E}">
        <p14:creationId xmlns:p14="http://schemas.microsoft.com/office/powerpoint/2010/main" val="32637012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168503"/>
            <a:ext cx="9144000" cy="3689497"/>
          </a:xfrm>
          <a:prstGeom prst="rect">
            <a:avLst/>
          </a:prstGeom>
        </p:spPr>
      </p:pic>
      <p:sp>
        <p:nvSpPr>
          <p:cNvPr id="8" name="Título 1"/>
          <p:cNvSpPr>
            <a:spLocks noGrp="1"/>
          </p:cNvSpPr>
          <p:nvPr>
            <p:ph type="title"/>
          </p:nvPr>
        </p:nvSpPr>
        <p:spPr>
          <a:xfrm>
            <a:off x="3037840" y="193041"/>
            <a:ext cx="6744971" cy="629920"/>
          </a:xfrm>
        </p:spPr>
        <p:txBody>
          <a:bodyPr/>
          <a:lstStyle/>
          <a:p>
            <a:r>
              <a:rPr lang="es-ES" sz="3600" dirty="0" smtClean="0">
                <a:solidFill>
                  <a:schemeClr val="tx2"/>
                </a:solidFill>
              </a:rPr>
              <a:t>1) ORGANIZATION</a:t>
            </a:r>
            <a:r>
              <a:rPr lang="es-ES" sz="3600" dirty="0"/>
              <a:t/>
            </a:r>
            <a:br>
              <a:rPr lang="es-ES" sz="3600" dirty="0"/>
            </a:br>
            <a:endParaRPr lang="es-ES" dirty="0"/>
          </a:p>
        </p:txBody>
      </p:sp>
      <p:cxnSp>
        <p:nvCxnSpPr>
          <p:cNvPr id="9" name="Conector recto 8"/>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err="1" smtClean="0">
                <a:solidFill>
                  <a:schemeClr val="bg1">
                    <a:lumMod val="65000"/>
                  </a:schemeClr>
                </a:solidFill>
              </a:rPr>
              <a:t>WHO</a:t>
            </a:r>
            <a:r>
              <a:rPr lang="es-ES" sz="2400" dirty="0" smtClean="0">
                <a:solidFill>
                  <a:schemeClr val="bg1">
                    <a:lumMod val="65000"/>
                  </a:schemeClr>
                </a:solidFill>
              </a:rPr>
              <a:t> </a:t>
            </a:r>
            <a:r>
              <a:rPr lang="es-ES" sz="2400" dirty="0" err="1" smtClean="0">
                <a:solidFill>
                  <a:schemeClr val="bg1">
                    <a:lumMod val="65000"/>
                  </a:schemeClr>
                </a:solidFill>
              </a:rPr>
              <a:t>WE</a:t>
            </a:r>
            <a:r>
              <a:rPr lang="es-ES" sz="2400" dirty="0" smtClean="0">
                <a:solidFill>
                  <a:schemeClr val="bg1">
                    <a:lumMod val="65000"/>
                  </a:schemeClr>
                </a:solidFill>
              </a:rPr>
              <a:t> ARE?</a:t>
            </a:r>
            <a:r>
              <a:rPr lang="es-ES" sz="3600" dirty="0" smtClean="0"/>
              <a:t/>
            </a:r>
            <a:br>
              <a:rPr lang="es-ES" sz="3600" dirty="0" smtClean="0"/>
            </a:br>
            <a:endParaRPr lang="es-ES" dirty="0"/>
          </a:p>
        </p:txBody>
      </p:sp>
      <p:sp>
        <p:nvSpPr>
          <p:cNvPr id="11" name="CuadroTexto 10"/>
          <p:cNvSpPr txBox="1"/>
          <p:nvPr/>
        </p:nvSpPr>
        <p:spPr>
          <a:xfrm>
            <a:off x="1333555" y="1559630"/>
            <a:ext cx="6909482" cy="1938982"/>
          </a:xfrm>
          <a:prstGeom prst="rect">
            <a:avLst/>
          </a:prstGeom>
          <a:noFill/>
        </p:spPr>
        <p:txBody>
          <a:bodyPr wrap="square" lIns="91429" tIns="45715" rIns="91429" bIns="45715" rtlCol="0">
            <a:spAutoFit/>
          </a:bodyPr>
          <a:lstStyle>
            <a:defPPr>
              <a:defRPr lang="en-GB"/>
            </a:defPPr>
            <a:lvl1pPr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Arial" charset="0"/>
                <a:ea typeface="ＭＳ Ｐゴシック" charset="-128"/>
                <a:cs typeface="+mn-cs"/>
              </a:defRPr>
            </a:lvl1pPr>
            <a:lvl2pPr marL="742950" indent="-28575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Arial" charset="0"/>
                <a:ea typeface="ＭＳ Ｐゴシック" charset="-128"/>
                <a:cs typeface="+mn-cs"/>
              </a:defRPr>
            </a:lvl2pPr>
            <a:lvl3pPr marL="11430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Arial" charset="0"/>
                <a:ea typeface="ＭＳ Ｐゴシック" charset="-128"/>
                <a:cs typeface="+mn-cs"/>
              </a:defRPr>
            </a:lvl3pPr>
            <a:lvl4pPr marL="16002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Arial" charset="0"/>
                <a:ea typeface="ＭＳ Ｐゴシック" charset="-128"/>
                <a:cs typeface="+mn-cs"/>
              </a:defRPr>
            </a:lvl4pPr>
            <a:lvl5pPr marL="20574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Arial" charset="0"/>
                <a:ea typeface="ＭＳ Ｐゴシック" charset="-128"/>
                <a:cs typeface="+mn-cs"/>
              </a:defRPr>
            </a:lvl5pPr>
            <a:lvl6pPr marL="2286000" algn="l" defTabSz="914400" rtl="0" eaLnBrk="1" latinLnBrk="0" hangingPunct="1">
              <a:defRPr sz="2400" kern="1200">
                <a:solidFill>
                  <a:schemeClr val="bg1"/>
                </a:solidFill>
                <a:latin typeface="Arial" charset="0"/>
                <a:ea typeface="ＭＳ Ｐゴシック" charset="-128"/>
                <a:cs typeface="+mn-cs"/>
              </a:defRPr>
            </a:lvl6pPr>
            <a:lvl7pPr marL="2743200" algn="l" defTabSz="914400" rtl="0" eaLnBrk="1" latinLnBrk="0" hangingPunct="1">
              <a:defRPr sz="2400" kern="1200">
                <a:solidFill>
                  <a:schemeClr val="bg1"/>
                </a:solidFill>
                <a:latin typeface="Arial" charset="0"/>
                <a:ea typeface="ＭＳ Ｐゴシック" charset="-128"/>
                <a:cs typeface="+mn-cs"/>
              </a:defRPr>
            </a:lvl7pPr>
            <a:lvl8pPr marL="3200400" algn="l" defTabSz="914400" rtl="0" eaLnBrk="1" latinLnBrk="0" hangingPunct="1">
              <a:defRPr sz="2400" kern="1200">
                <a:solidFill>
                  <a:schemeClr val="bg1"/>
                </a:solidFill>
                <a:latin typeface="Arial" charset="0"/>
                <a:ea typeface="ＭＳ Ｐゴシック" charset="-128"/>
                <a:cs typeface="+mn-cs"/>
              </a:defRPr>
            </a:lvl8pPr>
            <a:lvl9pPr marL="3657600" algn="l" defTabSz="914400" rtl="0" eaLnBrk="1" latinLnBrk="0" hangingPunct="1">
              <a:defRPr sz="2400" kern="1200">
                <a:solidFill>
                  <a:schemeClr val="bg1"/>
                </a:solidFill>
                <a:latin typeface="Arial" charset="0"/>
                <a:ea typeface="ＭＳ Ｐゴシック" charset="-128"/>
                <a:cs typeface="+mn-cs"/>
              </a:defRPr>
            </a:lvl9pPr>
          </a:lstStyle>
          <a:p>
            <a:pPr algn="just"/>
            <a:r>
              <a:rPr lang="en-US" dirty="0">
                <a:solidFill>
                  <a:schemeClr val="tx1"/>
                </a:solidFill>
              </a:rPr>
              <a:t>CIMNE is a R+D </a:t>
            </a:r>
            <a:r>
              <a:rPr lang="en-US" dirty="0" err="1" smtClean="0">
                <a:solidFill>
                  <a:schemeClr val="tx1"/>
                </a:solidFill>
              </a:rPr>
              <a:t>centre</a:t>
            </a:r>
            <a:r>
              <a:rPr lang="en-US" dirty="0" smtClean="0">
                <a:solidFill>
                  <a:schemeClr val="tx1"/>
                </a:solidFill>
              </a:rPr>
              <a:t> </a:t>
            </a:r>
            <a:r>
              <a:rPr lang="en-US" dirty="0">
                <a:solidFill>
                  <a:schemeClr val="tx1"/>
                </a:solidFill>
              </a:rPr>
              <a:t>in computational mechanics created in 1987, with a strong focus </a:t>
            </a:r>
            <a:r>
              <a:rPr lang="en-US" dirty="0" smtClean="0">
                <a:solidFill>
                  <a:schemeClr val="tx1"/>
                </a:solidFill>
              </a:rPr>
              <a:t>on research, </a:t>
            </a:r>
            <a:r>
              <a:rPr lang="en-US" dirty="0">
                <a:solidFill>
                  <a:schemeClr val="tx1"/>
                </a:solidFill>
              </a:rPr>
              <a:t>knowledge transfer, dissemination and application of numerical methods in engineering</a:t>
            </a:r>
            <a:r>
              <a:rPr lang="en-US" b="1" dirty="0">
                <a:solidFill>
                  <a:schemeClr val="tx1"/>
                </a:solidFill>
              </a:rPr>
              <a:t>.</a:t>
            </a:r>
            <a:endParaRPr lang="es-ES" b="1" dirty="0">
              <a:solidFill>
                <a:schemeClr val="tx1"/>
              </a:solidFill>
            </a:endParaRPr>
          </a:p>
        </p:txBody>
      </p:sp>
    </p:spTree>
    <p:extLst>
      <p:ext uri="{BB962C8B-B14F-4D97-AF65-F5344CB8AC3E}">
        <p14:creationId xmlns:p14="http://schemas.microsoft.com/office/powerpoint/2010/main" val="18809491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a:spLocks noGrp="1"/>
          </p:cNvSpPr>
          <p:nvPr>
            <p:ph type="title"/>
          </p:nvPr>
        </p:nvSpPr>
        <p:spPr>
          <a:xfrm>
            <a:off x="3037840" y="193041"/>
            <a:ext cx="6744971" cy="629920"/>
          </a:xfrm>
        </p:spPr>
        <p:txBody>
          <a:bodyPr/>
          <a:lstStyle/>
          <a:p>
            <a:r>
              <a:rPr lang="es-ES" sz="3600" dirty="0" smtClean="0">
                <a:solidFill>
                  <a:schemeClr val="tx2"/>
                </a:solidFill>
              </a:rPr>
              <a:t>1) ORGANIZATION</a:t>
            </a:r>
            <a:r>
              <a:rPr lang="es-ES" sz="3600" dirty="0"/>
              <a:t/>
            </a:r>
            <a:br>
              <a:rPr lang="es-ES" sz="3600" dirty="0"/>
            </a:br>
            <a:endParaRPr lang="es-ES" dirty="0"/>
          </a:p>
        </p:txBody>
      </p:sp>
      <p:cxnSp>
        <p:nvCxnSpPr>
          <p:cNvPr id="9" name="Conector recto 8"/>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err="1" smtClean="0">
                <a:solidFill>
                  <a:schemeClr val="bg1">
                    <a:lumMod val="65000"/>
                  </a:schemeClr>
                </a:solidFill>
              </a:rPr>
              <a:t>VISION</a:t>
            </a:r>
            <a:r>
              <a:rPr lang="es-ES" sz="3600" dirty="0" smtClean="0"/>
              <a:t/>
            </a:r>
            <a:br>
              <a:rPr lang="es-ES" sz="3600" dirty="0" smtClean="0"/>
            </a:br>
            <a:endParaRPr lang="es-ES" dirty="0"/>
          </a:p>
        </p:txBody>
      </p:sp>
      <p:sp>
        <p:nvSpPr>
          <p:cNvPr id="2" name="Rectángulo 1"/>
          <p:cNvSpPr/>
          <p:nvPr/>
        </p:nvSpPr>
        <p:spPr>
          <a:xfrm>
            <a:off x="934278" y="1759762"/>
            <a:ext cx="7086600" cy="2443489"/>
          </a:xfrm>
          <a:prstGeom prst="rect">
            <a:avLst/>
          </a:prstGeom>
        </p:spPr>
        <p:txBody>
          <a:bodyPr wrap="square">
            <a:spAutoFit/>
          </a:bodyPr>
          <a:lstStyle/>
          <a:p>
            <a:pPr algn="just">
              <a:lnSpc>
                <a:spcPct val="107000"/>
              </a:lnSpc>
              <a:spcAft>
                <a:spcPts val="800"/>
              </a:spcAft>
            </a:pPr>
            <a:r>
              <a:rPr lang="en-GB" sz="2400" dirty="0" smtClean="0">
                <a:latin typeface="+mj-lt"/>
                <a:ea typeface="Calibri" panose="020F0502020204030204" pitchFamily="34" charset="0"/>
                <a:cs typeface="Calibri" panose="020F0502020204030204" pitchFamily="34" charset="0"/>
              </a:rPr>
              <a:t>The overall vision of </a:t>
            </a:r>
            <a:r>
              <a:rPr lang="en-GB" sz="2400" dirty="0" err="1" smtClean="0">
                <a:latin typeface="+mj-lt"/>
                <a:ea typeface="Calibri" panose="020F0502020204030204" pitchFamily="34" charset="0"/>
                <a:cs typeface="Calibri" panose="020F0502020204030204" pitchFamily="34" charset="0"/>
              </a:rPr>
              <a:t>CIMNE</a:t>
            </a:r>
            <a:r>
              <a:rPr lang="en-GB" sz="2400" dirty="0" smtClean="0">
                <a:latin typeface="+mj-lt"/>
                <a:ea typeface="Calibri" panose="020F0502020204030204" pitchFamily="34" charset="0"/>
                <a:cs typeface="Calibri" panose="020F0502020204030204" pitchFamily="34" charset="0"/>
              </a:rPr>
              <a:t> for the next years is be </a:t>
            </a:r>
            <a:r>
              <a:rPr lang="en-GB" sz="2400" b="1" dirty="0" smtClean="0">
                <a:latin typeface="+mj-lt"/>
                <a:ea typeface="Calibri" panose="020F0502020204030204" pitchFamily="34" charset="0"/>
                <a:cs typeface="Calibri" panose="020F0502020204030204" pitchFamily="34" charset="0"/>
              </a:rPr>
              <a:t>an internationally leading centre of impactful research in computational models </a:t>
            </a:r>
            <a:r>
              <a:rPr lang="en-GB" sz="2400" dirty="0" smtClean="0">
                <a:latin typeface="+mj-lt"/>
                <a:ea typeface="Calibri" panose="020F0502020204030204" pitchFamily="34" charset="0"/>
                <a:cs typeface="Calibri" panose="020F0502020204030204" pitchFamily="34" charset="0"/>
              </a:rPr>
              <a:t>applied to engineering problems, capable of developing </a:t>
            </a:r>
            <a:r>
              <a:rPr lang="en-GB" sz="2400" b="1" dirty="0" smtClean="0">
                <a:latin typeface="+mj-lt"/>
                <a:ea typeface="Calibri" panose="020F0502020204030204" pitchFamily="34" charset="0"/>
                <a:cs typeface="Calibri" panose="020F0502020204030204" pitchFamily="34" charset="0"/>
              </a:rPr>
              <a:t>new numerical technologies that address current and future societal challenges</a:t>
            </a:r>
            <a:r>
              <a:rPr lang="en-GB" sz="2400" dirty="0" smtClean="0">
                <a:latin typeface="+mj-lt"/>
                <a:ea typeface="Calibri" panose="020F0502020204030204" pitchFamily="34" charset="0"/>
                <a:cs typeface="Calibri" panose="020F0502020204030204" pitchFamily="34" charset="0"/>
              </a:rPr>
              <a:t>. </a:t>
            </a:r>
            <a:endParaRPr lang="es-ES" sz="2400" dirty="0">
              <a:latin typeface="+mj-lt"/>
              <a:ea typeface="Noto Sans"/>
              <a:cs typeface="Noto Sans"/>
            </a:endParaRPr>
          </a:p>
        </p:txBody>
      </p:sp>
      <p:pic>
        <p:nvPicPr>
          <p:cNvPr id="3" name="Imagen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5322" y="4603144"/>
            <a:ext cx="9189323" cy="6126216"/>
          </a:xfrm>
          <a:prstGeom prst="rect">
            <a:avLst/>
          </a:prstGeom>
        </p:spPr>
      </p:pic>
    </p:spTree>
    <p:extLst>
      <p:ext uri="{BB962C8B-B14F-4D97-AF65-F5344CB8AC3E}">
        <p14:creationId xmlns:p14="http://schemas.microsoft.com/office/powerpoint/2010/main" val="33680199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ítulo 1"/>
          <p:cNvSpPr>
            <a:spLocks noGrp="1"/>
          </p:cNvSpPr>
          <p:nvPr>
            <p:ph type="title"/>
          </p:nvPr>
        </p:nvSpPr>
        <p:spPr>
          <a:xfrm>
            <a:off x="3037840" y="193041"/>
            <a:ext cx="6744971" cy="629920"/>
          </a:xfrm>
        </p:spPr>
        <p:txBody>
          <a:bodyPr/>
          <a:lstStyle/>
          <a:p>
            <a:r>
              <a:rPr lang="es-ES" sz="3600" dirty="0" smtClean="0">
                <a:solidFill>
                  <a:schemeClr val="tx2"/>
                </a:solidFill>
              </a:rPr>
              <a:t>1) ORGANIZATION</a:t>
            </a:r>
            <a:r>
              <a:rPr lang="es-ES" sz="3600" dirty="0"/>
              <a:t/>
            </a:r>
            <a:br>
              <a:rPr lang="es-ES" sz="3600" dirty="0"/>
            </a:br>
            <a:endParaRPr lang="es-ES" dirty="0"/>
          </a:p>
        </p:txBody>
      </p:sp>
      <p:cxnSp>
        <p:nvCxnSpPr>
          <p:cNvPr id="17" name="Conector recto 16"/>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EXPERTISE</a:t>
            </a:r>
            <a:r>
              <a:rPr lang="es-ES" sz="3600" dirty="0" smtClean="0"/>
              <a:t/>
            </a:r>
            <a:br>
              <a:rPr lang="es-ES" sz="3600" dirty="0" smtClean="0"/>
            </a:br>
            <a:endParaRPr lang="es-ES" dirty="0"/>
          </a:p>
        </p:txBody>
      </p:sp>
      <p:pic>
        <p:nvPicPr>
          <p:cNvPr id="20" name="Imagen 1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2261034"/>
            <a:ext cx="9144000" cy="4952566"/>
          </a:xfrm>
          <a:prstGeom prst="rect">
            <a:avLst/>
          </a:prstGeom>
        </p:spPr>
      </p:pic>
      <p:sp>
        <p:nvSpPr>
          <p:cNvPr id="19" name="Rectángulo redondeado 18"/>
          <p:cNvSpPr/>
          <p:nvPr/>
        </p:nvSpPr>
        <p:spPr>
          <a:xfrm>
            <a:off x="6281750" y="1446401"/>
            <a:ext cx="2680644" cy="470654"/>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14" name="Rectángulo redondeado 13"/>
          <p:cNvSpPr/>
          <p:nvPr/>
        </p:nvSpPr>
        <p:spPr>
          <a:xfrm>
            <a:off x="4209738" y="1455794"/>
            <a:ext cx="1924252" cy="470654"/>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7" name="Rectángulo redondeado 6"/>
          <p:cNvSpPr/>
          <p:nvPr/>
        </p:nvSpPr>
        <p:spPr>
          <a:xfrm>
            <a:off x="214442" y="1463428"/>
            <a:ext cx="1854634" cy="461665"/>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8" name="Rectángulo redondeado 7"/>
          <p:cNvSpPr/>
          <p:nvPr/>
        </p:nvSpPr>
        <p:spPr>
          <a:xfrm>
            <a:off x="2216518" y="1454535"/>
            <a:ext cx="1854634" cy="461665"/>
          </a:xfrm>
          <a:prstGeom prst="round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es-ES"/>
          </a:p>
        </p:txBody>
      </p:sp>
      <p:sp>
        <p:nvSpPr>
          <p:cNvPr id="9" name="CuadroTexto 8"/>
          <p:cNvSpPr txBox="1"/>
          <p:nvPr/>
        </p:nvSpPr>
        <p:spPr>
          <a:xfrm>
            <a:off x="214442" y="1463425"/>
            <a:ext cx="1845777" cy="400099"/>
          </a:xfrm>
          <a:prstGeom prst="rect">
            <a:avLst/>
          </a:prstGeom>
          <a:noFill/>
        </p:spPr>
        <p:txBody>
          <a:bodyPr wrap="square" lIns="91429" tIns="45715" rIns="91429" bIns="45715" rtlCol="0">
            <a:spAutoFit/>
          </a:bodyPr>
          <a:lstStyle/>
          <a:p>
            <a:pPr algn="ctr"/>
            <a:r>
              <a:rPr lang="es-ES" sz="2000" b="1" dirty="0" err="1" smtClean="0">
                <a:solidFill>
                  <a:schemeClr val="bg1"/>
                </a:solidFill>
              </a:rPr>
              <a:t>Research</a:t>
            </a:r>
            <a:endParaRPr lang="es-ES" sz="2000" b="1" dirty="0">
              <a:solidFill>
                <a:schemeClr val="bg1"/>
              </a:solidFill>
            </a:endParaRPr>
          </a:p>
        </p:txBody>
      </p:sp>
      <p:sp>
        <p:nvSpPr>
          <p:cNvPr id="10" name="CuadroTexto 9"/>
          <p:cNvSpPr txBox="1"/>
          <p:nvPr/>
        </p:nvSpPr>
        <p:spPr>
          <a:xfrm>
            <a:off x="2226699" y="1477363"/>
            <a:ext cx="1835279" cy="400099"/>
          </a:xfrm>
          <a:prstGeom prst="rect">
            <a:avLst/>
          </a:prstGeom>
          <a:noFill/>
        </p:spPr>
        <p:txBody>
          <a:bodyPr wrap="square" lIns="91429" tIns="45715" rIns="91429" bIns="45715" rtlCol="0">
            <a:spAutoFit/>
          </a:bodyPr>
          <a:lstStyle/>
          <a:p>
            <a:pPr algn="ctr"/>
            <a:r>
              <a:rPr lang="es-ES" sz="2000" b="1" dirty="0" err="1" smtClean="0">
                <a:solidFill>
                  <a:schemeClr val="bg1"/>
                </a:solidFill>
              </a:rPr>
              <a:t>Education</a:t>
            </a:r>
            <a:endParaRPr lang="es-ES" sz="2000" b="1" dirty="0">
              <a:solidFill>
                <a:schemeClr val="bg1"/>
              </a:solidFill>
            </a:endParaRPr>
          </a:p>
        </p:txBody>
      </p:sp>
      <p:sp>
        <p:nvSpPr>
          <p:cNvPr id="11" name="CuadroTexto 10"/>
          <p:cNvSpPr txBox="1"/>
          <p:nvPr/>
        </p:nvSpPr>
        <p:spPr>
          <a:xfrm>
            <a:off x="6317948" y="1483360"/>
            <a:ext cx="2709850" cy="400099"/>
          </a:xfrm>
          <a:prstGeom prst="rect">
            <a:avLst/>
          </a:prstGeom>
          <a:noFill/>
        </p:spPr>
        <p:txBody>
          <a:bodyPr wrap="square" lIns="91429" tIns="45715" rIns="91429" bIns="45715" rtlCol="0">
            <a:spAutoFit/>
          </a:bodyPr>
          <a:lstStyle/>
          <a:p>
            <a:r>
              <a:rPr lang="es-ES" sz="2000" b="1" dirty="0" err="1" smtClean="0">
                <a:solidFill>
                  <a:schemeClr val="bg1"/>
                </a:solidFill>
              </a:rPr>
              <a:t>Technology</a:t>
            </a:r>
            <a:r>
              <a:rPr lang="es-ES" sz="2000" b="1" dirty="0" smtClean="0">
                <a:solidFill>
                  <a:schemeClr val="bg1"/>
                </a:solidFill>
              </a:rPr>
              <a:t> Transfer</a:t>
            </a:r>
            <a:endParaRPr lang="es-ES" sz="2000" b="1" dirty="0">
              <a:solidFill>
                <a:schemeClr val="bg1"/>
              </a:solidFill>
            </a:endParaRPr>
          </a:p>
        </p:txBody>
      </p:sp>
      <p:sp>
        <p:nvSpPr>
          <p:cNvPr id="12" name="CuadroTexto 11"/>
          <p:cNvSpPr txBox="1"/>
          <p:nvPr/>
        </p:nvSpPr>
        <p:spPr>
          <a:xfrm>
            <a:off x="4170115" y="1487863"/>
            <a:ext cx="2082429" cy="400099"/>
          </a:xfrm>
          <a:prstGeom prst="rect">
            <a:avLst/>
          </a:prstGeom>
          <a:noFill/>
        </p:spPr>
        <p:txBody>
          <a:bodyPr wrap="square" lIns="91429" tIns="45715" rIns="91429" bIns="45715" rtlCol="0">
            <a:spAutoFit/>
          </a:bodyPr>
          <a:lstStyle/>
          <a:p>
            <a:pPr algn="ctr"/>
            <a:r>
              <a:rPr lang="es-ES" sz="2000" b="1" dirty="0" err="1" smtClean="0">
                <a:solidFill>
                  <a:schemeClr val="bg1"/>
                </a:solidFill>
              </a:rPr>
              <a:t>Dissemination</a:t>
            </a:r>
            <a:endParaRPr lang="es-ES" sz="2000" b="1" dirty="0">
              <a:solidFill>
                <a:schemeClr val="bg1"/>
              </a:solidFill>
            </a:endParaRPr>
          </a:p>
        </p:txBody>
      </p:sp>
    </p:spTree>
    <p:extLst>
      <p:ext uri="{BB962C8B-B14F-4D97-AF65-F5344CB8AC3E}">
        <p14:creationId xmlns:p14="http://schemas.microsoft.com/office/powerpoint/2010/main" val="1453910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2830927" y="3010452"/>
            <a:ext cx="1624535" cy="2508369"/>
          </a:xfrm>
          <a:prstGeom prst="rect">
            <a:avLst/>
          </a:prstGeom>
          <a:noFill/>
        </p:spPr>
        <p:txBody>
          <a:bodyPr wrap="square" lIns="91429" tIns="45715" rIns="91429" bIns="45715" rtlCol="0">
            <a:spAutoFit/>
          </a:bodyPr>
          <a:lstStyle/>
          <a:p>
            <a:r>
              <a:rPr lang="en-US" sz="1000" dirty="0"/>
              <a:t>CIMNE’s offices in </a:t>
            </a:r>
            <a:r>
              <a:rPr lang="en-US" sz="1000" dirty="0" err="1"/>
              <a:t>Terrassa</a:t>
            </a:r>
            <a:r>
              <a:rPr lang="en-US" sz="1000" dirty="0"/>
              <a:t> opened in 2001. The premises cover an area of 150m2 and house part of the department of Building Energy and Environment Group (</a:t>
            </a:r>
            <a:r>
              <a:rPr lang="en-US" sz="1000" dirty="0" err="1"/>
              <a:t>BeeGroup</a:t>
            </a:r>
            <a:r>
              <a:rPr lang="en-US" sz="1000" dirty="0"/>
              <a:t>).</a:t>
            </a:r>
          </a:p>
          <a:p>
            <a:endParaRPr lang="es-ES" sz="900" dirty="0"/>
          </a:p>
          <a:p>
            <a:r>
              <a:rPr lang="it-IT" sz="800" b="1" dirty="0" err="1"/>
              <a:t>J</a:t>
            </a:r>
            <a:r>
              <a:rPr lang="it-IT" sz="800" b="1" dirty="0"/>
              <a:t>. Cipriano</a:t>
            </a:r>
            <a:endParaRPr lang="es-ES" sz="800" b="1" dirty="0"/>
          </a:p>
          <a:p>
            <a:r>
              <a:rPr lang="fi-FI" sz="800" b="1" dirty="0"/>
              <a:t>Campus de Terrassa UPC</a:t>
            </a:r>
            <a:endParaRPr lang="fi-FI" sz="800" dirty="0"/>
          </a:p>
          <a:p>
            <a:r>
              <a:rPr lang="es-ES" sz="800" i="1" dirty="0" err="1"/>
              <a:t>Edifici</a:t>
            </a:r>
            <a:r>
              <a:rPr lang="es-ES" sz="800" i="1" dirty="0"/>
              <a:t> GAIA (TR14)</a:t>
            </a:r>
            <a:endParaRPr lang="es-ES" sz="800" dirty="0"/>
          </a:p>
          <a:p>
            <a:r>
              <a:rPr lang="fr-FR" sz="800" dirty="0"/>
              <a:t>C/ </a:t>
            </a:r>
            <a:r>
              <a:rPr lang="fr-FR" sz="800" dirty="0" err="1"/>
              <a:t>Rambla</a:t>
            </a:r>
            <a:r>
              <a:rPr lang="fr-FR" sz="800" dirty="0"/>
              <a:t> Sant </a:t>
            </a:r>
            <a:r>
              <a:rPr lang="fr-FR" sz="800" dirty="0" err="1"/>
              <a:t>Nebridi</a:t>
            </a:r>
            <a:r>
              <a:rPr lang="fr-FR" sz="800" dirty="0"/>
              <a:t>, 22</a:t>
            </a:r>
          </a:p>
          <a:p>
            <a:r>
              <a:rPr lang="fi-FI" sz="800" dirty="0"/>
              <a:t>08222 Terrassa (Barcelona), Spain</a:t>
            </a:r>
          </a:p>
          <a:p>
            <a:r>
              <a:rPr lang="es-ES" sz="800" dirty="0"/>
              <a:t>+34 93 789 91 69</a:t>
            </a:r>
          </a:p>
          <a:p>
            <a:endParaRPr lang="es-ES" sz="1200" dirty="0">
              <a:solidFill>
                <a:srgbClr val="7F7F7F"/>
              </a:solidFill>
            </a:endParaRPr>
          </a:p>
        </p:txBody>
      </p:sp>
      <p:sp>
        <p:nvSpPr>
          <p:cNvPr id="4" name="CuadroTexto 3"/>
          <p:cNvSpPr txBox="1"/>
          <p:nvPr/>
        </p:nvSpPr>
        <p:spPr>
          <a:xfrm>
            <a:off x="2914060" y="1280161"/>
            <a:ext cx="1528128"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b="1" dirty="0">
                <a:solidFill>
                  <a:srgbClr val="215968"/>
                </a:solidFill>
              </a:rPr>
              <a:t>TERRASSA</a:t>
            </a:r>
            <a:endParaRPr lang="es-ES" sz="1200" b="1" dirty="0">
              <a:solidFill>
                <a:srgbClr val="215968"/>
              </a:solidFill>
            </a:endParaRPr>
          </a:p>
        </p:txBody>
      </p:sp>
      <p:sp>
        <p:nvSpPr>
          <p:cNvPr id="5" name="CuadroTexto 4"/>
          <p:cNvSpPr txBox="1"/>
          <p:nvPr/>
        </p:nvSpPr>
        <p:spPr>
          <a:xfrm>
            <a:off x="4918222" y="1272168"/>
            <a:ext cx="1528128"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b="1" dirty="0">
                <a:solidFill>
                  <a:srgbClr val="215968"/>
                </a:solidFill>
              </a:rPr>
              <a:t>CASTELLDEFELS</a:t>
            </a:r>
            <a:endParaRPr lang="es-ES" sz="1200" b="1" dirty="0">
              <a:solidFill>
                <a:srgbClr val="215968"/>
              </a:solidFill>
            </a:endParaRPr>
          </a:p>
        </p:txBody>
      </p:sp>
      <p:sp>
        <p:nvSpPr>
          <p:cNvPr id="6" name="CuadroTexto 5"/>
          <p:cNvSpPr txBox="1"/>
          <p:nvPr/>
        </p:nvSpPr>
        <p:spPr>
          <a:xfrm>
            <a:off x="6902082" y="1272168"/>
            <a:ext cx="1528128"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b="1" dirty="0">
                <a:solidFill>
                  <a:srgbClr val="215968"/>
                </a:solidFill>
              </a:rPr>
              <a:t>MADRID</a:t>
            </a:r>
            <a:endParaRPr lang="es-ES" sz="1200" b="1" dirty="0">
              <a:solidFill>
                <a:srgbClr val="215968"/>
              </a:solidFill>
            </a:endParaRPr>
          </a:p>
        </p:txBody>
      </p:sp>
      <p:sp>
        <p:nvSpPr>
          <p:cNvPr id="8" name="CuadroTexto 7"/>
          <p:cNvSpPr txBox="1"/>
          <p:nvPr/>
        </p:nvSpPr>
        <p:spPr>
          <a:xfrm>
            <a:off x="4826869" y="3002459"/>
            <a:ext cx="1653969" cy="3816419"/>
          </a:xfrm>
          <a:prstGeom prst="rect">
            <a:avLst/>
          </a:prstGeom>
          <a:noFill/>
        </p:spPr>
        <p:txBody>
          <a:bodyPr wrap="square" lIns="91429" tIns="45715" rIns="91429" bIns="45715" rtlCol="0">
            <a:spAutoFit/>
          </a:bodyPr>
          <a:lstStyle/>
          <a:p>
            <a:r>
              <a:rPr lang="en-US" sz="1000" dirty="0"/>
              <a:t>CIMNE’s headquarters in </a:t>
            </a:r>
            <a:r>
              <a:rPr lang="en-US" sz="1000" dirty="0" err="1"/>
              <a:t>Castelldefels</a:t>
            </a:r>
            <a:r>
              <a:rPr lang="en-US" sz="1000" dirty="0"/>
              <a:t> were inaugurated on October 15th 2008. The facilities are located in the building CIMNE-C3 of the Mediterranean Technology Park, and occupy 1,500m2 in a new building constructed in collaboration with the UPC. The premises are shared with the Technical School of </a:t>
            </a:r>
            <a:r>
              <a:rPr lang="en-US" sz="1000" dirty="0" err="1"/>
              <a:t>Castelldefels</a:t>
            </a:r>
            <a:r>
              <a:rPr lang="en-US" sz="1000" dirty="0"/>
              <a:t>.</a:t>
            </a:r>
          </a:p>
          <a:p>
            <a:endParaRPr lang="es-ES" sz="900" dirty="0"/>
          </a:p>
          <a:p>
            <a:r>
              <a:rPr lang="es-ES_tradnl" sz="800" b="1" dirty="0"/>
              <a:t>J. Mora</a:t>
            </a:r>
            <a:endParaRPr lang="es-ES" sz="800" b="1" dirty="0"/>
          </a:p>
          <a:p>
            <a:r>
              <a:rPr lang="es-ES_tradnl" sz="800" b="1" dirty="0"/>
              <a:t>Campus del </a:t>
            </a:r>
            <a:r>
              <a:rPr lang="es-ES_tradnl" sz="800" b="1" dirty="0" err="1"/>
              <a:t>Baix</a:t>
            </a:r>
            <a:r>
              <a:rPr lang="es-ES_tradnl" sz="800" b="1" dirty="0"/>
              <a:t> Llobregat UPC</a:t>
            </a:r>
            <a:endParaRPr lang="es-ES_tradnl" sz="800" dirty="0"/>
          </a:p>
          <a:p>
            <a:r>
              <a:rPr lang="en-US" sz="800" i="1" dirty="0"/>
              <a:t>CIMNE Building C3</a:t>
            </a:r>
            <a:endParaRPr lang="en-US" sz="800" dirty="0"/>
          </a:p>
          <a:p>
            <a:r>
              <a:rPr lang="pt-BR" sz="800" dirty="0"/>
              <a:t>C/Esteve Terradas, 5</a:t>
            </a:r>
          </a:p>
          <a:p>
            <a:r>
              <a:rPr lang="sv-SE" sz="800" dirty="0"/>
              <a:t>08860 </a:t>
            </a:r>
            <a:r>
              <a:rPr lang="sv-SE" sz="800" dirty="0" err="1"/>
              <a:t>Castelldefels</a:t>
            </a:r>
            <a:r>
              <a:rPr lang="sv-SE" sz="800" dirty="0"/>
              <a:t>, Barcelona, </a:t>
            </a:r>
            <a:r>
              <a:rPr lang="sv-SE" sz="800" dirty="0" err="1"/>
              <a:t>Spain</a:t>
            </a:r>
            <a:endParaRPr lang="sv-SE" sz="800" dirty="0"/>
          </a:p>
          <a:p>
            <a:r>
              <a:rPr lang="es-ES" sz="800" dirty="0"/>
              <a:t>+34 93 413 41 86</a:t>
            </a:r>
            <a:r>
              <a:rPr lang="fi-FI" sz="800" dirty="0"/>
              <a:t>), Spain</a:t>
            </a:r>
          </a:p>
          <a:p>
            <a:r>
              <a:rPr lang="es-ES" sz="800" dirty="0"/>
              <a:t>+34 93 789 91 69</a:t>
            </a:r>
          </a:p>
          <a:p>
            <a:endParaRPr lang="es-ES" sz="1200" dirty="0">
              <a:solidFill>
                <a:srgbClr val="7F7F7F"/>
              </a:solidFill>
            </a:endParaRPr>
          </a:p>
        </p:txBody>
      </p:sp>
      <p:sp>
        <p:nvSpPr>
          <p:cNvPr id="9" name="CuadroTexto 8"/>
          <p:cNvSpPr txBox="1"/>
          <p:nvPr/>
        </p:nvSpPr>
        <p:spPr>
          <a:xfrm>
            <a:off x="6801593" y="3002457"/>
            <a:ext cx="1739473" cy="3339366"/>
          </a:xfrm>
          <a:prstGeom prst="rect">
            <a:avLst/>
          </a:prstGeom>
          <a:noFill/>
        </p:spPr>
        <p:txBody>
          <a:bodyPr wrap="square" lIns="91429" tIns="45715" rIns="91429" bIns="45715" rtlCol="0">
            <a:spAutoFit/>
          </a:bodyPr>
          <a:lstStyle/>
          <a:p>
            <a:r>
              <a:rPr lang="en-US" sz="1000" dirty="0"/>
              <a:t>CIMNE - MADRID started its activities in September 2007 and on May 2008 CIMNE opened its premises located in the center of the city (150m2). The main goal of CIMNE Madrid is to build a strong research team in Madrid and foster the links between CIMNE, the Central Government of Spain and partner companies and research centers based in Madrid. </a:t>
            </a:r>
          </a:p>
          <a:p>
            <a:endParaRPr lang="es-ES" sz="900" b="1" dirty="0"/>
          </a:p>
          <a:p>
            <a:r>
              <a:rPr lang="hr-HR" sz="800" b="1" dirty="0"/>
              <a:t>F. Salazar</a:t>
            </a:r>
            <a:endParaRPr lang="es-ES" sz="800" b="1" dirty="0"/>
          </a:p>
          <a:p>
            <a:r>
              <a:rPr lang="es-ES_tradnl" sz="800" dirty="0"/>
              <a:t>Paseo General Martínez Campos, 41, 9º, </a:t>
            </a:r>
            <a:r>
              <a:rPr lang="fi-FI" sz="800" dirty="0"/>
              <a:t>28010 Madrid, Spain</a:t>
            </a:r>
          </a:p>
          <a:p>
            <a:r>
              <a:rPr lang="es-ES" sz="800" dirty="0"/>
              <a:t>Tel. +34 91 319 13 59</a:t>
            </a:r>
          </a:p>
          <a:p>
            <a:r>
              <a:rPr lang="es-ES" sz="800" dirty="0"/>
              <a:t>       +34 93 789 91 69</a:t>
            </a:r>
          </a:p>
          <a:p>
            <a:endParaRPr lang="es-ES" sz="1200" dirty="0">
              <a:solidFill>
                <a:schemeClr val="tx1">
                  <a:lumMod val="50000"/>
                  <a:lumOff val="50000"/>
                </a:schemeClr>
              </a:solidFill>
            </a:endParaRPr>
          </a:p>
        </p:txBody>
      </p:sp>
      <p:pic>
        <p:nvPicPr>
          <p:cNvPr id="11" name="Imagen 10"/>
          <p:cNvPicPr>
            <a:picLocks noChangeAspect="1"/>
          </p:cNvPicPr>
          <p:nvPr/>
        </p:nvPicPr>
        <p:blipFill>
          <a:blip r:embed="rId2"/>
          <a:stretch>
            <a:fillRect/>
          </a:stretch>
        </p:blipFill>
        <p:spPr>
          <a:xfrm>
            <a:off x="2914060" y="1532851"/>
            <a:ext cx="1528128" cy="1290285"/>
          </a:xfrm>
          <a:prstGeom prst="rect">
            <a:avLst/>
          </a:prstGeom>
        </p:spPr>
      </p:pic>
      <p:pic>
        <p:nvPicPr>
          <p:cNvPr id="12" name="Imagen 11"/>
          <p:cNvPicPr>
            <a:picLocks noChangeAspect="1"/>
          </p:cNvPicPr>
          <p:nvPr/>
        </p:nvPicPr>
        <p:blipFill>
          <a:blip r:embed="rId3"/>
          <a:stretch>
            <a:fillRect/>
          </a:stretch>
        </p:blipFill>
        <p:spPr>
          <a:xfrm>
            <a:off x="4918222" y="1524858"/>
            <a:ext cx="1528128" cy="1290285"/>
          </a:xfrm>
          <a:prstGeom prst="rect">
            <a:avLst/>
          </a:prstGeom>
        </p:spPr>
      </p:pic>
      <p:pic>
        <p:nvPicPr>
          <p:cNvPr id="13" name="Imagen 12"/>
          <p:cNvPicPr>
            <a:picLocks noChangeAspect="1"/>
          </p:cNvPicPr>
          <p:nvPr/>
        </p:nvPicPr>
        <p:blipFill>
          <a:blip r:embed="rId4"/>
          <a:stretch>
            <a:fillRect/>
          </a:stretch>
        </p:blipFill>
        <p:spPr>
          <a:xfrm>
            <a:off x="6902082" y="1529536"/>
            <a:ext cx="1528128" cy="1290285"/>
          </a:xfrm>
          <a:prstGeom prst="rect">
            <a:avLst/>
          </a:prstGeom>
        </p:spPr>
      </p:pic>
      <p:sp>
        <p:nvSpPr>
          <p:cNvPr id="15" name="CuadroTexto 14"/>
          <p:cNvSpPr txBox="1"/>
          <p:nvPr/>
        </p:nvSpPr>
        <p:spPr>
          <a:xfrm>
            <a:off x="756906" y="3710498"/>
            <a:ext cx="1624535" cy="3036719"/>
          </a:xfrm>
          <a:prstGeom prst="rect">
            <a:avLst/>
          </a:prstGeom>
          <a:noFill/>
        </p:spPr>
        <p:txBody>
          <a:bodyPr wrap="square" lIns="91429" tIns="45715" rIns="91429" bIns="45715" rtlCol="0">
            <a:spAutoFit/>
          </a:bodyPr>
          <a:lstStyle/>
          <a:p>
            <a:r>
              <a:rPr lang="en-US" sz="1000" dirty="0"/>
              <a:t>CIMNE’s main premises are located at the heart of the North Campus of UPC. The offices, situated at the C1 Building, occupy some 1,000 m2</a:t>
            </a:r>
            <a:r>
              <a:rPr lang="en-US" sz="1000" b="1" dirty="0"/>
              <a:t>. </a:t>
            </a:r>
            <a:r>
              <a:rPr lang="en-US" sz="1000" dirty="0"/>
              <a:t>Also, in July 2016 was inaugurated the B0 building, that hosts the </a:t>
            </a:r>
            <a:r>
              <a:rPr lang="en-US" sz="1000" dirty="0" err="1"/>
              <a:t>Flumen</a:t>
            </a:r>
            <a:r>
              <a:rPr lang="en-US" sz="1000" dirty="0"/>
              <a:t> Institute and provides work areas for CIMNE and UPC researchers.</a:t>
            </a:r>
          </a:p>
          <a:p>
            <a:endParaRPr lang="en-US" sz="1000" b="1" baseline="30000" dirty="0"/>
          </a:p>
          <a:p>
            <a:endParaRPr lang="es-ES" sz="1000" b="1" baseline="30000" dirty="0"/>
          </a:p>
          <a:p>
            <a:r>
              <a:rPr lang="es-ES_tradnl" sz="800" b="1" dirty="0"/>
              <a:t>A. Font</a:t>
            </a:r>
          </a:p>
          <a:p>
            <a:r>
              <a:rPr lang="en-US" sz="800" dirty="0"/>
              <a:t>Campus Nord UPC, CIMNE Building C1</a:t>
            </a:r>
          </a:p>
          <a:p>
            <a:r>
              <a:rPr lang="it-IT" sz="800" dirty="0"/>
              <a:t>C/ Gran </a:t>
            </a:r>
            <a:r>
              <a:rPr lang="it-IT" sz="800" dirty="0" err="1"/>
              <a:t>Capità</a:t>
            </a:r>
            <a:r>
              <a:rPr lang="it-IT" sz="800" dirty="0"/>
              <a:t>, </a:t>
            </a:r>
            <a:r>
              <a:rPr lang="it-IT" sz="800" dirty="0" err="1"/>
              <a:t>S</a:t>
            </a:r>
            <a:r>
              <a:rPr lang="it-IT" sz="800" dirty="0"/>
              <a:t>/</a:t>
            </a:r>
            <a:r>
              <a:rPr lang="it-IT" sz="800" dirty="0" err="1"/>
              <a:t>N</a:t>
            </a:r>
            <a:r>
              <a:rPr lang="it-IT" sz="800" dirty="0"/>
              <a:t>, 08034 </a:t>
            </a:r>
            <a:r>
              <a:rPr lang="it-IT" sz="800" dirty="0" err="1"/>
              <a:t>Barcelona</a:t>
            </a:r>
            <a:r>
              <a:rPr lang="it-IT" sz="800" dirty="0"/>
              <a:t>, </a:t>
            </a:r>
            <a:r>
              <a:rPr lang="it-IT" sz="800" dirty="0" err="1"/>
              <a:t>Spain</a:t>
            </a:r>
            <a:endParaRPr lang="it-IT" sz="800" dirty="0"/>
          </a:p>
          <a:p>
            <a:r>
              <a:rPr lang="es-ES" sz="800" dirty="0"/>
              <a:t>+34 93 401 74 95</a:t>
            </a:r>
          </a:p>
        </p:txBody>
      </p:sp>
      <p:sp>
        <p:nvSpPr>
          <p:cNvPr id="16" name="CuadroTexto 15"/>
          <p:cNvSpPr txBox="1"/>
          <p:nvPr/>
        </p:nvSpPr>
        <p:spPr>
          <a:xfrm>
            <a:off x="840039" y="1276839"/>
            <a:ext cx="1528128" cy="257361"/>
          </a:xfrm>
          <a:prstGeom prst="rect">
            <a:avLst/>
          </a:prstGeom>
          <a:solidFill>
            <a:schemeClr val="accent5">
              <a:lumMod val="60000"/>
              <a:lumOff val="40000"/>
            </a:schemeClr>
          </a:solidFill>
        </p:spPr>
        <p:txBody>
          <a:bodyPr wrap="square" lIns="35996" tIns="35996" rIns="35996" bIns="35996" rtlCol="0">
            <a:spAutoFit/>
          </a:bodyPr>
          <a:lstStyle/>
          <a:p>
            <a:pPr algn="ctr"/>
            <a:r>
              <a:rPr lang="en-US" sz="1200" b="1" dirty="0">
                <a:solidFill>
                  <a:srgbClr val="215968"/>
                </a:solidFill>
              </a:rPr>
              <a:t>BARCELONA</a:t>
            </a:r>
            <a:endParaRPr lang="es-ES" sz="1200" b="1" dirty="0">
              <a:solidFill>
                <a:srgbClr val="215968"/>
              </a:solidFill>
            </a:endParaRPr>
          </a:p>
        </p:txBody>
      </p:sp>
      <p:pic>
        <p:nvPicPr>
          <p:cNvPr id="17" name="Imagen 16" descr="sede-cimne.t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40039" y="1534208"/>
            <a:ext cx="1528128" cy="2037831"/>
          </a:xfrm>
          <a:prstGeom prst="rect">
            <a:avLst/>
          </a:prstGeom>
        </p:spPr>
      </p:pic>
      <p:sp>
        <p:nvSpPr>
          <p:cNvPr id="18"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 </a:t>
            </a:r>
            <a:r>
              <a:rPr lang="es-ES" sz="3600" dirty="0" err="1" smtClean="0">
                <a:solidFill>
                  <a:schemeClr val="tx2"/>
                </a:solidFill>
              </a:rPr>
              <a:t>ORGANIZATION</a:t>
            </a:r>
            <a:endParaRPr lang="es-ES" dirty="0"/>
          </a:p>
        </p:txBody>
      </p:sp>
      <p:cxnSp>
        <p:nvCxnSpPr>
          <p:cNvPr id="19" name="Conector recto 18"/>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Título 1"/>
          <p:cNvSpPr txBox="1">
            <a:spLocks/>
          </p:cNvSpPr>
          <p:nvPr/>
        </p:nvSpPr>
        <p:spPr>
          <a:xfrm>
            <a:off x="3159761" y="762001"/>
            <a:ext cx="5984240" cy="314959"/>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PREMISES IN SPAIN</a:t>
            </a:r>
            <a:endParaRPr lang="es-ES" dirty="0"/>
          </a:p>
        </p:txBody>
      </p:sp>
    </p:spTree>
    <p:extLst>
      <p:ext uri="{BB962C8B-B14F-4D97-AF65-F5344CB8AC3E}">
        <p14:creationId xmlns:p14="http://schemas.microsoft.com/office/powerpoint/2010/main" val="13291410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ángulo 24"/>
          <p:cNvSpPr/>
          <p:nvPr/>
        </p:nvSpPr>
        <p:spPr>
          <a:xfrm>
            <a:off x="-1" y="1220438"/>
            <a:ext cx="9144001" cy="248127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Título 1"/>
          <p:cNvSpPr txBox="1">
            <a:spLocks/>
          </p:cNvSpPr>
          <p:nvPr/>
        </p:nvSpPr>
        <p:spPr>
          <a:xfrm>
            <a:off x="3037840" y="193041"/>
            <a:ext cx="6744971" cy="629920"/>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3600" dirty="0" smtClean="0">
                <a:solidFill>
                  <a:schemeClr val="tx2"/>
                </a:solidFill>
              </a:rPr>
              <a:t>1) ORGANIZATION</a:t>
            </a:r>
            <a:r>
              <a:rPr lang="es-ES" sz="3600" dirty="0" smtClean="0"/>
              <a:t/>
            </a:r>
            <a:br>
              <a:rPr lang="es-ES" sz="3600" dirty="0" smtClean="0"/>
            </a:br>
            <a:endParaRPr lang="es-ES" dirty="0"/>
          </a:p>
        </p:txBody>
      </p:sp>
      <p:cxnSp>
        <p:nvCxnSpPr>
          <p:cNvPr id="6" name="Conector recto 5"/>
          <p:cNvCxnSpPr/>
          <p:nvPr/>
        </p:nvCxnSpPr>
        <p:spPr>
          <a:xfrm>
            <a:off x="3159760" y="711200"/>
            <a:ext cx="598424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Rectángulo redondeado 7"/>
          <p:cNvSpPr/>
          <p:nvPr/>
        </p:nvSpPr>
        <p:spPr>
          <a:xfrm>
            <a:off x="1159497" y="1348031"/>
            <a:ext cx="6759019" cy="876693"/>
          </a:xfrm>
          <a:prstGeom prst="roundRect">
            <a:avLst/>
          </a:prstGeom>
          <a:solidFill>
            <a:schemeClr val="bg1">
              <a:lumMod val="95000"/>
            </a:schemeClr>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8"/>
          <p:cNvSpPr txBox="1"/>
          <p:nvPr/>
        </p:nvSpPr>
        <p:spPr>
          <a:xfrm>
            <a:off x="1159497" y="1434932"/>
            <a:ext cx="6759019" cy="677108"/>
          </a:xfrm>
          <a:prstGeom prst="rect">
            <a:avLst/>
          </a:prstGeom>
          <a:noFill/>
        </p:spPr>
        <p:txBody>
          <a:bodyPr wrap="square" rtlCol="0">
            <a:spAutoFit/>
          </a:bodyPr>
          <a:lstStyle/>
          <a:p>
            <a:pPr algn="ctr"/>
            <a:r>
              <a:rPr lang="es-ES" sz="2000" b="1" dirty="0" smtClean="0">
                <a:solidFill>
                  <a:schemeClr val="tx2"/>
                </a:solidFill>
              </a:rPr>
              <a:t>GOVERNING COUNCIL</a:t>
            </a:r>
          </a:p>
          <a:p>
            <a:pPr algn="ctr"/>
            <a:r>
              <a:rPr lang="es-ES" dirty="0" err="1">
                <a:solidFill>
                  <a:schemeClr val="tx2"/>
                </a:solidFill>
              </a:rPr>
              <a:t>Chair</a:t>
            </a:r>
            <a:r>
              <a:rPr lang="es-ES" dirty="0" smtClean="0">
                <a:solidFill>
                  <a:schemeClr val="tx2"/>
                </a:solidFill>
              </a:rPr>
              <a:t>: </a:t>
            </a:r>
            <a:r>
              <a:rPr lang="es-ES" dirty="0" err="1" smtClean="0">
                <a:solidFill>
                  <a:schemeClr val="tx2"/>
                </a:solidFill>
              </a:rPr>
              <a:t>Juli</a:t>
            </a:r>
            <a:r>
              <a:rPr lang="es-ES" dirty="0" smtClean="0">
                <a:solidFill>
                  <a:schemeClr val="tx2"/>
                </a:solidFill>
              </a:rPr>
              <a:t> </a:t>
            </a:r>
            <a:r>
              <a:rPr lang="es-ES" dirty="0" err="1" smtClean="0">
                <a:solidFill>
                  <a:schemeClr val="tx2"/>
                </a:solidFill>
              </a:rPr>
              <a:t>Fernàndez</a:t>
            </a:r>
            <a:endParaRPr lang="es-ES" strike="sngStrike" dirty="0">
              <a:solidFill>
                <a:schemeClr val="tx2"/>
              </a:solidFill>
            </a:endParaRPr>
          </a:p>
        </p:txBody>
      </p:sp>
      <p:sp>
        <p:nvSpPr>
          <p:cNvPr id="10" name="Rectángulo redondeado 9"/>
          <p:cNvSpPr/>
          <p:nvPr/>
        </p:nvSpPr>
        <p:spPr>
          <a:xfrm>
            <a:off x="1159497" y="2386552"/>
            <a:ext cx="3648173" cy="1157926"/>
          </a:xfrm>
          <a:prstGeom prst="roundRect">
            <a:avLst/>
          </a:prstGeom>
          <a:solidFill>
            <a:schemeClr val="bg1">
              <a:lumMod val="95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CuadroTexto 10"/>
          <p:cNvSpPr txBox="1"/>
          <p:nvPr/>
        </p:nvSpPr>
        <p:spPr>
          <a:xfrm>
            <a:off x="1159497" y="2626961"/>
            <a:ext cx="3648173" cy="677108"/>
          </a:xfrm>
          <a:prstGeom prst="rect">
            <a:avLst/>
          </a:prstGeom>
          <a:noFill/>
        </p:spPr>
        <p:txBody>
          <a:bodyPr wrap="square" rtlCol="0">
            <a:spAutoFit/>
          </a:bodyPr>
          <a:lstStyle/>
          <a:p>
            <a:pPr algn="ctr"/>
            <a:r>
              <a:rPr lang="es-ES" sz="2000" b="1" dirty="0" smtClean="0">
                <a:solidFill>
                  <a:schemeClr val="tx2"/>
                </a:solidFill>
              </a:rPr>
              <a:t>EXECUTIVE COUNCIL</a:t>
            </a:r>
          </a:p>
          <a:p>
            <a:pPr algn="ctr"/>
            <a:r>
              <a:rPr lang="es-ES" dirty="0" err="1" smtClean="0">
                <a:solidFill>
                  <a:schemeClr val="tx2"/>
                </a:solidFill>
              </a:rPr>
              <a:t>Chair</a:t>
            </a:r>
            <a:r>
              <a:rPr lang="es-ES" dirty="0" smtClean="0">
                <a:solidFill>
                  <a:schemeClr val="tx2"/>
                </a:solidFill>
              </a:rPr>
              <a:t>: </a:t>
            </a:r>
            <a:r>
              <a:rPr lang="es-ES" dirty="0" err="1" smtClean="0">
                <a:solidFill>
                  <a:schemeClr val="tx2"/>
                </a:solidFill>
              </a:rPr>
              <a:t>Ferran</a:t>
            </a:r>
            <a:r>
              <a:rPr lang="es-ES" dirty="0" smtClean="0">
                <a:solidFill>
                  <a:schemeClr val="tx2"/>
                </a:solidFill>
              </a:rPr>
              <a:t> Falcó</a:t>
            </a:r>
            <a:endParaRPr lang="es-ES" dirty="0">
              <a:solidFill>
                <a:schemeClr val="tx2"/>
              </a:solidFill>
            </a:endParaRPr>
          </a:p>
        </p:txBody>
      </p:sp>
      <p:sp>
        <p:nvSpPr>
          <p:cNvPr id="12" name="Rectángulo redondeado 11"/>
          <p:cNvSpPr/>
          <p:nvPr/>
        </p:nvSpPr>
        <p:spPr>
          <a:xfrm>
            <a:off x="4960071" y="2386552"/>
            <a:ext cx="2958446" cy="1157926"/>
          </a:xfrm>
          <a:prstGeom prst="roundRect">
            <a:avLst/>
          </a:prstGeom>
          <a:solidFill>
            <a:schemeClr val="bg1">
              <a:lumMod val="95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CuadroTexto 12"/>
          <p:cNvSpPr txBox="1"/>
          <p:nvPr/>
        </p:nvSpPr>
        <p:spPr>
          <a:xfrm>
            <a:off x="4960071" y="2473453"/>
            <a:ext cx="2958446" cy="984885"/>
          </a:xfrm>
          <a:prstGeom prst="rect">
            <a:avLst/>
          </a:prstGeom>
          <a:noFill/>
        </p:spPr>
        <p:txBody>
          <a:bodyPr wrap="square" rtlCol="0">
            <a:spAutoFit/>
          </a:bodyPr>
          <a:lstStyle/>
          <a:p>
            <a:pPr algn="ctr"/>
            <a:r>
              <a:rPr lang="es-ES" sz="2000" b="1" dirty="0" smtClean="0">
                <a:solidFill>
                  <a:schemeClr val="tx2"/>
                </a:solidFill>
              </a:rPr>
              <a:t>ADVISORY SCIENTIFIC COUNCIL</a:t>
            </a:r>
          </a:p>
          <a:p>
            <a:pPr algn="ctr"/>
            <a:r>
              <a:rPr lang="es-ES" dirty="0" err="1" smtClean="0">
                <a:solidFill>
                  <a:schemeClr val="tx2"/>
                </a:solidFill>
              </a:rPr>
              <a:t>Chair</a:t>
            </a:r>
            <a:r>
              <a:rPr lang="es-ES" dirty="0" smtClean="0">
                <a:solidFill>
                  <a:schemeClr val="tx2"/>
                </a:solidFill>
              </a:rPr>
              <a:t>: Peter </a:t>
            </a:r>
            <a:r>
              <a:rPr lang="es-ES" dirty="0" err="1" smtClean="0">
                <a:solidFill>
                  <a:schemeClr val="tx2"/>
                </a:solidFill>
              </a:rPr>
              <a:t>Wriggers</a:t>
            </a:r>
            <a:endParaRPr lang="es-ES" dirty="0">
              <a:solidFill>
                <a:schemeClr val="tx2"/>
              </a:solidFill>
            </a:endParaRPr>
          </a:p>
        </p:txBody>
      </p:sp>
      <p:sp>
        <p:nvSpPr>
          <p:cNvPr id="20" name="Rectángulo redondeado 19"/>
          <p:cNvSpPr/>
          <p:nvPr/>
        </p:nvSpPr>
        <p:spPr>
          <a:xfrm>
            <a:off x="857839" y="3806839"/>
            <a:ext cx="7500594" cy="421064"/>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CuadroTexto 21"/>
          <p:cNvSpPr txBox="1"/>
          <p:nvPr/>
        </p:nvSpPr>
        <p:spPr>
          <a:xfrm>
            <a:off x="857840" y="3861536"/>
            <a:ext cx="7500593" cy="338554"/>
          </a:xfrm>
          <a:prstGeom prst="rect">
            <a:avLst/>
          </a:prstGeom>
          <a:noFill/>
        </p:spPr>
        <p:txBody>
          <a:bodyPr wrap="square" rtlCol="0">
            <a:spAutoFit/>
          </a:bodyPr>
          <a:lstStyle/>
          <a:p>
            <a:pPr algn="ctr"/>
            <a:r>
              <a:rPr lang="es-ES" sz="1600" b="1" i="1" dirty="0" smtClean="0">
                <a:solidFill>
                  <a:schemeClr val="bg1"/>
                </a:solidFill>
              </a:rPr>
              <a:t>MANAGING BOARD</a:t>
            </a:r>
            <a:endParaRPr lang="es-ES" sz="1600" i="1" dirty="0">
              <a:solidFill>
                <a:schemeClr val="bg1"/>
              </a:solidFill>
            </a:endParaRPr>
          </a:p>
        </p:txBody>
      </p:sp>
      <p:sp>
        <p:nvSpPr>
          <p:cNvPr id="23" name="Rectángulo redondeado 22"/>
          <p:cNvSpPr/>
          <p:nvPr/>
        </p:nvSpPr>
        <p:spPr>
          <a:xfrm>
            <a:off x="857842" y="4372484"/>
            <a:ext cx="7500591" cy="876693"/>
          </a:xfrm>
          <a:prstGeom prst="roundRect">
            <a:avLst/>
          </a:prstGeom>
          <a:solidFill>
            <a:schemeClr val="bg1">
              <a:lumMod val="95000"/>
            </a:schemeClr>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4" name="CuadroTexto 23"/>
          <p:cNvSpPr txBox="1"/>
          <p:nvPr/>
        </p:nvSpPr>
        <p:spPr>
          <a:xfrm>
            <a:off x="857840" y="4459385"/>
            <a:ext cx="7500593" cy="677108"/>
          </a:xfrm>
          <a:prstGeom prst="rect">
            <a:avLst/>
          </a:prstGeom>
          <a:noFill/>
        </p:spPr>
        <p:txBody>
          <a:bodyPr wrap="square" rtlCol="0">
            <a:spAutoFit/>
          </a:bodyPr>
          <a:lstStyle/>
          <a:p>
            <a:pPr algn="ctr"/>
            <a:r>
              <a:rPr lang="es-ES" sz="2000" b="1" dirty="0" smtClean="0">
                <a:solidFill>
                  <a:schemeClr val="tx2"/>
                </a:solidFill>
              </a:rPr>
              <a:t>GENERAL DIRECTOR</a:t>
            </a:r>
          </a:p>
          <a:p>
            <a:pPr algn="ctr"/>
            <a:r>
              <a:rPr lang="es-ES" dirty="0" smtClean="0">
                <a:solidFill>
                  <a:schemeClr val="tx2"/>
                </a:solidFill>
              </a:rPr>
              <a:t>Javier Bonet</a:t>
            </a:r>
            <a:endParaRPr lang="es-ES" dirty="0">
              <a:solidFill>
                <a:schemeClr val="tx2"/>
              </a:solidFill>
            </a:endParaRPr>
          </a:p>
        </p:txBody>
      </p:sp>
      <p:sp>
        <p:nvSpPr>
          <p:cNvPr id="26" name="Rectángulo redondeado 25"/>
          <p:cNvSpPr/>
          <p:nvPr/>
        </p:nvSpPr>
        <p:spPr>
          <a:xfrm>
            <a:off x="857839" y="5393758"/>
            <a:ext cx="1583701" cy="1002604"/>
          </a:xfrm>
          <a:prstGeom prst="roundRect">
            <a:avLst/>
          </a:prstGeom>
          <a:solidFill>
            <a:schemeClr val="bg1">
              <a:lumMod val="95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7" name="CuadroTexto 26"/>
          <p:cNvSpPr txBox="1"/>
          <p:nvPr/>
        </p:nvSpPr>
        <p:spPr>
          <a:xfrm>
            <a:off x="835847" y="5533970"/>
            <a:ext cx="1583701" cy="738664"/>
          </a:xfrm>
          <a:prstGeom prst="rect">
            <a:avLst/>
          </a:prstGeom>
          <a:noFill/>
        </p:spPr>
        <p:txBody>
          <a:bodyPr wrap="square" rtlCol="0">
            <a:spAutoFit/>
          </a:bodyPr>
          <a:lstStyle/>
          <a:p>
            <a:pPr algn="ctr"/>
            <a:r>
              <a:rPr lang="es-ES" sz="1400" b="1" dirty="0" smtClean="0">
                <a:solidFill>
                  <a:schemeClr val="tx2"/>
                </a:solidFill>
              </a:rPr>
              <a:t>SCIENTIFIC DIRECTOR</a:t>
            </a:r>
          </a:p>
          <a:p>
            <a:pPr algn="ctr"/>
            <a:r>
              <a:rPr lang="es-ES" sz="1400" dirty="0" smtClean="0">
                <a:solidFill>
                  <a:schemeClr val="tx2"/>
                </a:solidFill>
              </a:rPr>
              <a:t>Pedro Díez</a:t>
            </a:r>
            <a:endParaRPr lang="es-ES" sz="1400" dirty="0">
              <a:solidFill>
                <a:schemeClr val="tx2"/>
              </a:solidFill>
            </a:endParaRPr>
          </a:p>
        </p:txBody>
      </p:sp>
      <p:sp>
        <p:nvSpPr>
          <p:cNvPr id="28" name="Rectángulo redondeado 27"/>
          <p:cNvSpPr/>
          <p:nvPr/>
        </p:nvSpPr>
        <p:spPr>
          <a:xfrm>
            <a:off x="2527959" y="5414892"/>
            <a:ext cx="1798946" cy="999571"/>
          </a:xfrm>
          <a:prstGeom prst="roundRect">
            <a:avLst/>
          </a:prstGeom>
          <a:solidFill>
            <a:schemeClr val="bg1">
              <a:lumMod val="95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 name="CuadroTexto 28"/>
          <p:cNvSpPr txBox="1"/>
          <p:nvPr/>
        </p:nvSpPr>
        <p:spPr>
          <a:xfrm>
            <a:off x="2527959" y="5460356"/>
            <a:ext cx="1798946" cy="954107"/>
          </a:xfrm>
          <a:prstGeom prst="rect">
            <a:avLst/>
          </a:prstGeom>
          <a:noFill/>
        </p:spPr>
        <p:txBody>
          <a:bodyPr wrap="square" rtlCol="0">
            <a:spAutoFit/>
          </a:bodyPr>
          <a:lstStyle/>
          <a:p>
            <a:pPr algn="ctr"/>
            <a:r>
              <a:rPr lang="es-ES" sz="1400" b="1" dirty="0" smtClean="0">
                <a:solidFill>
                  <a:schemeClr val="tx2"/>
                </a:solidFill>
              </a:rPr>
              <a:t>PROJECT DEVELOPMENT DIRECTOR</a:t>
            </a:r>
          </a:p>
          <a:p>
            <a:pPr algn="ctr"/>
            <a:r>
              <a:rPr lang="es-ES" sz="1400" dirty="0" smtClean="0">
                <a:solidFill>
                  <a:schemeClr val="tx2"/>
                </a:solidFill>
              </a:rPr>
              <a:t>Fernando Salazar</a:t>
            </a:r>
            <a:endParaRPr lang="es-ES" sz="1400" dirty="0">
              <a:solidFill>
                <a:schemeClr val="tx2"/>
              </a:solidFill>
            </a:endParaRPr>
          </a:p>
        </p:txBody>
      </p:sp>
      <p:sp>
        <p:nvSpPr>
          <p:cNvPr id="30" name="Rectángulo redondeado 29"/>
          <p:cNvSpPr/>
          <p:nvPr/>
        </p:nvSpPr>
        <p:spPr>
          <a:xfrm>
            <a:off x="4413320" y="5421286"/>
            <a:ext cx="1929349" cy="1001088"/>
          </a:xfrm>
          <a:prstGeom prst="roundRect">
            <a:avLst/>
          </a:prstGeom>
          <a:solidFill>
            <a:schemeClr val="bg1">
              <a:lumMod val="95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CuadroTexto 30"/>
          <p:cNvSpPr txBox="1"/>
          <p:nvPr/>
        </p:nvSpPr>
        <p:spPr>
          <a:xfrm>
            <a:off x="4413320" y="5468266"/>
            <a:ext cx="1929349" cy="954107"/>
          </a:xfrm>
          <a:prstGeom prst="rect">
            <a:avLst/>
          </a:prstGeom>
          <a:noFill/>
        </p:spPr>
        <p:txBody>
          <a:bodyPr wrap="square" rtlCol="0">
            <a:spAutoFit/>
          </a:bodyPr>
          <a:lstStyle/>
          <a:p>
            <a:pPr algn="ctr"/>
            <a:r>
              <a:rPr lang="es-ES" sz="1400" b="1" dirty="0" smtClean="0">
                <a:solidFill>
                  <a:schemeClr val="tx2"/>
                </a:solidFill>
              </a:rPr>
              <a:t>INSTITUTIONAL RELATIONS DIRECTOR</a:t>
            </a:r>
          </a:p>
          <a:p>
            <a:pPr algn="ctr"/>
            <a:r>
              <a:rPr lang="es-ES" sz="1400" dirty="0" smtClean="0">
                <a:solidFill>
                  <a:schemeClr val="tx2"/>
                </a:solidFill>
              </a:rPr>
              <a:t>Gabriel </a:t>
            </a:r>
            <a:r>
              <a:rPr lang="es-ES" sz="1400" dirty="0" err="1" smtClean="0">
                <a:solidFill>
                  <a:schemeClr val="tx2"/>
                </a:solidFill>
              </a:rPr>
              <a:t>Bugeda</a:t>
            </a:r>
            <a:endParaRPr lang="es-ES" sz="1400" dirty="0">
              <a:solidFill>
                <a:schemeClr val="tx2"/>
              </a:solidFill>
            </a:endParaRPr>
          </a:p>
        </p:txBody>
      </p:sp>
      <p:sp>
        <p:nvSpPr>
          <p:cNvPr id="32" name="Rectángulo redondeado 31"/>
          <p:cNvSpPr/>
          <p:nvPr/>
        </p:nvSpPr>
        <p:spPr>
          <a:xfrm>
            <a:off x="6429084" y="5421285"/>
            <a:ext cx="1929349" cy="1001088"/>
          </a:xfrm>
          <a:prstGeom prst="roundRect">
            <a:avLst/>
          </a:prstGeom>
          <a:solidFill>
            <a:schemeClr val="bg1">
              <a:lumMod val="95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CuadroTexto 32"/>
          <p:cNvSpPr txBox="1"/>
          <p:nvPr/>
        </p:nvSpPr>
        <p:spPr>
          <a:xfrm>
            <a:off x="6429084" y="5564567"/>
            <a:ext cx="1929349" cy="738664"/>
          </a:xfrm>
          <a:prstGeom prst="rect">
            <a:avLst/>
          </a:prstGeom>
          <a:noFill/>
        </p:spPr>
        <p:txBody>
          <a:bodyPr wrap="square" rtlCol="0">
            <a:spAutoFit/>
          </a:bodyPr>
          <a:lstStyle/>
          <a:p>
            <a:pPr algn="ctr"/>
            <a:r>
              <a:rPr lang="es-ES" sz="1400" b="1" dirty="0" smtClean="0">
                <a:solidFill>
                  <a:schemeClr val="tx2"/>
                </a:solidFill>
              </a:rPr>
              <a:t>MANAGING DIRECTOR</a:t>
            </a:r>
          </a:p>
          <a:p>
            <a:pPr algn="ctr"/>
            <a:r>
              <a:rPr lang="es-ES" sz="1400" dirty="0" smtClean="0">
                <a:solidFill>
                  <a:schemeClr val="tx2"/>
                </a:solidFill>
              </a:rPr>
              <a:t>Anna Font</a:t>
            </a:r>
            <a:endParaRPr lang="es-ES" sz="1400" dirty="0">
              <a:solidFill>
                <a:schemeClr val="tx2"/>
              </a:solidFill>
            </a:endParaRPr>
          </a:p>
        </p:txBody>
      </p:sp>
      <p:sp>
        <p:nvSpPr>
          <p:cNvPr id="34" name="Título 1"/>
          <p:cNvSpPr txBox="1">
            <a:spLocks/>
          </p:cNvSpPr>
          <p:nvPr/>
        </p:nvSpPr>
        <p:spPr>
          <a:xfrm>
            <a:off x="3159760" y="762001"/>
            <a:ext cx="7506601" cy="395083"/>
          </a:xfrm>
          <a:prstGeom prst="rect">
            <a:avLst/>
          </a:prstGeom>
        </p:spPr>
        <p:txBody>
          <a:bodyPr/>
          <a:lstStyle>
            <a:lvl1pPr algn="l" defTabSz="685800" rtl="0" eaLnBrk="1" latinLnBrk="0" hangingPunct="1">
              <a:lnSpc>
                <a:spcPct val="90000"/>
              </a:lnSpc>
              <a:spcBef>
                <a:spcPct val="0"/>
              </a:spcBef>
              <a:buNone/>
              <a:defRPr sz="3300" b="1" kern="1200">
                <a:solidFill>
                  <a:schemeClr val="tx1"/>
                </a:solidFill>
                <a:latin typeface="+mj-lt"/>
                <a:ea typeface="+mj-ea"/>
                <a:cs typeface="+mj-cs"/>
              </a:defRPr>
            </a:lvl1pPr>
          </a:lstStyle>
          <a:p>
            <a:r>
              <a:rPr lang="es-ES" sz="2400" dirty="0" smtClean="0">
                <a:solidFill>
                  <a:schemeClr val="bg1">
                    <a:lumMod val="65000"/>
                  </a:schemeClr>
                </a:solidFill>
              </a:rPr>
              <a:t>GOVERNING BODIES</a:t>
            </a:r>
            <a:r>
              <a:rPr lang="es-ES" sz="3600" dirty="0" smtClean="0"/>
              <a:t/>
            </a:r>
            <a:br>
              <a:rPr lang="es-ES" sz="3600" dirty="0" smtClean="0"/>
            </a:br>
            <a:endParaRPr lang="es-ES" dirty="0"/>
          </a:p>
        </p:txBody>
      </p:sp>
    </p:spTree>
    <p:extLst>
      <p:ext uri="{BB962C8B-B14F-4D97-AF65-F5344CB8AC3E}">
        <p14:creationId xmlns:p14="http://schemas.microsoft.com/office/powerpoint/2010/main" val="2810644555"/>
      </p:ext>
    </p:extLst>
  </p:cSld>
  <p:clrMapOvr>
    <a:masterClrMapping/>
  </p:clrMapOvr>
  <p:timing>
    <p:tnLst>
      <p:par>
        <p:cTn id="1" dur="indefinite" restart="never" nodeType="tmRoot"/>
      </p:par>
    </p:tnLst>
  </p:timing>
</p:sld>
</file>

<file path=ppt/theme/theme1.xml><?xml version="1.0" encoding="utf-8"?>
<a:theme xmlns:a="http://schemas.openxmlformats.org/drawingml/2006/main" name="Severo Ochoa">
  <a:themeElements>
    <a:clrScheme name="Personalizar 7">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E6E6E6"/>
      </a:hlink>
      <a:folHlink>
        <a:srgbClr val="FF6666"/>
      </a:folHlink>
    </a:clrScheme>
    <a:fontScheme name="Clásico de Offic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predeterminado.thmx</Template>
  <TotalTime>0</TotalTime>
  <Words>1922</Words>
  <Application>Microsoft Office PowerPoint</Application>
  <PresentationFormat>Presentación en pantalla (4:3)</PresentationFormat>
  <Paragraphs>426</Paragraphs>
  <Slides>35</Slides>
  <Notes>2</Notes>
  <HiddenSlides>1</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35</vt:i4>
      </vt:variant>
    </vt:vector>
  </HeadingPairs>
  <TitlesOfParts>
    <vt:vector size="42" baseType="lpstr">
      <vt:lpstr>ＭＳ Ｐゴシック</vt:lpstr>
      <vt:lpstr>Arial</vt:lpstr>
      <vt:lpstr>Calibri</vt:lpstr>
      <vt:lpstr>Noto Sans</vt:lpstr>
      <vt:lpstr>Times New Roman</vt:lpstr>
      <vt:lpstr>Wingdings 2</vt:lpstr>
      <vt:lpstr>Severo Ochoa</vt:lpstr>
      <vt:lpstr>Presentación de PowerPoint</vt:lpstr>
      <vt:lpstr>Presentación de PowerPoint</vt:lpstr>
      <vt:lpstr>INDEX </vt:lpstr>
      <vt:lpstr>Presentación de PowerPoint</vt:lpstr>
      <vt:lpstr>1) ORGANIZATION </vt:lpstr>
      <vt:lpstr>1) ORGANIZATION </vt:lpstr>
      <vt:lpstr>1) ORGANIZATION </vt:lpstr>
      <vt:lpstr>Presentación de PowerPoint</vt:lpstr>
      <vt:lpstr>Presentación de PowerPoint</vt:lpstr>
      <vt:lpstr>Presentación de PowerPoint</vt:lpstr>
      <vt:lpstr>4 RESEARCH CHALLENGES &amp; GOALS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2019-11-21T10:12:11Z</dcterms:created>
  <dcterms:modified xsi:type="dcterms:W3CDTF">2023-06-26T10:27:15Z</dcterms:modified>
</cp:coreProperties>
</file>