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779">
          <p15:clr>
            <a:srgbClr val="A4A3A4"/>
          </p15:clr>
        </p15:guide>
        <p15:guide id="4" pos="8319">
          <p15:clr>
            <a:srgbClr val="A4A3A4"/>
          </p15:clr>
        </p15:guide>
        <p15:guide id="5" pos="5383">
          <p15:clr>
            <a:srgbClr val="A4A3A4"/>
          </p15:clr>
        </p15:guide>
        <p15:guide id="6" orient="horz" pos="2225">
          <p15:clr>
            <a:srgbClr val="A4A3A4"/>
          </p15:clr>
        </p15:guide>
        <p15:guide id="7" pos="1461">
          <p15:clr>
            <a:srgbClr val="A4A3A4"/>
          </p15:clr>
        </p15:guide>
        <p15:guide id="8" pos="2872">
          <p15:clr>
            <a:srgbClr val="A4A3A4"/>
          </p15:clr>
        </p15:guide>
      </p15:sldGuideLst>
    </p:ext>
    <p:ext uri="{2D200454-40CA-4A62-9FC3-DE9A4176ACB9}">
      <p15:notesGuideLst xmlns:p15="http://schemas.microsoft.com/office/powerpoint/2012/main">
        <p15:guide id="1" orient="horz" pos="2701">
          <p15:clr>
            <a:srgbClr val="A4A3A4"/>
          </p15:clr>
        </p15:guide>
        <p15:guide id="2" pos="2225">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WgfNqS+LQq1//+qj1COzVYsSM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F083D9-223A-4DBA-845E-CC33CE619FDF}">
  <a:tblStyle styleId="{0CF083D9-223A-4DBA-845E-CC33CE619FD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8B7B521-79E5-4FAE-BC9B-2D69DB70FB2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744" y="-10"/>
      </p:cViewPr>
      <p:guideLst>
        <p:guide orient="horz" pos="2160"/>
        <p:guide pos="3840"/>
        <p:guide orient="horz" pos="779"/>
        <p:guide pos="8319"/>
        <p:guide pos="5383"/>
        <p:guide orient="horz" pos="2225"/>
        <p:guide pos="1461"/>
        <p:guide pos="2872"/>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701"/>
        <p:guide pos="22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8AA3012-7588-4C80-9AF5-C6ECCBE538FE}" type="datetimeFigureOut">
              <a:rPr lang="es-ES" smtClean="0"/>
              <a:t>02/12/2022</a:t>
            </a:fld>
            <a:endParaRPr lang="es-ES"/>
          </a:p>
        </p:txBody>
      </p:sp>
      <p:sp>
        <p:nvSpPr>
          <p:cNvPr id="4" name="Marcador de pie de página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936B88A-09F4-4B00-BDDD-0B4D423F2D16}" type="slidenum">
              <a:rPr lang="es-ES" smtClean="0"/>
              <a:t>‹Nº›</a:t>
            </a:fld>
            <a:endParaRPr lang="es-ES"/>
          </a:p>
        </p:txBody>
      </p:sp>
    </p:spTree>
    <p:extLst>
      <p:ext uri="{BB962C8B-B14F-4D97-AF65-F5344CB8AC3E}">
        <p14:creationId xmlns:p14="http://schemas.microsoft.com/office/powerpoint/2010/main" val="20986016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717" cy="4805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2775" y="0"/>
            <a:ext cx="3170717" cy="48059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0602"/>
            <a:ext cx="3170717" cy="48059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2: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22: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3: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3: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4: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4: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5: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5: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6: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32: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5: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7: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7: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1: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2: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3: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4: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5: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6: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9b85d01dcd_0_0:notes"/>
          <p:cNvSpPr txBox="1">
            <a:spLocks noGrp="1"/>
          </p:cNvSpPr>
          <p:nvPr>
            <p:ph type="body" idx="1"/>
          </p:nvPr>
        </p:nvSpPr>
        <p:spPr>
          <a:xfrm>
            <a:off x="731520" y="4560570"/>
            <a:ext cx="5852100" cy="432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19b85d01dcd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6:notes"/>
          <p:cNvSpPr txBox="1">
            <a:spLocks noGrp="1"/>
          </p:cNvSpPr>
          <p:nvPr>
            <p:ph type="sldNum" idx="12"/>
          </p:nvPr>
        </p:nvSpPr>
        <p:spPr>
          <a:xfrm>
            <a:off x="4142775" y="9120602"/>
            <a:ext cx="3170717" cy="4805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
        <p:nvSpPr>
          <p:cNvPr id="2" name="Marcador de pie de página 1"/>
          <p:cNvSpPr>
            <a:spLocks noGrp="1"/>
          </p:cNvSpPr>
          <p:nvPr>
            <p:ph type="ftr" idx="13"/>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731179" y="4620185"/>
            <a:ext cx="5852843" cy="3780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Marcador de pie de página 1"/>
          <p:cNvSpPr>
            <a:spLocks noGrp="1"/>
          </p:cNvSpPr>
          <p:nvPr>
            <p:ph type="ftr" idx="10"/>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Imagen con título" userDrawn="1">
  <p:cSld name="1_Imagen con título">
    <p:spTree>
      <p:nvGrpSpPr>
        <p:cNvPr id="1" name="Shape 10"/>
        <p:cNvGrpSpPr/>
        <p:nvPr/>
      </p:nvGrpSpPr>
      <p:grpSpPr>
        <a:xfrm>
          <a:off x="0" y="0"/>
          <a:ext cx="0" cy="0"/>
          <a:chOff x="0" y="0"/>
          <a:chExt cx="0" cy="0"/>
        </a:xfrm>
      </p:grpSpPr>
      <p:grpSp>
        <p:nvGrpSpPr>
          <p:cNvPr id="11" name="Google Shape;11;p48"/>
          <p:cNvGrpSpPr/>
          <p:nvPr/>
        </p:nvGrpSpPr>
        <p:grpSpPr>
          <a:xfrm>
            <a:off x="0" y="0"/>
            <a:ext cx="12192000" cy="928637"/>
            <a:chOff x="0" y="0"/>
            <a:chExt cx="12192000" cy="971550"/>
          </a:xfrm>
        </p:grpSpPr>
        <p:pic>
          <p:nvPicPr>
            <p:cNvPr id="12" name="Google Shape;12;p48"/>
            <p:cNvPicPr preferRelativeResize="0"/>
            <p:nvPr/>
          </p:nvPicPr>
          <p:blipFill rotWithShape="1">
            <a:blip r:embed="rId2">
              <a:alphaModFix/>
            </a:blip>
            <a:srcRect r="40462"/>
            <a:stretch/>
          </p:blipFill>
          <p:spPr>
            <a:xfrm>
              <a:off x="0" y="0"/>
              <a:ext cx="4511824" cy="971550"/>
            </a:xfrm>
            <a:prstGeom prst="rect">
              <a:avLst/>
            </a:prstGeom>
            <a:noFill/>
            <a:ln>
              <a:noFill/>
            </a:ln>
          </p:spPr>
        </p:pic>
        <p:pic>
          <p:nvPicPr>
            <p:cNvPr id="13" name="Google Shape;13;p48"/>
            <p:cNvPicPr preferRelativeResize="0"/>
            <p:nvPr/>
          </p:nvPicPr>
          <p:blipFill rotWithShape="1">
            <a:blip r:embed="rId3">
              <a:alphaModFix/>
            </a:blip>
            <a:srcRect l="58913"/>
            <a:stretch/>
          </p:blipFill>
          <p:spPr>
            <a:xfrm>
              <a:off x="4511824" y="0"/>
              <a:ext cx="7680176" cy="971550"/>
            </a:xfrm>
            <a:prstGeom prst="rect">
              <a:avLst/>
            </a:prstGeom>
            <a:noFill/>
            <a:ln>
              <a:noFill/>
            </a:ln>
          </p:spPr>
        </p:pic>
      </p:grpSp>
      <p:sp>
        <p:nvSpPr>
          <p:cNvPr id="14" name="Google Shape;14;p48"/>
          <p:cNvSpPr txBox="1">
            <a:spLocks noGrp="1"/>
          </p:cNvSpPr>
          <p:nvPr>
            <p:ph type="body" idx="1"/>
          </p:nvPr>
        </p:nvSpPr>
        <p:spPr>
          <a:xfrm>
            <a:off x="803564" y="2033777"/>
            <a:ext cx="10584872" cy="455666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dirty="0"/>
          </a:p>
        </p:txBody>
      </p:sp>
      <p:sp>
        <p:nvSpPr>
          <p:cNvPr id="15" name="Google Shape;15;p48"/>
          <p:cNvSpPr txBox="1">
            <a:spLocks noGrp="1"/>
          </p:cNvSpPr>
          <p:nvPr>
            <p:ph type="title"/>
          </p:nvPr>
        </p:nvSpPr>
        <p:spPr>
          <a:xfrm>
            <a:off x="803565" y="1198622"/>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 name="Google Shape;16;p48"/>
          <p:cNvPicPr preferRelativeResize="0"/>
          <p:nvPr/>
        </p:nvPicPr>
        <p:blipFill rotWithShape="1">
          <a:blip r:embed="rId4">
            <a:alphaModFix/>
          </a:blip>
          <a:srcRect/>
          <a:stretch/>
        </p:blipFill>
        <p:spPr>
          <a:xfrm>
            <a:off x="10766161" y="314927"/>
            <a:ext cx="1244549" cy="441402"/>
          </a:xfrm>
          <a:prstGeom prst="rect">
            <a:avLst/>
          </a:prstGeom>
          <a:noFill/>
          <a:ln>
            <a:noFill/>
          </a:ln>
        </p:spPr>
      </p:pic>
      <p:pic>
        <p:nvPicPr>
          <p:cNvPr id="17" name="Google Shape;17;p48"/>
          <p:cNvPicPr preferRelativeResize="0"/>
          <p:nvPr/>
        </p:nvPicPr>
        <p:blipFill rotWithShape="1">
          <a:blip r:embed="rId5">
            <a:alphaModFix/>
          </a:blip>
          <a:srcRect/>
          <a:stretch/>
        </p:blipFill>
        <p:spPr>
          <a:xfrm>
            <a:off x="5321328" y="209281"/>
            <a:ext cx="2046532" cy="613598"/>
          </a:xfrm>
          <a:prstGeom prst="rect">
            <a:avLst/>
          </a:prstGeom>
          <a:noFill/>
          <a:ln>
            <a:noFill/>
          </a:ln>
        </p:spPr>
      </p:pic>
      <p:pic>
        <p:nvPicPr>
          <p:cNvPr id="18" name="Google Shape;18;p48"/>
          <p:cNvPicPr preferRelativeResize="0"/>
          <p:nvPr/>
        </p:nvPicPr>
        <p:blipFill rotWithShape="1">
          <a:blip r:embed="rId6">
            <a:alphaModFix/>
          </a:blip>
          <a:srcRect/>
          <a:stretch/>
        </p:blipFill>
        <p:spPr>
          <a:xfrm>
            <a:off x="8401373" y="372251"/>
            <a:ext cx="1244549" cy="326754"/>
          </a:xfrm>
          <a:prstGeom prst="rect">
            <a:avLst/>
          </a:prstGeom>
          <a:noFill/>
          <a:ln>
            <a:noFill/>
          </a:ln>
        </p:spPr>
      </p:pic>
      <p:sp>
        <p:nvSpPr>
          <p:cNvPr id="19"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logos-inferior-tity listado">
  <p:cSld name="1_logos-inferior-tity listado">
    <p:spTree>
      <p:nvGrpSpPr>
        <p:cNvPr id="1" name="Shape 67"/>
        <p:cNvGrpSpPr/>
        <p:nvPr/>
      </p:nvGrpSpPr>
      <p:grpSpPr>
        <a:xfrm>
          <a:off x="0" y="0"/>
          <a:ext cx="0" cy="0"/>
          <a:chOff x="0" y="0"/>
          <a:chExt cx="0" cy="0"/>
        </a:xfrm>
      </p:grpSpPr>
      <p:sp>
        <p:nvSpPr>
          <p:cNvPr id="68" name="Google Shape;68;p57"/>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57"/>
          <p:cNvSpPr txBox="1">
            <a:spLocks noGrp="1"/>
          </p:cNvSpPr>
          <p:nvPr>
            <p:ph type="body" idx="1"/>
          </p:nvPr>
        </p:nvSpPr>
        <p:spPr>
          <a:xfrm>
            <a:off x="768927" y="1308756"/>
            <a:ext cx="10584872"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70" name="Google Shape;70;p57"/>
          <p:cNvGrpSpPr/>
          <p:nvPr/>
        </p:nvGrpSpPr>
        <p:grpSpPr>
          <a:xfrm>
            <a:off x="-4030" y="5623239"/>
            <a:ext cx="13115925" cy="1237488"/>
            <a:chOff x="-608217" y="5623239"/>
            <a:chExt cx="13115925" cy="1237488"/>
          </a:xfrm>
        </p:grpSpPr>
        <p:pic>
          <p:nvPicPr>
            <p:cNvPr id="71" name="Google Shape;71;p57" descr="peu3.png"/>
            <p:cNvPicPr preferRelativeResize="0"/>
            <p:nvPr/>
          </p:nvPicPr>
          <p:blipFill rotWithShape="1">
            <a:blip r:embed="rId2">
              <a:alphaModFix/>
            </a:blip>
            <a:srcRect/>
            <a:stretch/>
          </p:blipFill>
          <p:spPr>
            <a:xfrm>
              <a:off x="-608217" y="5623239"/>
              <a:ext cx="9145276" cy="1237488"/>
            </a:xfrm>
            <a:prstGeom prst="rect">
              <a:avLst/>
            </a:prstGeom>
            <a:noFill/>
            <a:ln>
              <a:noFill/>
            </a:ln>
          </p:spPr>
        </p:pic>
        <p:pic>
          <p:nvPicPr>
            <p:cNvPr id="72" name="Google Shape;72;p57" descr="peu3.png"/>
            <p:cNvPicPr preferRelativeResize="0"/>
            <p:nvPr/>
          </p:nvPicPr>
          <p:blipFill rotWithShape="1">
            <a:blip r:embed="rId2">
              <a:alphaModFix/>
            </a:blip>
            <a:srcRect l="23070" r="6574"/>
            <a:stretch/>
          </p:blipFill>
          <p:spPr>
            <a:xfrm>
              <a:off x="6073496" y="5623239"/>
              <a:ext cx="6434212" cy="1237488"/>
            </a:xfrm>
            <a:prstGeom prst="rect">
              <a:avLst/>
            </a:prstGeom>
            <a:noFill/>
            <a:ln>
              <a:noFill/>
            </a:ln>
          </p:spPr>
        </p:pic>
      </p:grpSp>
      <p:sp>
        <p:nvSpPr>
          <p:cNvPr id="7"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inferior-titulo-2col">
  <p:cSld name="logo-inferior-titulo-2col">
    <p:spTree>
      <p:nvGrpSpPr>
        <p:cNvPr id="1" name="Shape 19"/>
        <p:cNvGrpSpPr/>
        <p:nvPr/>
      </p:nvGrpSpPr>
      <p:grpSpPr>
        <a:xfrm>
          <a:off x="0" y="0"/>
          <a:ext cx="0" cy="0"/>
          <a:chOff x="0" y="0"/>
          <a:chExt cx="0" cy="0"/>
        </a:xfrm>
      </p:grpSpPr>
      <p:sp>
        <p:nvSpPr>
          <p:cNvPr id="20" name="Google Shape;20;p49"/>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9"/>
          <p:cNvSpPr txBox="1">
            <a:spLocks noGrp="1"/>
          </p:cNvSpPr>
          <p:nvPr>
            <p:ph type="body" idx="1"/>
          </p:nvPr>
        </p:nvSpPr>
        <p:spPr>
          <a:xfrm>
            <a:off x="768927" y="1308756"/>
            <a:ext cx="52578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sp>
        <p:nvSpPr>
          <p:cNvPr id="22" name="Google Shape;22;p49"/>
          <p:cNvSpPr txBox="1">
            <a:spLocks noGrp="1"/>
          </p:cNvSpPr>
          <p:nvPr>
            <p:ph type="body" idx="2"/>
          </p:nvPr>
        </p:nvSpPr>
        <p:spPr>
          <a:xfrm>
            <a:off x="6172200" y="1308756"/>
            <a:ext cx="51816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23" name="Google Shape;23;p49"/>
          <p:cNvGrpSpPr/>
          <p:nvPr userDrawn="1"/>
        </p:nvGrpSpPr>
        <p:grpSpPr>
          <a:xfrm>
            <a:off x="-4030" y="5623239"/>
            <a:ext cx="13115925" cy="1237488"/>
            <a:chOff x="-608217" y="5623239"/>
            <a:chExt cx="13115925" cy="1237488"/>
          </a:xfrm>
        </p:grpSpPr>
        <p:pic>
          <p:nvPicPr>
            <p:cNvPr id="24" name="Google Shape;24;p49" descr="peu3.png"/>
            <p:cNvPicPr preferRelativeResize="0"/>
            <p:nvPr/>
          </p:nvPicPr>
          <p:blipFill rotWithShape="1">
            <a:blip r:embed="rId2">
              <a:alphaModFix/>
            </a:blip>
            <a:srcRect/>
            <a:stretch/>
          </p:blipFill>
          <p:spPr>
            <a:xfrm>
              <a:off x="-608217" y="5623239"/>
              <a:ext cx="9145276" cy="1237488"/>
            </a:xfrm>
            <a:prstGeom prst="rect">
              <a:avLst/>
            </a:prstGeom>
            <a:noFill/>
            <a:ln>
              <a:noFill/>
            </a:ln>
          </p:spPr>
        </p:pic>
        <p:pic>
          <p:nvPicPr>
            <p:cNvPr id="25" name="Google Shape;25;p49" descr="peu3.png"/>
            <p:cNvPicPr preferRelativeResize="0"/>
            <p:nvPr/>
          </p:nvPicPr>
          <p:blipFill rotWithShape="1">
            <a:blip r:embed="rId2">
              <a:alphaModFix/>
            </a:blip>
            <a:srcRect l="23070" r="6574"/>
            <a:stretch/>
          </p:blipFill>
          <p:spPr>
            <a:xfrm>
              <a:off x="6073496" y="5623239"/>
              <a:ext cx="6434212" cy="1237488"/>
            </a:xfrm>
            <a:prstGeom prst="rect">
              <a:avLst/>
            </a:prstGeom>
            <a:noFill/>
            <a:ln>
              <a:noFill/>
            </a:ln>
          </p:spPr>
        </p:pic>
      </p:grpSp>
      <p:sp>
        <p:nvSpPr>
          <p:cNvPr id="8"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inferior-titulo-1col">
  <p:cSld name="logo-inferior-titulo-1col">
    <p:spTree>
      <p:nvGrpSpPr>
        <p:cNvPr id="1" name="Shape 26"/>
        <p:cNvGrpSpPr/>
        <p:nvPr/>
      </p:nvGrpSpPr>
      <p:grpSpPr>
        <a:xfrm>
          <a:off x="0" y="0"/>
          <a:ext cx="0" cy="0"/>
          <a:chOff x="0" y="0"/>
          <a:chExt cx="0" cy="0"/>
        </a:xfrm>
      </p:grpSpPr>
      <p:sp>
        <p:nvSpPr>
          <p:cNvPr id="27" name="Google Shape;27;p50"/>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50"/>
          <p:cNvSpPr txBox="1">
            <a:spLocks noGrp="1"/>
          </p:cNvSpPr>
          <p:nvPr>
            <p:ph type="body" idx="1"/>
          </p:nvPr>
        </p:nvSpPr>
        <p:spPr>
          <a:xfrm>
            <a:off x="768927" y="1308756"/>
            <a:ext cx="10584872"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29" name="Google Shape;29;p50"/>
          <p:cNvGrpSpPr/>
          <p:nvPr/>
        </p:nvGrpSpPr>
        <p:grpSpPr>
          <a:xfrm>
            <a:off x="-4030" y="5623239"/>
            <a:ext cx="13115925" cy="1237488"/>
            <a:chOff x="-608217" y="5623239"/>
            <a:chExt cx="13115925" cy="1237488"/>
          </a:xfrm>
        </p:grpSpPr>
        <p:pic>
          <p:nvPicPr>
            <p:cNvPr id="30" name="Google Shape;30;p50" descr="peu3.png"/>
            <p:cNvPicPr preferRelativeResize="0"/>
            <p:nvPr/>
          </p:nvPicPr>
          <p:blipFill rotWithShape="1">
            <a:blip r:embed="rId2">
              <a:alphaModFix/>
            </a:blip>
            <a:srcRect/>
            <a:stretch/>
          </p:blipFill>
          <p:spPr>
            <a:xfrm>
              <a:off x="-608217" y="5623239"/>
              <a:ext cx="9145276" cy="1237488"/>
            </a:xfrm>
            <a:prstGeom prst="rect">
              <a:avLst/>
            </a:prstGeom>
            <a:noFill/>
            <a:ln>
              <a:noFill/>
            </a:ln>
          </p:spPr>
        </p:pic>
        <p:pic>
          <p:nvPicPr>
            <p:cNvPr id="31" name="Google Shape;31;p50" descr="peu3.png"/>
            <p:cNvPicPr preferRelativeResize="0"/>
            <p:nvPr/>
          </p:nvPicPr>
          <p:blipFill rotWithShape="1">
            <a:blip r:embed="rId2">
              <a:alphaModFix/>
            </a:blip>
            <a:srcRect l="23070" r="6574"/>
            <a:stretch/>
          </p:blipFill>
          <p:spPr>
            <a:xfrm>
              <a:off x="6073496" y="5623239"/>
              <a:ext cx="6434212" cy="1237488"/>
            </a:xfrm>
            <a:prstGeom prst="rect">
              <a:avLst/>
            </a:prstGeom>
            <a:noFill/>
            <a:ln>
              <a:noFill/>
            </a:ln>
          </p:spPr>
        </p:pic>
      </p:grpSp>
      <p:sp>
        <p:nvSpPr>
          <p:cNvPr id="7"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s-superior-titulo-2col">
  <p:cSld name="logos-superior-titulo-2col">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768926" y="146719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51"/>
          <p:cNvSpPr txBox="1">
            <a:spLocks noGrp="1"/>
          </p:cNvSpPr>
          <p:nvPr>
            <p:ph type="body" idx="1"/>
          </p:nvPr>
        </p:nvSpPr>
        <p:spPr>
          <a:xfrm>
            <a:off x="768927" y="2410186"/>
            <a:ext cx="52578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sp>
        <p:nvSpPr>
          <p:cNvPr id="35" name="Google Shape;35;p51"/>
          <p:cNvSpPr txBox="1">
            <a:spLocks noGrp="1"/>
          </p:cNvSpPr>
          <p:nvPr>
            <p:ph type="body" idx="2"/>
          </p:nvPr>
        </p:nvSpPr>
        <p:spPr>
          <a:xfrm>
            <a:off x="6172200" y="2410186"/>
            <a:ext cx="51816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36" name="Google Shape;36;p51"/>
          <p:cNvGrpSpPr/>
          <p:nvPr/>
        </p:nvGrpSpPr>
        <p:grpSpPr>
          <a:xfrm>
            <a:off x="0" y="-1"/>
            <a:ext cx="12192000" cy="1238424"/>
            <a:chOff x="0" y="-1"/>
            <a:chExt cx="12192000" cy="1238424"/>
          </a:xfrm>
        </p:grpSpPr>
        <p:pic>
          <p:nvPicPr>
            <p:cNvPr id="37" name="Google Shape;37;p51"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38" name="Google Shape;38;p51"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8"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s-superior-titulo-1col">
  <p:cSld name="logos-superior-titulo-1col">
    <p:spTree>
      <p:nvGrpSpPr>
        <p:cNvPr id="1" name="Shape 39"/>
        <p:cNvGrpSpPr/>
        <p:nvPr/>
      </p:nvGrpSpPr>
      <p:grpSpPr>
        <a:xfrm>
          <a:off x="0" y="0"/>
          <a:ext cx="0" cy="0"/>
          <a:chOff x="0" y="0"/>
          <a:chExt cx="0" cy="0"/>
        </a:xfrm>
      </p:grpSpPr>
      <p:sp>
        <p:nvSpPr>
          <p:cNvPr id="40" name="Google Shape;40;p52"/>
          <p:cNvSpPr txBox="1">
            <a:spLocks noGrp="1"/>
          </p:cNvSpPr>
          <p:nvPr>
            <p:ph type="title"/>
          </p:nvPr>
        </p:nvSpPr>
        <p:spPr>
          <a:xfrm>
            <a:off x="768926" y="146719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52"/>
          <p:cNvSpPr txBox="1">
            <a:spLocks noGrp="1"/>
          </p:cNvSpPr>
          <p:nvPr>
            <p:ph type="body" idx="1"/>
          </p:nvPr>
        </p:nvSpPr>
        <p:spPr>
          <a:xfrm>
            <a:off x="768927" y="2410186"/>
            <a:ext cx="10584872"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42" name="Google Shape;42;p52"/>
          <p:cNvGrpSpPr/>
          <p:nvPr/>
        </p:nvGrpSpPr>
        <p:grpSpPr>
          <a:xfrm>
            <a:off x="0" y="-1"/>
            <a:ext cx="12192000" cy="1238424"/>
            <a:chOff x="0" y="-1"/>
            <a:chExt cx="12192000" cy="1238424"/>
          </a:xfrm>
        </p:grpSpPr>
        <p:pic>
          <p:nvPicPr>
            <p:cNvPr id="43" name="Google Shape;43;p52"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44" name="Google Shape;44;p52"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7"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ogo-sup-compacto-tit-2col">
  <p:cSld name="logo-sup-compacto-tit-2col">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768926" y="146719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53"/>
          <p:cNvSpPr txBox="1">
            <a:spLocks noGrp="1"/>
          </p:cNvSpPr>
          <p:nvPr>
            <p:ph type="body" idx="1"/>
          </p:nvPr>
        </p:nvSpPr>
        <p:spPr>
          <a:xfrm>
            <a:off x="768927" y="2410186"/>
            <a:ext cx="52578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sp>
        <p:nvSpPr>
          <p:cNvPr id="48" name="Google Shape;48;p53"/>
          <p:cNvSpPr txBox="1">
            <a:spLocks noGrp="1"/>
          </p:cNvSpPr>
          <p:nvPr>
            <p:ph type="body" idx="2"/>
          </p:nvPr>
        </p:nvSpPr>
        <p:spPr>
          <a:xfrm>
            <a:off x="6172200" y="2410186"/>
            <a:ext cx="5181600"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49" name="Google Shape;49;p53"/>
          <p:cNvGrpSpPr/>
          <p:nvPr/>
        </p:nvGrpSpPr>
        <p:grpSpPr>
          <a:xfrm>
            <a:off x="0" y="-1"/>
            <a:ext cx="12192000" cy="1238424"/>
            <a:chOff x="0" y="-1"/>
            <a:chExt cx="12192000" cy="1238424"/>
          </a:xfrm>
        </p:grpSpPr>
        <p:pic>
          <p:nvPicPr>
            <p:cNvPr id="50" name="Google Shape;50;p53"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51" name="Google Shape;51;p53"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8"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sup-compacto-tit-1col">
  <p:cSld name="logo-sup-compacto-tit-1col">
    <p:spTree>
      <p:nvGrpSpPr>
        <p:cNvPr id="1" name="Shape 52"/>
        <p:cNvGrpSpPr/>
        <p:nvPr/>
      </p:nvGrpSpPr>
      <p:grpSpPr>
        <a:xfrm>
          <a:off x="0" y="0"/>
          <a:ext cx="0" cy="0"/>
          <a:chOff x="0" y="0"/>
          <a:chExt cx="0" cy="0"/>
        </a:xfrm>
      </p:grpSpPr>
      <p:sp>
        <p:nvSpPr>
          <p:cNvPr id="53" name="Google Shape;53;p54"/>
          <p:cNvSpPr txBox="1">
            <a:spLocks noGrp="1"/>
          </p:cNvSpPr>
          <p:nvPr>
            <p:ph type="title"/>
          </p:nvPr>
        </p:nvSpPr>
        <p:spPr>
          <a:xfrm>
            <a:off x="768926" y="1467191"/>
            <a:ext cx="10584873" cy="7097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54"/>
          <p:cNvSpPr txBox="1">
            <a:spLocks noGrp="1"/>
          </p:cNvSpPr>
          <p:nvPr>
            <p:ph type="body" idx="1"/>
          </p:nvPr>
        </p:nvSpPr>
        <p:spPr>
          <a:xfrm>
            <a:off x="768927" y="2410186"/>
            <a:ext cx="10584872" cy="444457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55" name="Google Shape;55;p54"/>
          <p:cNvGrpSpPr/>
          <p:nvPr/>
        </p:nvGrpSpPr>
        <p:grpSpPr>
          <a:xfrm>
            <a:off x="0" y="-1"/>
            <a:ext cx="12192000" cy="1238424"/>
            <a:chOff x="0" y="-1"/>
            <a:chExt cx="12192000" cy="1238424"/>
          </a:xfrm>
        </p:grpSpPr>
        <p:pic>
          <p:nvPicPr>
            <p:cNvPr id="56" name="Google Shape;56;p54"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57" name="Google Shape;57;p54"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7"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go-compacto-listado">
  <p:cSld name="logo-compacto-listado">
    <p:spTree>
      <p:nvGrpSpPr>
        <p:cNvPr id="1" name="Shape 58"/>
        <p:cNvGrpSpPr/>
        <p:nvPr/>
      </p:nvGrpSpPr>
      <p:grpSpPr>
        <a:xfrm>
          <a:off x="0" y="0"/>
          <a:ext cx="0" cy="0"/>
          <a:chOff x="0" y="0"/>
          <a:chExt cx="0" cy="0"/>
        </a:xfrm>
      </p:grpSpPr>
      <p:sp>
        <p:nvSpPr>
          <p:cNvPr id="59" name="Google Shape;59;p55"/>
          <p:cNvSpPr txBox="1">
            <a:spLocks noGrp="1"/>
          </p:cNvSpPr>
          <p:nvPr>
            <p:ph type="body" idx="1"/>
          </p:nvPr>
        </p:nvSpPr>
        <p:spPr>
          <a:xfrm>
            <a:off x="768927" y="1536096"/>
            <a:ext cx="10584872" cy="531866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Noto San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Noto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Noto Sans"/>
              <a:buChar char="●"/>
              <a:defRPr sz="1350" b="0" i="0" u="none" strike="noStrike" cap="none">
                <a:solidFill>
                  <a:schemeClr val="dk1"/>
                </a:solidFill>
                <a:latin typeface="Arial"/>
                <a:ea typeface="Arial"/>
                <a:cs typeface="Arial"/>
                <a:sym typeface="Arial"/>
              </a:defRPr>
            </a:lvl9pPr>
          </a:lstStyle>
          <a:p>
            <a:endParaRPr/>
          </a:p>
        </p:txBody>
      </p:sp>
      <p:grpSp>
        <p:nvGrpSpPr>
          <p:cNvPr id="60" name="Google Shape;60;p55"/>
          <p:cNvGrpSpPr/>
          <p:nvPr/>
        </p:nvGrpSpPr>
        <p:grpSpPr>
          <a:xfrm>
            <a:off x="0" y="-1"/>
            <a:ext cx="12192000" cy="1238424"/>
            <a:chOff x="0" y="-1"/>
            <a:chExt cx="12192000" cy="1238424"/>
          </a:xfrm>
        </p:grpSpPr>
        <p:pic>
          <p:nvPicPr>
            <p:cNvPr id="61" name="Google Shape;61;p55"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62" name="Google Shape;62;p55"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6"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go-sup">
  <p:cSld name="logo-sup">
    <p:spTree>
      <p:nvGrpSpPr>
        <p:cNvPr id="1" name="Shape 63"/>
        <p:cNvGrpSpPr/>
        <p:nvPr/>
      </p:nvGrpSpPr>
      <p:grpSpPr>
        <a:xfrm>
          <a:off x="0" y="0"/>
          <a:ext cx="0" cy="0"/>
          <a:chOff x="0" y="0"/>
          <a:chExt cx="0" cy="0"/>
        </a:xfrm>
      </p:grpSpPr>
      <p:grpSp>
        <p:nvGrpSpPr>
          <p:cNvPr id="64" name="Google Shape;64;p56"/>
          <p:cNvGrpSpPr/>
          <p:nvPr/>
        </p:nvGrpSpPr>
        <p:grpSpPr>
          <a:xfrm>
            <a:off x="0" y="-1"/>
            <a:ext cx="12192000" cy="1238424"/>
            <a:chOff x="0" y="-1"/>
            <a:chExt cx="12192000" cy="1238424"/>
          </a:xfrm>
        </p:grpSpPr>
        <p:pic>
          <p:nvPicPr>
            <p:cNvPr id="65" name="Google Shape;65;p56" descr="cab3.png"/>
            <p:cNvPicPr preferRelativeResize="0"/>
            <p:nvPr/>
          </p:nvPicPr>
          <p:blipFill rotWithShape="1">
            <a:blip r:embed="rId2">
              <a:alphaModFix/>
            </a:blip>
            <a:srcRect/>
            <a:stretch/>
          </p:blipFill>
          <p:spPr>
            <a:xfrm>
              <a:off x="0" y="0"/>
              <a:ext cx="9145276" cy="1238423"/>
            </a:xfrm>
            <a:prstGeom prst="rect">
              <a:avLst/>
            </a:prstGeom>
            <a:noFill/>
            <a:ln>
              <a:noFill/>
            </a:ln>
          </p:spPr>
        </p:pic>
        <p:pic>
          <p:nvPicPr>
            <p:cNvPr id="66" name="Google Shape;66;p56" descr="cab3.png"/>
            <p:cNvPicPr preferRelativeResize="0"/>
            <p:nvPr/>
          </p:nvPicPr>
          <p:blipFill rotWithShape="1">
            <a:blip r:embed="rId2">
              <a:alphaModFix/>
            </a:blip>
            <a:srcRect l="25843"/>
            <a:stretch/>
          </p:blipFill>
          <p:spPr>
            <a:xfrm>
              <a:off x="5410200" y="-1"/>
              <a:ext cx="6781800" cy="1238423"/>
            </a:xfrm>
            <a:prstGeom prst="rect">
              <a:avLst/>
            </a:prstGeom>
            <a:noFill/>
            <a:ln>
              <a:noFill/>
            </a:ln>
          </p:spPr>
        </p:pic>
      </p:grpSp>
      <p:sp>
        <p:nvSpPr>
          <p:cNvPr id="5"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A1609-7785-45C9-B292-625849177364}" type="slidenum">
              <a:rPr lang="es-ES" smtClean="0"/>
              <a:t>‹Nº›</a:t>
            </a:fld>
            <a:endParaRPr lang="es-E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body" idx="1"/>
          </p:nvPr>
        </p:nvSpPr>
        <p:spPr>
          <a:xfrm>
            <a:off x="1895666" y="1097281"/>
            <a:ext cx="9481394" cy="4765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dirty="0">
                <a:solidFill>
                  <a:srgbClr val="17365D"/>
                </a:solidFill>
              </a:rPr>
              <a:t>CIMNE </a:t>
            </a:r>
            <a:r>
              <a:rPr lang="en-GB" sz="4000" b="1" dirty="0" smtClean="0">
                <a:solidFill>
                  <a:srgbClr val="17365D"/>
                </a:solidFill>
              </a:rPr>
              <a:t>DRAFT STRATEGIC </a:t>
            </a:r>
            <a:r>
              <a:rPr lang="en-GB" sz="4000" b="1" dirty="0">
                <a:solidFill>
                  <a:srgbClr val="17365D"/>
                </a:solidFill>
              </a:rPr>
              <a:t>PLAN:</a:t>
            </a:r>
            <a:endParaRPr sz="4000" b="1" dirty="0">
              <a:solidFill>
                <a:srgbClr val="17365D"/>
              </a:solidFill>
            </a:endParaRPr>
          </a:p>
          <a:p>
            <a:pPr marL="0" lvl="0" indent="0" algn="ctr" rtl="0">
              <a:lnSpc>
                <a:spcPct val="90000"/>
              </a:lnSpc>
              <a:spcBef>
                <a:spcPts val="1200"/>
              </a:spcBef>
              <a:spcAft>
                <a:spcPts val="0"/>
              </a:spcAft>
              <a:buClr>
                <a:srgbClr val="244061"/>
              </a:buClr>
              <a:buSzPts val="3200"/>
              <a:buNone/>
            </a:pPr>
            <a:r>
              <a:rPr lang="en-GB" sz="3200" b="1" dirty="0">
                <a:solidFill>
                  <a:srgbClr val="244061"/>
                </a:solidFill>
              </a:rPr>
              <a:t>Javier </a:t>
            </a:r>
            <a:r>
              <a:rPr lang="en-GB" sz="3200" b="1" dirty="0" err="1">
                <a:solidFill>
                  <a:srgbClr val="244061"/>
                </a:solidFill>
              </a:rPr>
              <a:t>Bonet</a:t>
            </a:r>
            <a:endParaRPr sz="3200" b="1" dirty="0">
              <a:solidFill>
                <a:srgbClr val="244061"/>
              </a:solidFill>
            </a:endParaRPr>
          </a:p>
          <a:p>
            <a:pPr marL="0" lvl="0" indent="0" algn="l" rtl="0">
              <a:lnSpc>
                <a:spcPct val="90000"/>
              </a:lnSpc>
              <a:spcBef>
                <a:spcPts val="1200"/>
              </a:spcBef>
              <a:spcAft>
                <a:spcPts val="0"/>
              </a:spcAft>
              <a:buClr>
                <a:srgbClr val="244061"/>
              </a:buClr>
              <a:buSzPts val="3200"/>
              <a:buNone/>
            </a:pPr>
            <a:r>
              <a:rPr lang="en-GB" sz="3200" b="1" dirty="0">
                <a:solidFill>
                  <a:srgbClr val="244061"/>
                </a:solidFill>
              </a:rPr>
              <a:t>Contents:</a:t>
            </a:r>
            <a:endParaRPr sz="3200" b="1" dirty="0">
              <a:solidFill>
                <a:srgbClr val="244061"/>
              </a:solidFill>
            </a:endParaRPr>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SWOT Analysis</a:t>
            </a:r>
            <a:endParaRPr sz="2800" b="1" dirty="0">
              <a:solidFill>
                <a:srgbClr val="953734"/>
              </a:solidFill>
            </a:endParaRPr>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Vision and aims</a:t>
            </a:r>
            <a:endParaRPr sz="2800" b="1" dirty="0">
              <a:solidFill>
                <a:srgbClr val="953734"/>
              </a:solidFill>
            </a:endParaRPr>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Research Strategy &amp; Structure</a:t>
            </a:r>
            <a:endParaRPr dirty="0"/>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Institutional and International relations </a:t>
            </a:r>
            <a:endParaRPr dirty="0"/>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Attracting and Developing talent</a:t>
            </a:r>
            <a:endParaRPr dirty="0"/>
          </a:p>
          <a:p>
            <a:pPr marL="355600" lvl="0" indent="-355600" algn="l" rtl="0">
              <a:lnSpc>
                <a:spcPct val="90000"/>
              </a:lnSpc>
              <a:spcBef>
                <a:spcPts val="750"/>
              </a:spcBef>
              <a:spcAft>
                <a:spcPts val="0"/>
              </a:spcAft>
              <a:buClr>
                <a:srgbClr val="953734"/>
              </a:buClr>
              <a:buSzPts val="2800"/>
              <a:buChar char="●"/>
            </a:pPr>
            <a:r>
              <a:rPr lang="en-GB" sz="2800" b="1" dirty="0">
                <a:solidFill>
                  <a:srgbClr val="953734"/>
                </a:solidFill>
              </a:rPr>
              <a:t>Technology transfer</a:t>
            </a:r>
            <a:endParaRPr sz="2800" b="1" dirty="0">
              <a:solidFill>
                <a:srgbClr val="953734"/>
              </a:solidFill>
            </a:endParaRPr>
          </a:p>
          <a:p>
            <a:pPr marL="355600" lvl="0" indent="-355600" algn="l" rtl="0">
              <a:lnSpc>
                <a:spcPct val="90000"/>
              </a:lnSpc>
              <a:spcBef>
                <a:spcPts val="750"/>
              </a:spcBef>
              <a:spcAft>
                <a:spcPts val="0"/>
              </a:spcAft>
              <a:buClr>
                <a:srgbClr val="953734"/>
              </a:buClr>
              <a:buSzPts val="2800"/>
              <a:buChar char="●"/>
            </a:pPr>
            <a:r>
              <a:rPr lang="en-GB" sz="2800" b="1" dirty="0" smtClean="0">
                <a:solidFill>
                  <a:srgbClr val="953734"/>
                </a:solidFill>
              </a:rPr>
              <a:t>Consultation Questions</a:t>
            </a:r>
            <a:endParaRPr sz="4000" b="1" dirty="0">
              <a:solidFill>
                <a:srgbClr val="17365D"/>
              </a:solidFill>
            </a:endParaRPr>
          </a:p>
          <a:p>
            <a:pPr marL="171450" lvl="0" indent="0" algn="l" rtl="0">
              <a:lnSpc>
                <a:spcPct val="90000"/>
              </a:lnSpc>
              <a:spcBef>
                <a:spcPts val="750"/>
              </a:spcBef>
              <a:spcAft>
                <a:spcPts val="0"/>
              </a:spcAft>
              <a:buClr>
                <a:schemeClr val="dk1"/>
              </a:buClr>
              <a:buSzPts val="4000"/>
              <a:buNone/>
            </a:pPr>
            <a:endParaRPr sz="4000" b="1" dirty="0">
              <a:solidFill>
                <a:srgbClr val="17365D"/>
              </a:solidFill>
            </a:endParaRPr>
          </a:p>
          <a:p>
            <a:pPr marL="171450" lvl="0" indent="0" algn="l" rtl="0">
              <a:lnSpc>
                <a:spcPct val="90000"/>
              </a:lnSpc>
              <a:spcBef>
                <a:spcPts val="750"/>
              </a:spcBef>
              <a:spcAft>
                <a:spcPts val="0"/>
              </a:spcAft>
              <a:buClr>
                <a:schemeClr val="dk1"/>
              </a:buClr>
              <a:buSzPts val="4000"/>
              <a:buNone/>
            </a:pPr>
            <a:endParaRPr sz="4000" b="1" dirty="0">
              <a:solidFill>
                <a:srgbClr val="17365D"/>
              </a:solidFill>
            </a:endParaRPr>
          </a:p>
        </p:txBody>
      </p:sp>
      <p:sp>
        <p:nvSpPr>
          <p:cNvPr id="5" name="Marcador de número de diapositiva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ES" dirty="0" smtClean="0"/>
              <a:t>1</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CIMNE research themes aligned with stakeholders</a:t>
            </a:r>
            <a:endParaRPr/>
          </a:p>
        </p:txBody>
      </p:sp>
      <p:sp>
        <p:nvSpPr>
          <p:cNvPr id="143" name="Google Shape;143;p10"/>
          <p:cNvSpPr txBox="1">
            <a:spLocks noGrp="1"/>
          </p:cNvSpPr>
          <p:nvPr>
            <p:ph type="body" idx="1"/>
          </p:nvPr>
        </p:nvSpPr>
        <p:spPr>
          <a:xfrm>
            <a:off x="768927" y="1308756"/>
            <a:ext cx="10584872"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100"/>
              <a:buChar char="●"/>
            </a:pPr>
            <a:r>
              <a:rPr lang="en-GB"/>
              <a:t>17 UN SDGs (ODS in Spanish)</a:t>
            </a:r>
            <a:endParaRPr/>
          </a:p>
          <a:p>
            <a:pPr marL="171450" lvl="0" indent="-171450" algn="l" rtl="0">
              <a:lnSpc>
                <a:spcPct val="90000"/>
              </a:lnSpc>
              <a:spcBef>
                <a:spcPts val="750"/>
              </a:spcBef>
              <a:spcAft>
                <a:spcPts val="0"/>
              </a:spcAft>
              <a:buClr>
                <a:schemeClr val="dk1"/>
              </a:buClr>
              <a:buSzPts val="2100"/>
              <a:buChar char="●"/>
            </a:pPr>
            <a:r>
              <a:rPr lang="en-GB"/>
              <a:t>5 EU Missions (Climate, Cancer, Ocean and Waters,</a:t>
            </a:r>
            <a:br>
              <a:rPr lang="en-GB"/>
            </a:br>
            <a:r>
              <a:rPr lang="en-GB"/>
              <a:t>Cities, Soils) </a:t>
            </a:r>
            <a:br>
              <a:rPr lang="en-GB"/>
            </a:br>
            <a:r>
              <a:rPr lang="en-GB"/>
              <a:t>[ERC Panels PE1-PE6-PE8-PE11-LS1-LS9…]</a:t>
            </a:r>
            <a:br>
              <a:rPr lang="en-GB"/>
            </a:br>
            <a:endParaRPr/>
          </a:p>
          <a:p>
            <a:pPr marL="171450" lvl="0" indent="-171450" algn="l" rtl="0">
              <a:lnSpc>
                <a:spcPct val="90000"/>
              </a:lnSpc>
              <a:spcBef>
                <a:spcPts val="750"/>
              </a:spcBef>
              <a:spcAft>
                <a:spcPts val="0"/>
              </a:spcAft>
              <a:buClr>
                <a:schemeClr val="dk1"/>
              </a:buClr>
              <a:buSzPts val="2100"/>
              <a:buChar char="●"/>
            </a:pPr>
            <a:r>
              <a:rPr lang="en-GB"/>
              <a:t>Spanish government: Líneas Estratégicas </a:t>
            </a:r>
            <a:endParaRPr/>
          </a:p>
          <a:p>
            <a:pPr marL="514350" lvl="1" indent="-171450" algn="l" rtl="0">
              <a:lnSpc>
                <a:spcPct val="90000"/>
              </a:lnSpc>
              <a:spcBef>
                <a:spcPts val="375"/>
              </a:spcBef>
              <a:spcAft>
                <a:spcPts val="0"/>
              </a:spcAft>
              <a:buClr>
                <a:schemeClr val="dk1"/>
              </a:buClr>
              <a:buSzPts val="1800"/>
              <a:buChar char="●"/>
            </a:pPr>
            <a:r>
              <a:rPr lang="en-GB" u="sng"/>
              <a:t>Salud</a:t>
            </a:r>
            <a:r>
              <a:rPr lang="en-GB"/>
              <a:t> (Nuevas Técnicas diagnósticas y terapéuticas); </a:t>
            </a:r>
            <a:br>
              <a:rPr lang="en-GB"/>
            </a:br>
            <a:r>
              <a:rPr lang="en-GB" u="sng"/>
              <a:t>Seguridad para la Sociedad </a:t>
            </a:r>
            <a:r>
              <a:rPr lang="en-GB"/>
              <a:t>(Protección ante nuevas amenazas para la seguridad); </a:t>
            </a:r>
            <a:br>
              <a:rPr lang="en-GB"/>
            </a:br>
            <a:r>
              <a:rPr lang="en-GB" u="sng"/>
              <a:t>Mundo digital, Industria, Espacio y Defensa </a:t>
            </a:r>
            <a:r>
              <a:rPr lang="en-GB"/>
              <a:t>(</a:t>
            </a:r>
            <a:r>
              <a:rPr lang="en-GB" b="1"/>
              <a:t>Modelización y análisis matemático y nuevas soluciones matemáticas para ciencia y tecnología &amp; Materiales avanzados y nuevas técnicas de fabricación</a:t>
            </a:r>
            <a:r>
              <a:rPr lang="en-GB"/>
              <a:t>); </a:t>
            </a:r>
            <a:br>
              <a:rPr lang="en-GB"/>
            </a:br>
            <a:r>
              <a:rPr lang="en-GB" u="sng"/>
              <a:t>Clima, energía y movilidad</a:t>
            </a:r>
            <a:r>
              <a:rPr lang="en-GB"/>
              <a:t>; </a:t>
            </a:r>
            <a:br>
              <a:rPr lang="en-GB"/>
            </a:br>
            <a:r>
              <a:rPr lang="en-GB" u="sng"/>
              <a:t>Alimentación, Bioeconomía, Recursos Naturales y Medio Ambiente</a:t>
            </a:r>
            <a:endParaRPr u="sng"/>
          </a:p>
          <a:p>
            <a:pPr marL="171450" lvl="0" indent="-171450" algn="l" rtl="0">
              <a:lnSpc>
                <a:spcPct val="90000"/>
              </a:lnSpc>
              <a:spcBef>
                <a:spcPts val="750"/>
              </a:spcBef>
              <a:spcAft>
                <a:spcPts val="0"/>
              </a:spcAft>
              <a:buClr>
                <a:schemeClr val="dk1"/>
              </a:buClr>
              <a:buSzPts val="2100"/>
              <a:buChar char="●"/>
            </a:pPr>
            <a:r>
              <a:rPr lang="en-GB"/>
              <a:t>Generalitat de Catalunya (Dept. Territori). Eixos transversals.</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pic>
        <p:nvPicPr>
          <p:cNvPr id="144" name="Google Shape;144;p10" descr="SDG Logo and Guidelines | United Nations Development Programme"/>
          <p:cNvPicPr preferRelativeResize="0"/>
          <p:nvPr/>
        </p:nvPicPr>
        <p:blipFill rotWithShape="1">
          <a:blip r:embed="rId3">
            <a:alphaModFix/>
          </a:blip>
          <a:srcRect/>
          <a:stretch/>
        </p:blipFill>
        <p:spPr>
          <a:xfrm>
            <a:off x="7531485" y="956483"/>
            <a:ext cx="4294910" cy="2427582"/>
          </a:xfrm>
          <a:prstGeom prst="rect">
            <a:avLst/>
          </a:prstGeom>
          <a:noFill/>
          <a:ln>
            <a:noFill/>
          </a:ln>
        </p:spPr>
      </p:pic>
      <p:sp>
        <p:nvSpPr>
          <p:cNvPr id="2" name="Marcador de número de diapositiva 1"/>
          <p:cNvSpPr>
            <a:spLocks noGrp="1"/>
          </p:cNvSpPr>
          <p:nvPr>
            <p:ph type="sldNum" sz="quarter" idx="4"/>
          </p:nvPr>
        </p:nvSpPr>
        <p:spPr/>
        <p:txBody>
          <a:bodyPr/>
          <a:lstStyle/>
          <a:p>
            <a:fld id="{937A1609-7785-45C9-B292-625849177364}" type="slidenum">
              <a:rPr lang="es-ES" smtClean="0"/>
              <a:t>10</a:t>
            </a:fld>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CIMNE Research Themes:</a:t>
            </a:r>
            <a:endParaRPr/>
          </a:p>
        </p:txBody>
      </p:sp>
      <p:grpSp>
        <p:nvGrpSpPr>
          <p:cNvPr id="150" name="Google Shape;150;p11"/>
          <p:cNvGrpSpPr/>
          <p:nvPr/>
        </p:nvGrpSpPr>
        <p:grpSpPr>
          <a:xfrm>
            <a:off x="2285999" y="1075512"/>
            <a:ext cx="8128001" cy="5418667"/>
            <a:chOff x="-1" y="0"/>
            <a:chExt cx="8128001" cy="5418667"/>
          </a:xfrm>
        </p:grpSpPr>
        <p:sp>
          <p:nvSpPr>
            <p:cNvPr id="151" name="Google Shape;151;p11"/>
            <p:cNvSpPr/>
            <p:nvPr/>
          </p:nvSpPr>
          <p:spPr>
            <a:xfrm rot="-5400000">
              <a:off x="677333" y="-677333"/>
              <a:ext cx="2709333" cy="4064000"/>
            </a:xfrm>
            <a:prstGeom prst="round1Rect">
              <a:avLst>
                <a:gd name="adj" fmla="val 16667"/>
              </a:avLst>
            </a:prstGeom>
            <a:solidFill>
              <a:srgbClr val="92D05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1"/>
            <p:cNvSpPr txBox="1"/>
            <p:nvPr/>
          </p:nvSpPr>
          <p:spPr>
            <a:xfrm>
              <a:off x="-1" y="1"/>
              <a:ext cx="4064000" cy="2032000"/>
            </a:xfrm>
            <a:prstGeom prst="rect">
              <a:avLst/>
            </a:prstGeom>
            <a:noFill/>
            <a:ln>
              <a:noFill/>
            </a:ln>
          </p:spPr>
          <p:txBody>
            <a:bodyPr spcFirstLastPara="1" wrap="square" lIns="248900" tIns="248900" rIns="248900" bIns="24890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500" b="1" i="0" u="none" strike="noStrike" cap="none">
                  <a:solidFill>
                    <a:schemeClr val="lt1"/>
                  </a:solidFill>
                  <a:latin typeface="Arial"/>
                  <a:ea typeface="Arial"/>
                  <a:cs typeface="Arial"/>
                  <a:sym typeface="Arial"/>
                </a:rPr>
                <a:t>Energy and the Environment</a:t>
              </a:r>
              <a:endParaRPr sz="3500" b="1" i="0" u="none" strike="noStrike" cap="none">
                <a:solidFill>
                  <a:schemeClr val="lt1"/>
                </a:solidFill>
                <a:latin typeface="Arial"/>
                <a:ea typeface="Arial"/>
                <a:cs typeface="Arial"/>
                <a:sym typeface="Arial"/>
              </a:endParaRPr>
            </a:p>
          </p:txBody>
        </p:sp>
        <p:sp>
          <p:nvSpPr>
            <p:cNvPr id="153" name="Google Shape;153;p11"/>
            <p:cNvSpPr/>
            <p:nvPr/>
          </p:nvSpPr>
          <p:spPr>
            <a:xfrm>
              <a:off x="4064000" y="0"/>
              <a:ext cx="4064000" cy="2709333"/>
            </a:xfrm>
            <a:prstGeom prst="round1Rect">
              <a:avLst>
                <a:gd name="adj" fmla="val 16667"/>
              </a:avLst>
            </a:prstGeom>
            <a:solidFill>
              <a:srgbClr val="00B0F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1"/>
            <p:cNvSpPr txBox="1"/>
            <p:nvPr/>
          </p:nvSpPr>
          <p:spPr>
            <a:xfrm>
              <a:off x="4064000" y="0"/>
              <a:ext cx="4064000" cy="2032000"/>
            </a:xfrm>
            <a:prstGeom prst="rect">
              <a:avLst/>
            </a:prstGeom>
            <a:noFill/>
            <a:ln>
              <a:noFill/>
            </a:ln>
          </p:spPr>
          <p:txBody>
            <a:bodyPr spcFirstLastPara="1" wrap="square" lIns="248900" tIns="248900" rIns="248900" bIns="24890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500" b="1" i="0" u="none" strike="noStrike" cap="none">
                  <a:solidFill>
                    <a:schemeClr val="lt1"/>
                  </a:solidFill>
                  <a:latin typeface="Arial"/>
                  <a:ea typeface="Arial"/>
                  <a:cs typeface="Arial"/>
                  <a:sym typeface="Arial"/>
                </a:rPr>
                <a:t>Transport and Mobility</a:t>
              </a:r>
              <a:endParaRPr sz="3500" b="1" i="0" u="none" strike="noStrike" cap="none">
                <a:solidFill>
                  <a:schemeClr val="lt1"/>
                </a:solidFill>
                <a:latin typeface="Arial"/>
                <a:ea typeface="Arial"/>
                <a:cs typeface="Arial"/>
                <a:sym typeface="Arial"/>
              </a:endParaRPr>
            </a:p>
          </p:txBody>
        </p:sp>
        <p:sp>
          <p:nvSpPr>
            <p:cNvPr id="155" name="Google Shape;155;p11"/>
            <p:cNvSpPr/>
            <p:nvPr/>
          </p:nvSpPr>
          <p:spPr>
            <a:xfrm rot="10800000">
              <a:off x="0" y="2709333"/>
              <a:ext cx="4064000" cy="2709333"/>
            </a:xfrm>
            <a:prstGeom prst="round1Rect">
              <a:avLst>
                <a:gd name="adj" fmla="val 16667"/>
              </a:avLst>
            </a:prstGeom>
            <a:solidFill>
              <a:srgbClr val="0070C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1"/>
            <p:cNvSpPr txBox="1"/>
            <p:nvPr/>
          </p:nvSpPr>
          <p:spPr>
            <a:xfrm>
              <a:off x="0" y="3386666"/>
              <a:ext cx="4064000" cy="2032000"/>
            </a:xfrm>
            <a:prstGeom prst="rect">
              <a:avLst/>
            </a:prstGeom>
            <a:noFill/>
            <a:ln>
              <a:noFill/>
            </a:ln>
          </p:spPr>
          <p:txBody>
            <a:bodyPr spcFirstLastPara="1" wrap="square" lIns="248900" tIns="248900" rIns="248900" bIns="24890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500" b="1" i="0" u="none" strike="noStrike" cap="none">
                  <a:solidFill>
                    <a:schemeClr val="lt1"/>
                  </a:solidFill>
                  <a:latin typeface="Arial"/>
                  <a:ea typeface="Arial"/>
                  <a:cs typeface="Arial"/>
                  <a:sym typeface="Arial"/>
                </a:rPr>
                <a:t>Industrial Processes</a:t>
              </a:r>
              <a:endParaRPr sz="3500" b="1" i="0" u="none" strike="noStrike" cap="none">
                <a:solidFill>
                  <a:schemeClr val="lt1"/>
                </a:solidFill>
                <a:latin typeface="Arial"/>
                <a:ea typeface="Arial"/>
                <a:cs typeface="Arial"/>
                <a:sym typeface="Arial"/>
              </a:endParaRPr>
            </a:p>
          </p:txBody>
        </p:sp>
        <p:sp>
          <p:nvSpPr>
            <p:cNvPr id="157" name="Google Shape;157;p11"/>
            <p:cNvSpPr/>
            <p:nvPr/>
          </p:nvSpPr>
          <p:spPr>
            <a:xfrm rot="5400000">
              <a:off x="4741333" y="2032000"/>
              <a:ext cx="2709333" cy="4064000"/>
            </a:xfrm>
            <a:prstGeom prst="round1Rect">
              <a:avLst>
                <a:gd name="adj" fmla="val 16667"/>
              </a:avLst>
            </a:prstGeom>
            <a:solidFill>
              <a:srgbClr val="7030A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1"/>
            <p:cNvSpPr txBox="1"/>
            <p:nvPr/>
          </p:nvSpPr>
          <p:spPr>
            <a:xfrm>
              <a:off x="4063999" y="3386666"/>
              <a:ext cx="4064000" cy="2032000"/>
            </a:xfrm>
            <a:prstGeom prst="rect">
              <a:avLst/>
            </a:prstGeom>
            <a:noFill/>
            <a:ln>
              <a:noFill/>
            </a:ln>
          </p:spPr>
          <p:txBody>
            <a:bodyPr spcFirstLastPara="1" wrap="square" lIns="248900" tIns="248900" rIns="248900" bIns="24890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500" b="1" i="0" u="none" strike="noStrike" cap="none">
                  <a:solidFill>
                    <a:schemeClr val="lt1"/>
                  </a:solidFill>
                  <a:latin typeface="Arial"/>
                  <a:ea typeface="Arial"/>
                  <a:cs typeface="Arial"/>
                  <a:sym typeface="Arial"/>
                </a:rPr>
                <a:t>Health</a:t>
              </a:r>
              <a:endParaRPr sz="3500" b="1" i="0" u="none" strike="noStrike" cap="none">
                <a:solidFill>
                  <a:schemeClr val="lt1"/>
                </a:solidFill>
                <a:latin typeface="Arial"/>
                <a:ea typeface="Arial"/>
                <a:cs typeface="Arial"/>
                <a:sym typeface="Arial"/>
              </a:endParaRPr>
            </a:p>
          </p:txBody>
        </p:sp>
        <p:sp>
          <p:nvSpPr>
            <p:cNvPr id="159" name="Google Shape;159;p11"/>
            <p:cNvSpPr/>
            <p:nvPr/>
          </p:nvSpPr>
          <p:spPr>
            <a:xfrm>
              <a:off x="2133604" y="1778000"/>
              <a:ext cx="3860791" cy="1862666"/>
            </a:xfrm>
            <a:prstGeom prst="roundRect">
              <a:avLst>
                <a:gd name="adj" fmla="val 16667"/>
              </a:avLst>
            </a:prstGeom>
            <a:solidFill>
              <a:srgbClr val="FF66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1"/>
            <p:cNvSpPr txBox="1"/>
            <p:nvPr/>
          </p:nvSpPr>
          <p:spPr>
            <a:xfrm>
              <a:off x="2224532" y="1868928"/>
              <a:ext cx="3678935" cy="168081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GB" sz="3500" b="1" i="0" u="none" strike="noStrike" cap="none">
                  <a:solidFill>
                    <a:schemeClr val="lt1"/>
                  </a:solidFill>
                  <a:latin typeface="Arial"/>
                  <a:ea typeface="Arial"/>
                  <a:cs typeface="Arial"/>
                  <a:sym typeface="Arial"/>
                </a:rPr>
                <a:t>Climate Change Adaptation</a:t>
              </a:r>
              <a:endParaRPr sz="3500" b="1" i="0" u="none" strike="noStrike" cap="none">
                <a:solidFill>
                  <a:schemeClr val="lt1"/>
                </a:solidFill>
                <a:latin typeface="Arial"/>
                <a:ea typeface="Arial"/>
                <a:cs typeface="Arial"/>
                <a:sym typeface="Arial"/>
              </a:endParaRPr>
            </a:p>
          </p:txBody>
        </p:sp>
      </p:grpSp>
      <p:pic>
        <p:nvPicPr>
          <p:cNvPr id="161" name="Google Shape;161;p11" descr="Communications materials - United Nations Sustainable ..."/>
          <p:cNvPicPr preferRelativeResize="0"/>
          <p:nvPr/>
        </p:nvPicPr>
        <p:blipFill rotWithShape="1">
          <a:blip r:embed="rId3">
            <a:alphaModFix/>
          </a:blip>
          <a:srcRect/>
          <a:stretch/>
        </p:blipFill>
        <p:spPr>
          <a:xfrm>
            <a:off x="7608497" y="3942907"/>
            <a:ext cx="598742" cy="598742"/>
          </a:xfrm>
          <a:prstGeom prst="rect">
            <a:avLst/>
          </a:prstGeom>
          <a:noFill/>
          <a:ln>
            <a:noFill/>
          </a:ln>
        </p:spPr>
      </p:pic>
      <p:pic>
        <p:nvPicPr>
          <p:cNvPr id="162" name="Google Shape;162;p11" descr="Goal 9 | Department of Economic and Social Affairs"/>
          <p:cNvPicPr preferRelativeResize="0"/>
          <p:nvPr/>
        </p:nvPicPr>
        <p:blipFill rotWithShape="1">
          <a:blip r:embed="rId4">
            <a:alphaModFix/>
          </a:blip>
          <a:srcRect/>
          <a:stretch/>
        </p:blipFill>
        <p:spPr>
          <a:xfrm>
            <a:off x="2466192" y="3942907"/>
            <a:ext cx="889001" cy="889001"/>
          </a:xfrm>
          <a:prstGeom prst="rect">
            <a:avLst/>
          </a:prstGeom>
          <a:noFill/>
          <a:ln>
            <a:noFill/>
          </a:ln>
        </p:spPr>
      </p:pic>
      <p:pic>
        <p:nvPicPr>
          <p:cNvPr id="163" name="Google Shape;163;p11" descr="Communications materials - United Nations Sustainable Development"/>
          <p:cNvPicPr preferRelativeResize="0"/>
          <p:nvPr/>
        </p:nvPicPr>
        <p:blipFill rotWithShape="1">
          <a:blip r:embed="rId5">
            <a:alphaModFix/>
          </a:blip>
          <a:srcRect/>
          <a:stretch/>
        </p:blipFill>
        <p:spPr>
          <a:xfrm>
            <a:off x="9270228" y="4242278"/>
            <a:ext cx="889001" cy="889001"/>
          </a:xfrm>
          <a:prstGeom prst="rect">
            <a:avLst/>
          </a:prstGeom>
          <a:noFill/>
          <a:ln>
            <a:noFill/>
          </a:ln>
        </p:spPr>
      </p:pic>
      <p:pic>
        <p:nvPicPr>
          <p:cNvPr id="164" name="Google Shape;164;p11" descr="Communications materials - United Nations Sustainable Development"/>
          <p:cNvPicPr preferRelativeResize="0"/>
          <p:nvPr/>
        </p:nvPicPr>
        <p:blipFill rotWithShape="1">
          <a:blip r:embed="rId6">
            <a:alphaModFix/>
          </a:blip>
          <a:srcRect/>
          <a:stretch/>
        </p:blipFill>
        <p:spPr>
          <a:xfrm>
            <a:off x="9270228" y="2736926"/>
            <a:ext cx="885600" cy="885600"/>
          </a:xfrm>
          <a:prstGeom prst="rect">
            <a:avLst/>
          </a:prstGeom>
          <a:noFill/>
          <a:ln>
            <a:noFill/>
          </a:ln>
        </p:spPr>
      </p:pic>
      <p:pic>
        <p:nvPicPr>
          <p:cNvPr id="165" name="Google Shape;165;p11" descr="Communications materials - United Nations Sustainable Development"/>
          <p:cNvPicPr preferRelativeResize="0"/>
          <p:nvPr/>
        </p:nvPicPr>
        <p:blipFill rotWithShape="1">
          <a:blip r:embed="rId7">
            <a:alphaModFix/>
          </a:blip>
          <a:srcRect/>
          <a:stretch/>
        </p:blipFill>
        <p:spPr>
          <a:xfrm>
            <a:off x="2466192" y="2733526"/>
            <a:ext cx="889000" cy="889000"/>
          </a:xfrm>
          <a:prstGeom prst="rect">
            <a:avLst/>
          </a:prstGeom>
          <a:noFill/>
          <a:ln>
            <a:noFill/>
          </a:ln>
        </p:spPr>
      </p:pic>
      <p:pic>
        <p:nvPicPr>
          <p:cNvPr id="166" name="Google Shape;166;p11" descr="Communications materials - United Nations Sustainable Development"/>
          <p:cNvPicPr preferRelativeResize="0"/>
          <p:nvPr/>
        </p:nvPicPr>
        <p:blipFill rotWithShape="1">
          <a:blip r:embed="rId8">
            <a:alphaModFix/>
          </a:blip>
          <a:srcRect/>
          <a:stretch/>
        </p:blipFill>
        <p:spPr>
          <a:xfrm>
            <a:off x="3427992" y="2736926"/>
            <a:ext cx="889000" cy="889000"/>
          </a:xfrm>
          <a:prstGeom prst="rect">
            <a:avLst/>
          </a:prstGeom>
          <a:noFill/>
          <a:ln>
            <a:noFill/>
          </a:ln>
        </p:spPr>
      </p:pic>
      <p:sp>
        <p:nvSpPr>
          <p:cNvPr id="2" name="Marcador de número de diapositiva 1"/>
          <p:cNvSpPr>
            <a:spLocks noGrp="1"/>
          </p:cNvSpPr>
          <p:nvPr>
            <p:ph type="sldNum" sz="quarter" idx="4"/>
          </p:nvPr>
        </p:nvSpPr>
        <p:spPr/>
        <p:txBody>
          <a:bodyPr/>
          <a:lstStyle/>
          <a:p>
            <a:fld id="{937A1609-7785-45C9-B292-625849177364}" type="slidenum">
              <a:rPr lang="es-ES" smtClean="0"/>
              <a:t>11</a:t>
            </a:fld>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CIMNE Priority Themes:</a:t>
            </a:r>
            <a:endParaRPr/>
          </a:p>
        </p:txBody>
      </p:sp>
      <p:grpSp>
        <p:nvGrpSpPr>
          <p:cNvPr id="172" name="Google Shape;172;p12"/>
          <p:cNvGrpSpPr/>
          <p:nvPr/>
        </p:nvGrpSpPr>
        <p:grpSpPr>
          <a:xfrm>
            <a:off x="829734" y="1393917"/>
            <a:ext cx="11092948" cy="4278750"/>
            <a:chOff x="1344586" y="1393917"/>
            <a:chExt cx="10578095" cy="3966158"/>
          </a:xfrm>
        </p:grpSpPr>
        <p:sp>
          <p:nvSpPr>
            <p:cNvPr id="173" name="Google Shape;173;p12"/>
            <p:cNvSpPr/>
            <p:nvPr/>
          </p:nvSpPr>
          <p:spPr>
            <a:xfrm>
              <a:off x="1344586" y="1393917"/>
              <a:ext cx="1902535" cy="569220"/>
            </a:xfrm>
            <a:custGeom>
              <a:avLst/>
              <a:gdLst/>
              <a:ahLst/>
              <a:cxnLst/>
              <a:rect l="l" t="t" r="r" b="b"/>
              <a:pathLst>
                <a:path w="1902535" h="569220" extrusionOk="0">
                  <a:moveTo>
                    <a:pt x="0" y="0"/>
                  </a:moveTo>
                  <a:lnTo>
                    <a:pt x="1902535" y="0"/>
                  </a:lnTo>
                  <a:lnTo>
                    <a:pt x="1902535" y="569220"/>
                  </a:lnTo>
                  <a:lnTo>
                    <a:pt x="0" y="569220"/>
                  </a:lnTo>
                  <a:lnTo>
                    <a:pt x="0" y="0"/>
                  </a:lnTo>
                  <a:close/>
                </a:path>
              </a:pathLst>
            </a:custGeom>
            <a:gradFill>
              <a:gsLst>
                <a:gs pos="0">
                  <a:srgbClr val="C66866"/>
                </a:gs>
                <a:gs pos="50000">
                  <a:srgbClr val="C34A47"/>
                </a:gs>
                <a:gs pos="100000">
                  <a:srgbClr val="B23C38"/>
                </a:gs>
              </a:gsLst>
              <a:lin ang="5400000" scaled="0"/>
            </a:gradFill>
            <a:ln w="9525" cap="flat" cmpd="sng">
              <a:solidFill>
                <a:srgbClr val="BF504D"/>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FFFF00"/>
                  </a:solidFill>
                  <a:latin typeface="Arial"/>
                  <a:ea typeface="Arial"/>
                  <a:cs typeface="Arial"/>
                  <a:sym typeface="Arial"/>
                </a:rPr>
                <a:t>Adaptation to climate change</a:t>
              </a:r>
              <a:endParaRPr sz="1600" b="1" i="0" u="none" strike="noStrike" cap="none">
                <a:solidFill>
                  <a:srgbClr val="FFFF00"/>
                </a:solidFill>
                <a:latin typeface="Arial"/>
                <a:ea typeface="Arial"/>
                <a:cs typeface="Arial"/>
                <a:sym typeface="Arial"/>
              </a:endParaRPr>
            </a:p>
          </p:txBody>
        </p:sp>
        <p:sp>
          <p:nvSpPr>
            <p:cNvPr id="174" name="Google Shape;174;p12"/>
            <p:cNvSpPr/>
            <p:nvPr/>
          </p:nvSpPr>
          <p:spPr>
            <a:xfrm>
              <a:off x="1344586" y="1963138"/>
              <a:ext cx="1902535" cy="3396937"/>
            </a:xfrm>
            <a:custGeom>
              <a:avLst/>
              <a:gdLst/>
              <a:ahLst/>
              <a:cxnLst/>
              <a:rect l="l" t="t" r="r" b="b"/>
              <a:pathLst>
                <a:path w="1902535" h="3396937" extrusionOk="0">
                  <a:moveTo>
                    <a:pt x="0" y="0"/>
                  </a:moveTo>
                  <a:lnTo>
                    <a:pt x="1902535" y="0"/>
                  </a:lnTo>
                  <a:lnTo>
                    <a:pt x="1902535" y="3396937"/>
                  </a:lnTo>
                  <a:lnTo>
                    <a:pt x="0" y="3396937"/>
                  </a:lnTo>
                  <a:lnTo>
                    <a:pt x="0" y="0"/>
                  </a:lnTo>
                  <a:close/>
                </a:path>
              </a:pathLst>
            </a:custGeom>
            <a:solidFill>
              <a:srgbClr val="E7CFCF">
                <a:alpha val="89411"/>
              </a:srgbClr>
            </a:solidFill>
            <a:ln w="9525" cap="flat" cmpd="sng">
              <a:solidFill>
                <a:srgbClr val="E7CFCF">
                  <a:alpha val="89411"/>
                </a:srgbClr>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Induced hazards assessment, </a:t>
              </a:r>
              <a:br>
                <a:rPr lang="en-GB" sz="1600" b="0" i="0" u="none" strike="noStrike" cap="none">
                  <a:solidFill>
                    <a:srgbClr val="17365D"/>
                  </a:solidFill>
                  <a:latin typeface="Arial"/>
                  <a:ea typeface="Arial"/>
                  <a:cs typeface="Arial"/>
                  <a:sym typeface="Arial"/>
                </a:rPr>
              </a:br>
              <a:r>
                <a:rPr lang="en-GB" sz="1600" b="0" i="0" u="none" strike="noStrike" cap="none">
                  <a:solidFill>
                    <a:srgbClr val="17365D"/>
                  </a:solidFill>
                  <a:latin typeface="Arial"/>
                  <a:ea typeface="Arial"/>
                  <a:cs typeface="Arial"/>
                  <a:sym typeface="Arial"/>
                </a:rPr>
                <a:t>risk of extreme events</a:t>
              </a:r>
              <a:endParaRPr sz="1600" b="0" i="0" u="none" strike="noStrike" cap="none">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Coastal/Floods/landslides protection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Infrastructure assessment and adaptation</a:t>
              </a:r>
              <a:endParaRPr sz="1600" b="0" i="0" u="none" strike="noStrike" cap="none">
                <a:solidFill>
                  <a:srgbClr val="17365D"/>
                </a:solidFill>
                <a:latin typeface="Arial"/>
                <a:ea typeface="Arial"/>
                <a:cs typeface="Arial"/>
                <a:sym typeface="Arial"/>
              </a:endParaRPr>
            </a:p>
          </p:txBody>
        </p:sp>
        <p:sp>
          <p:nvSpPr>
            <p:cNvPr id="175" name="Google Shape;175;p12"/>
            <p:cNvSpPr/>
            <p:nvPr/>
          </p:nvSpPr>
          <p:spPr>
            <a:xfrm>
              <a:off x="3513476" y="1393917"/>
              <a:ext cx="1902535" cy="569220"/>
            </a:xfrm>
            <a:custGeom>
              <a:avLst/>
              <a:gdLst/>
              <a:ahLst/>
              <a:cxnLst/>
              <a:rect l="l" t="t" r="r" b="b"/>
              <a:pathLst>
                <a:path w="1902535" h="569220" extrusionOk="0">
                  <a:moveTo>
                    <a:pt x="0" y="0"/>
                  </a:moveTo>
                  <a:lnTo>
                    <a:pt x="1902535" y="0"/>
                  </a:lnTo>
                  <a:lnTo>
                    <a:pt x="1902535" y="569220"/>
                  </a:lnTo>
                  <a:lnTo>
                    <a:pt x="0" y="569220"/>
                  </a:lnTo>
                  <a:lnTo>
                    <a:pt x="0" y="0"/>
                  </a:lnTo>
                  <a:close/>
                </a:path>
              </a:pathLst>
            </a:custGeom>
            <a:gradFill>
              <a:gsLst>
                <a:gs pos="0">
                  <a:srgbClr val="A5C26F"/>
                </a:gs>
                <a:gs pos="50000">
                  <a:srgbClr val="9CBF53"/>
                </a:gs>
                <a:gs pos="100000">
                  <a:srgbClr val="8BAD45"/>
                </a:gs>
              </a:gsLst>
              <a:lin ang="5400000" scaled="0"/>
            </a:gradFill>
            <a:ln w="9525" cap="flat" cmpd="sng">
              <a:solidFill>
                <a:schemeClr val="accent3"/>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FFFF00"/>
                  </a:solidFill>
                  <a:latin typeface="Arial"/>
                  <a:ea typeface="Arial"/>
                  <a:cs typeface="Arial"/>
                  <a:sym typeface="Arial"/>
                </a:rPr>
                <a:t>Transport and mobility</a:t>
              </a:r>
              <a:endParaRPr sz="1600" b="0" i="0" u="none" strike="noStrike" cap="none">
                <a:solidFill>
                  <a:srgbClr val="FFFF00"/>
                </a:solidFill>
                <a:latin typeface="Arial"/>
                <a:ea typeface="Arial"/>
                <a:cs typeface="Arial"/>
                <a:sym typeface="Arial"/>
              </a:endParaRPr>
            </a:p>
          </p:txBody>
        </p:sp>
        <p:sp>
          <p:nvSpPr>
            <p:cNvPr id="176" name="Google Shape;176;p12"/>
            <p:cNvSpPr/>
            <p:nvPr/>
          </p:nvSpPr>
          <p:spPr>
            <a:xfrm>
              <a:off x="3513476" y="1963138"/>
              <a:ext cx="1902535" cy="3396937"/>
            </a:xfrm>
            <a:custGeom>
              <a:avLst/>
              <a:gdLst/>
              <a:ahLst/>
              <a:cxnLst/>
              <a:rect l="l" t="t" r="r" b="b"/>
              <a:pathLst>
                <a:path w="1902535" h="3396937" extrusionOk="0">
                  <a:moveTo>
                    <a:pt x="0" y="0"/>
                  </a:moveTo>
                  <a:lnTo>
                    <a:pt x="1902535" y="0"/>
                  </a:lnTo>
                  <a:lnTo>
                    <a:pt x="1902535" y="3396937"/>
                  </a:lnTo>
                  <a:lnTo>
                    <a:pt x="0" y="3396937"/>
                  </a:lnTo>
                  <a:lnTo>
                    <a:pt x="0" y="0"/>
                  </a:lnTo>
                  <a:close/>
                </a:path>
              </a:pathLst>
            </a:custGeom>
            <a:solidFill>
              <a:srgbClr val="DDE5D0">
                <a:alpha val="89411"/>
              </a:srgbClr>
            </a:solidFill>
            <a:ln w="9525" cap="flat" cmpd="sng">
              <a:solidFill>
                <a:srgbClr val="DDE5D0">
                  <a:alpha val="89411"/>
                </a:srgbClr>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Transport infrastructure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Urban mobility</a:t>
              </a:r>
              <a:endParaRPr sz="1600" b="0" i="0" u="none" strike="noStrike" cap="none">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Aerospace and vertical mobility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Naval transport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Automotive </a:t>
              </a:r>
              <a:endParaRPr sz="1400" b="0" i="0" u="none" strike="noStrike" cap="none">
                <a:solidFill>
                  <a:srgbClr val="000000"/>
                </a:solidFill>
                <a:latin typeface="Arial"/>
                <a:ea typeface="Arial"/>
                <a:cs typeface="Arial"/>
                <a:sym typeface="Arial"/>
              </a:endParaRPr>
            </a:p>
          </p:txBody>
        </p:sp>
        <p:sp>
          <p:nvSpPr>
            <p:cNvPr id="177" name="Google Shape;177;p12"/>
            <p:cNvSpPr/>
            <p:nvPr/>
          </p:nvSpPr>
          <p:spPr>
            <a:xfrm>
              <a:off x="5682366" y="1393917"/>
              <a:ext cx="1902535" cy="569220"/>
            </a:xfrm>
            <a:custGeom>
              <a:avLst/>
              <a:gdLst/>
              <a:ahLst/>
              <a:cxnLst/>
              <a:rect l="l" t="t" r="r" b="b"/>
              <a:pathLst>
                <a:path w="1902535" h="569220" extrusionOk="0">
                  <a:moveTo>
                    <a:pt x="0" y="0"/>
                  </a:moveTo>
                  <a:lnTo>
                    <a:pt x="1902535" y="0"/>
                  </a:lnTo>
                  <a:lnTo>
                    <a:pt x="1902535" y="569220"/>
                  </a:lnTo>
                  <a:lnTo>
                    <a:pt x="0" y="569220"/>
                  </a:lnTo>
                  <a:lnTo>
                    <a:pt x="0" y="0"/>
                  </a:lnTo>
                  <a:close/>
                </a:path>
              </a:pathLst>
            </a:custGeom>
            <a:gradFill>
              <a:gsLst>
                <a:gs pos="0">
                  <a:srgbClr val="8D77AB"/>
                </a:gs>
                <a:gs pos="50000">
                  <a:srgbClr val="7F5FA5"/>
                </a:gs>
                <a:gs pos="100000">
                  <a:srgbClr val="6F5293"/>
                </a:gs>
              </a:gsLst>
              <a:lin ang="5400000" scaled="0"/>
            </a:gradFill>
            <a:ln w="9525" cap="flat" cmpd="sng">
              <a:solidFill>
                <a:schemeClr val="accent4"/>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FFFF00"/>
                  </a:solidFill>
                  <a:latin typeface="Arial"/>
                  <a:ea typeface="Arial"/>
                  <a:cs typeface="Arial"/>
                  <a:sym typeface="Arial"/>
                </a:rPr>
                <a:t>Energy and Environment</a:t>
              </a:r>
              <a:endParaRPr sz="1600" b="1" i="0" u="none" strike="noStrike" cap="none">
                <a:solidFill>
                  <a:srgbClr val="FFFF00"/>
                </a:solidFill>
                <a:latin typeface="Arial"/>
                <a:ea typeface="Arial"/>
                <a:cs typeface="Arial"/>
                <a:sym typeface="Arial"/>
              </a:endParaRPr>
            </a:p>
          </p:txBody>
        </p:sp>
        <p:sp>
          <p:nvSpPr>
            <p:cNvPr id="178" name="Google Shape;178;p12"/>
            <p:cNvSpPr/>
            <p:nvPr/>
          </p:nvSpPr>
          <p:spPr>
            <a:xfrm>
              <a:off x="5682366" y="1963138"/>
              <a:ext cx="1902535" cy="3396937"/>
            </a:xfrm>
            <a:custGeom>
              <a:avLst/>
              <a:gdLst/>
              <a:ahLst/>
              <a:cxnLst/>
              <a:rect l="l" t="t" r="r" b="b"/>
              <a:pathLst>
                <a:path w="1902535" h="3396937" extrusionOk="0">
                  <a:moveTo>
                    <a:pt x="0" y="0"/>
                  </a:moveTo>
                  <a:lnTo>
                    <a:pt x="1902535" y="0"/>
                  </a:lnTo>
                  <a:lnTo>
                    <a:pt x="1902535" y="3396937"/>
                  </a:lnTo>
                  <a:lnTo>
                    <a:pt x="0" y="3396937"/>
                  </a:lnTo>
                  <a:lnTo>
                    <a:pt x="0" y="0"/>
                  </a:lnTo>
                  <a:close/>
                </a:path>
              </a:pathLst>
            </a:custGeom>
            <a:solidFill>
              <a:srgbClr val="D7D1DF">
                <a:alpha val="89411"/>
              </a:srgbClr>
            </a:solidFill>
            <a:ln w="9525" cap="flat" cmpd="sng">
              <a:solidFill>
                <a:srgbClr val="D7D1DF">
                  <a:alpha val="89411"/>
                </a:srgbClr>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Renewable energy </a:t>
              </a:r>
              <a:endParaRPr sz="1600" b="0" i="0" u="none" strike="noStrike" cap="none" dirty="0">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Materials for energy</a:t>
              </a:r>
              <a:endParaRPr sz="1600" b="0" i="0" u="none" strike="noStrike" cap="none" dirty="0">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Fusion, Nuclear waste </a:t>
              </a:r>
              <a:r>
                <a:rPr lang="en-GB" sz="1600" b="0" i="0" u="none" strike="noStrike" cap="none" dirty="0" smtClean="0">
                  <a:solidFill>
                    <a:srgbClr val="17365D"/>
                  </a:solidFill>
                  <a:latin typeface="Arial"/>
                  <a:ea typeface="Arial"/>
                  <a:cs typeface="Arial"/>
                  <a:sym typeface="Arial"/>
                </a:rPr>
                <a:t>treatment</a:t>
              </a:r>
              <a:endParaRPr sz="1600" b="0" i="0" u="none" strike="noStrike" cap="none" dirty="0">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Energy efficiency and distribution</a:t>
              </a:r>
              <a:endParaRPr sz="1600" b="0" i="0" u="none" strike="noStrike" cap="none" dirty="0">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Water storage and distribution</a:t>
              </a:r>
              <a:endParaRPr sz="1600" b="0" i="0" u="none" strike="noStrike" cap="none" dirty="0">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dirty="0">
                  <a:solidFill>
                    <a:srgbClr val="17365D"/>
                  </a:solidFill>
                  <a:latin typeface="Arial"/>
                  <a:ea typeface="Arial"/>
                  <a:cs typeface="Arial"/>
                  <a:sym typeface="Arial"/>
                </a:rPr>
                <a:t>Air and land contamination</a:t>
              </a:r>
              <a:endParaRPr sz="1400" b="0" i="0" u="none" strike="noStrike" cap="none" dirty="0">
                <a:solidFill>
                  <a:srgbClr val="000000"/>
                </a:solidFill>
                <a:latin typeface="Arial"/>
                <a:ea typeface="Arial"/>
                <a:cs typeface="Arial"/>
                <a:sym typeface="Arial"/>
              </a:endParaRPr>
            </a:p>
          </p:txBody>
        </p:sp>
        <p:sp>
          <p:nvSpPr>
            <p:cNvPr id="179" name="Google Shape;179;p12"/>
            <p:cNvSpPr/>
            <p:nvPr/>
          </p:nvSpPr>
          <p:spPr>
            <a:xfrm>
              <a:off x="7851256" y="1393917"/>
              <a:ext cx="1902535" cy="569220"/>
            </a:xfrm>
            <a:custGeom>
              <a:avLst/>
              <a:gdLst/>
              <a:ahLst/>
              <a:cxnLst/>
              <a:rect l="l" t="t" r="r" b="b"/>
              <a:pathLst>
                <a:path w="1902535" h="569220" extrusionOk="0">
                  <a:moveTo>
                    <a:pt x="0" y="0"/>
                  </a:moveTo>
                  <a:lnTo>
                    <a:pt x="1902535" y="0"/>
                  </a:lnTo>
                  <a:lnTo>
                    <a:pt x="1902535" y="569220"/>
                  </a:lnTo>
                  <a:lnTo>
                    <a:pt x="0" y="569220"/>
                  </a:lnTo>
                  <a:lnTo>
                    <a:pt x="0" y="0"/>
                  </a:lnTo>
                  <a:close/>
                </a:path>
              </a:pathLst>
            </a:custGeom>
            <a:gradFill>
              <a:gsLst>
                <a:gs pos="0">
                  <a:srgbClr val="63B4CB"/>
                </a:gs>
                <a:gs pos="50000">
                  <a:srgbClr val="41AFCB"/>
                </a:gs>
                <a:gs pos="100000">
                  <a:srgbClr val="359DB8"/>
                </a:gs>
              </a:gsLst>
              <a:lin ang="5400000" scaled="0"/>
            </a:gradFill>
            <a:ln w="9525" cap="flat" cmpd="sng">
              <a:solidFill>
                <a:srgbClr val="49ACC5"/>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FFFF00"/>
                  </a:solidFill>
                  <a:latin typeface="Arial"/>
                  <a:ea typeface="Arial"/>
                  <a:cs typeface="Arial"/>
                  <a:sym typeface="Arial"/>
                </a:rPr>
                <a:t>Industrial processes</a:t>
              </a:r>
              <a:endParaRPr sz="1600" b="1" i="0" u="none" strike="noStrike" cap="none">
                <a:solidFill>
                  <a:srgbClr val="FFFF00"/>
                </a:solidFill>
                <a:latin typeface="Arial"/>
                <a:ea typeface="Arial"/>
                <a:cs typeface="Arial"/>
                <a:sym typeface="Arial"/>
              </a:endParaRPr>
            </a:p>
          </p:txBody>
        </p:sp>
        <p:sp>
          <p:nvSpPr>
            <p:cNvPr id="180" name="Google Shape;180;p12"/>
            <p:cNvSpPr/>
            <p:nvPr/>
          </p:nvSpPr>
          <p:spPr>
            <a:xfrm>
              <a:off x="7851256" y="1963138"/>
              <a:ext cx="1902535" cy="3396937"/>
            </a:xfrm>
            <a:custGeom>
              <a:avLst/>
              <a:gdLst/>
              <a:ahLst/>
              <a:cxnLst/>
              <a:rect l="l" t="t" r="r" b="b"/>
              <a:pathLst>
                <a:path w="1902535" h="3396937" extrusionOk="0">
                  <a:moveTo>
                    <a:pt x="0" y="0"/>
                  </a:moveTo>
                  <a:lnTo>
                    <a:pt x="1902535" y="0"/>
                  </a:lnTo>
                  <a:lnTo>
                    <a:pt x="1902535" y="3396937"/>
                  </a:lnTo>
                  <a:lnTo>
                    <a:pt x="0" y="3396937"/>
                  </a:lnTo>
                  <a:lnTo>
                    <a:pt x="0" y="0"/>
                  </a:lnTo>
                  <a:close/>
                </a:path>
              </a:pathLst>
            </a:custGeom>
            <a:solidFill>
              <a:srgbClr val="CDE1E8">
                <a:alpha val="89411"/>
              </a:srgbClr>
            </a:solidFill>
            <a:ln w="9525" cap="flat" cmpd="sng">
              <a:solidFill>
                <a:srgbClr val="CDE1E8">
                  <a:alpha val="89411"/>
                </a:srgbClr>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Advanced and innovative manufacturing - Digital twins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Emerging materials - metamaterials</a:t>
              </a:r>
              <a:endParaRPr sz="1600" b="0" i="0" u="none" strike="noStrike" cap="none">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Smart construction</a:t>
              </a:r>
              <a:endParaRPr sz="1600" b="0" i="0" u="none" strike="noStrike" cap="none">
                <a:solidFill>
                  <a:srgbClr val="17365D"/>
                </a:solidFill>
                <a:latin typeface="Arial"/>
                <a:ea typeface="Arial"/>
                <a:cs typeface="Arial"/>
                <a:sym typeface="Arial"/>
              </a:endParaRPr>
            </a:p>
          </p:txBody>
        </p:sp>
        <p:sp>
          <p:nvSpPr>
            <p:cNvPr id="181" name="Google Shape;181;p12"/>
            <p:cNvSpPr/>
            <p:nvPr/>
          </p:nvSpPr>
          <p:spPr>
            <a:xfrm>
              <a:off x="10020146" y="1393917"/>
              <a:ext cx="1902535" cy="569220"/>
            </a:xfrm>
            <a:custGeom>
              <a:avLst/>
              <a:gdLst/>
              <a:ahLst/>
              <a:cxnLst/>
              <a:rect l="l" t="t" r="r" b="b"/>
              <a:pathLst>
                <a:path w="1902535" h="569220" extrusionOk="0">
                  <a:moveTo>
                    <a:pt x="0" y="0"/>
                  </a:moveTo>
                  <a:lnTo>
                    <a:pt x="1902535" y="0"/>
                  </a:lnTo>
                  <a:lnTo>
                    <a:pt x="1902535" y="569220"/>
                  </a:lnTo>
                  <a:lnTo>
                    <a:pt x="0" y="569220"/>
                  </a:lnTo>
                  <a:lnTo>
                    <a:pt x="0" y="0"/>
                  </a:lnTo>
                  <a:close/>
                </a:path>
              </a:pathLst>
            </a:custGeom>
            <a:gradFill>
              <a:gsLst>
                <a:gs pos="0">
                  <a:srgbClr val="F9A060"/>
                </a:gs>
                <a:gs pos="50000">
                  <a:srgbClr val="FE943A"/>
                </a:gs>
                <a:gs pos="100000">
                  <a:srgbClr val="EB8127"/>
                </a:gs>
              </a:gsLst>
              <a:lin ang="5400000" scaled="0"/>
            </a:gradFill>
            <a:ln w="9525" cap="flat" cmpd="sng">
              <a:solidFill>
                <a:srgbClr val="F79543"/>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1" i="0" u="none" strike="noStrike" cap="none">
                  <a:solidFill>
                    <a:srgbClr val="FFFF00"/>
                  </a:solidFill>
                  <a:latin typeface="Arial"/>
                  <a:ea typeface="Arial"/>
                  <a:cs typeface="Arial"/>
                  <a:sym typeface="Arial"/>
                </a:rPr>
                <a:t>Health</a:t>
              </a:r>
              <a:endParaRPr sz="1600" b="1" i="0" u="none" strike="noStrike" cap="none">
                <a:solidFill>
                  <a:srgbClr val="FFFF00"/>
                </a:solidFill>
                <a:latin typeface="Arial"/>
                <a:ea typeface="Arial"/>
                <a:cs typeface="Arial"/>
                <a:sym typeface="Arial"/>
              </a:endParaRPr>
            </a:p>
          </p:txBody>
        </p:sp>
        <p:sp>
          <p:nvSpPr>
            <p:cNvPr id="182" name="Google Shape;182;p12"/>
            <p:cNvSpPr/>
            <p:nvPr/>
          </p:nvSpPr>
          <p:spPr>
            <a:xfrm>
              <a:off x="10020146" y="1963138"/>
              <a:ext cx="1902535" cy="3396937"/>
            </a:xfrm>
            <a:custGeom>
              <a:avLst/>
              <a:gdLst/>
              <a:ahLst/>
              <a:cxnLst/>
              <a:rect l="l" t="t" r="r" b="b"/>
              <a:pathLst>
                <a:path w="1902535" h="3396937" extrusionOk="0">
                  <a:moveTo>
                    <a:pt x="0" y="0"/>
                  </a:moveTo>
                  <a:lnTo>
                    <a:pt x="1902535" y="0"/>
                  </a:lnTo>
                  <a:lnTo>
                    <a:pt x="1902535" y="3396937"/>
                  </a:lnTo>
                  <a:lnTo>
                    <a:pt x="0" y="3396937"/>
                  </a:lnTo>
                  <a:lnTo>
                    <a:pt x="0" y="0"/>
                  </a:lnTo>
                  <a:close/>
                </a:path>
              </a:pathLst>
            </a:custGeom>
            <a:solidFill>
              <a:srgbClr val="FBDCCE">
                <a:alpha val="89411"/>
              </a:srgbClr>
            </a:solidFill>
            <a:ln w="9525" cap="flat" cmpd="sng">
              <a:solidFill>
                <a:srgbClr val="FBDCCE">
                  <a:alpha val="89411"/>
                </a:srgbClr>
              </a:solidFill>
              <a:prstDash val="solid"/>
              <a:round/>
              <a:headEnd type="none" w="sm" len="sm"/>
              <a:tailEnd type="none" w="sm" len="sm"/>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Patient-specific approaches</a:t>
              </a:r>
              <a:endParaRPr sz="1600" b="0" i="0" u="none" strike="noStrike" cap="none">
                <a:solidFill>
                  <a:srgbClr val="17365D"/>
                </a:solidFill>
                <a:latin typeface="Arial"/>
                <a:ea typeface="Arial"/>
                <a:cs typeface="Arial"/>
                <a:sym typeface="Arial"/>
              </a:endParaRPr>
            </a:p>
            <a:p>
              <a:pPr marL="171450" marR="0" lvl="1" indent="-171450" algn="l" rtl="0">
                <a:lnSpc>
                  <a:spcPct val="90000"/>
                </a:lnSpc>
                <a:spcBef>
                  <a:spcPts val="240"/>
                </a:spcBef>
                <a:spcAft>
                  <a:spcPts val="0"/>
                </a:spcAft>
                <a:buClr>
                  <a:srgbClr val="17365D"/>
                </a:buClr>
                <a:buSzPts val="1600"/>
                <a:buFont typeface="Arial"/>
                <a:buChar char="•"/>
              </a:pPr>
              <a:r>
                <a:rPr lang="en-GB" sz="1600" b="0" i="0" u="none" strike="noStrike" cap="none">
                  <a:solidFill>
                    <a:srgbClr val="17365D"/>
                  </a:solidFill>
                  <a:latin typeface="Arial"/>
                  <a:ea typeface="Arial"/>
                  <a:cs typeface="Arial"/>
                  <a:sym typeface="Arial"/>
                </a:rPr>
                <a:t>Modelling biosystems</a:t>
              </a:r>
              <a:endParaRPr sz="1600" b="0" i="0" u="none" strike="noStrike" cap="none">
                <a:solidFill>
                  <a:srgbClr val="17365D"/>
                </a:solidFill>
                <a:latin typeface="Arial"/>
                <a:ea typeface="Arial"/>
                <a:cs typeface="Arial"/>
                <a:sym typeface="Arial"/>
              </a:endParaRPr>
            </a:p>
          </p:txBody>
        </p:sp>
      </p:grpSp>
      <p:sp>
        <p:nvSpPr>
          <p:cNvPr id="2" name="Marcador de número de diapositiva 1"/>
          <p:cNvSpPr>
            <a:spLocks noGrp="1"/>
          </p:cNvSpPr>
          <p:nvPr>
            <p:ph type="sldNum" sz="quarter" idx="4"/>
          </p:nvPr>
        </p:nvSpPr>
        <p:spPr/>
        <p:txBody>
          <a:bodyPr/>
          <a:lstStyle/>
          <a:p>
            <a:fld id="{937A1609-7785-45C9-B292-625849177364}" type="slidenum">
              <a:rPr lang="es-ES" smtClean="0"/>
              <a:t>12</a:t>
            </a:fld>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CIMNE Research Methodologies:</a:t>
            </a:r>
            <a:endParaRPr/>
          </a:p>
        </p:txBody>
      </p:sp>
      <p:grpSp>
        <p:nvGrpSpPr>
          <p:cNvPr id="188" name="Google Shape;188;p13"/>
          <p:cNvGrpSpPr/>
          <p:nvPr/>
        </p:nvGrpSpPr>
        <p:grpSpPr>
          <a:xfrm>
            <a:off x="1329274" y="1085624"/>
            <a:ext cx="10604736" cy="4582744"/>
            <a:chOff x="6" y="806223"/>
            <a:chExt cx="10604736" cy="4582744"/>
          </a:xfrm>
        </p:grpSpPr>
        <p:sp>
          <p:nvSpPr>
            <p:cNvPr id="189" name="Google Shape;189;p13"/>
            <p:cNvSpPr/>
            <p:nvPr/>
          </p:nvSpPr>
          <p:spPr>
            <a:xfrm>
              <a:off x="3988" y="806223"/>
              <a:ext cx="2398360" cy="959344"/>
            </a:xfrm>
            <a:prstGeom prst="rect">
              <a:avLst/>
            </a:prstGeom>
            <a:gradFill>
              <a:gsLst>
                <a:gs pos="0">
                  <a:srgbClr val="C66866"/>
                </a:gs>
                <a:gs pos="50000">
                  <a:srgbClr val="C34A47"/>
                </a:gs>
                <a:gs pos="100000">
                  <a:srgbClr val="B23C38"/>
                </a:gs>
              </a:gsLst>
              <a:lin ang="5400000" scaled="0"/>
            </a:gradFill>
            <a:ln w="9525" cap="flat" cmpd="sng">
              <a:solidFill>
                <a:srgbClr val="BF504D"/>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3"/>
            <p:cNvSpPr txBox="1"/>
            <p:nvPr/>
          </p:nvSpPr>
          <p:spPr>
            <a:xfrm>
              <a:off x="3988" y="806223"/>
              <a:ext cx="2398360" cy="95934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Discretization techniques</a:t>
              </a:r>
              <a:endParaRPr sz="2000" b="1" i="0" u="none" strike="noStrike" cap="none">
                <a:solidFill>
                  <a:schemeClr val="lt1"/>
                </a:solidFill>
                <a:latin typeface="Arial"/>
                <a:ea typeface="Arial"/>
                <a:cs typeface="Arial"/>
                <a:sym typeface="Arial"/>
              </a:endParaRPr>
            </a:p>
          </p:txBody>
        </p:sp>
        <p:sp>
          <p:nvSpPr>
            <p:cNvPr id="191" name="Google Shape;191;p13"/>
            <p:cNvSpPr/>
            <p:nvPr/>
          </p:nvSpPr>
          <p:spPr>
            <a:xfrm>
              <a:off x="7" y="1765568"/>
              <a:ext cx="2398360" cy="3623399"/>
            </a:xfrm>
            <a:prstGeom prst="rect">
              <a:avLst/>
            </a:prstGeom>
            <a:solidFill>
              <a:srgbClr val="E7CFCF">
                <a:alpha val="89411"/>
              </a:srgbClr>
            </a:solidFill>
            <a:ln w="9525" cap="flat" cmpd="sng">
              <a:solidFill>
                <a:srgbClr val="E7CFC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3"/>
            <p:cNvSpPr txBox="1"/>
            <p:nvPr/>
          </p:nvSpPr>
          <p:spPr>
            <a:xfrm>
              <a:off x="6" y="1765568"/>
              <a:ext cx="2513151"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Novel grid-based approaches</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Particle and </a:t>
              </a:r>
              <a:r>
                <a:rPr lang="en-GB" sz="2000" b="0" i="0" u="none" strike="noStrike" cap="none" dirty="0" err="1">
                  <a:solidFill>
                    <a:schemeClr val="dk1"/>
                  </a:solidFill>
                  <a:latin typeface="Arial"/>
                  <a:ea typeface="Arial"/>
                  <a:cs typeface="Arial"/>
                  <a:sym typeface="Arial"/>
                </a:rPr>
                <a:t>meshfree</a:t>
              </a:r>
              <a:r>
                <a:rPr lang="en-GB" sz="2000" b="0" i="0" u="none" strike="noStrike" cap="none" dirty="0">
                  <a:solidFill>
                    <a:schemeClr val="dk1"/>
                  </a:solidFill>
                  <a:latin typeface="Arial"/>
                  <a:ea typeface="Arial"/>
                  <a:cs typeface="Arial"/>
                  <a:sym typeface="Arial"/>
                </a:rPr>
                <a:t> methods</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Unfitted methods</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Error assessment and </a:t>
              </a:r>
              <a:r>
                <a:rPr lang="en-GB" sz="2000" b="0" i="0" u="none" strike="noStrike" cap="none" dirty="0" err="1">
                  <a:solidFill>
                    <a:schemeClr val="dk1"/>
                  </a:solidFill>
                  <a:latin typeface="Arial"/>
                  <a:ea typeface="Arial"/>
                  <a:cs typeface="Arial"/>
                  <a:sym typeface="Arial"/>
                </a:rPr>
                <a:t>adaptivity</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dirty="0">
                  <a:solidFill>
                    <a:schemeClr val="dk1"/>
                  </a:solidFill>
                  <a:latin typeface="Arial"/>
                  <a:ea typeface="Arial"/>
                  <a:cs typeface="Arial"/>
                  <a:sym typeface="Arial"/>
                </a:rPr>
                <a:t>Geometry and simulation representation</a:t>
              </a:r>
              <a:endParaRPr sz="2000" b="0" i="0" u="none" strike="noStrike" cap="none" dirty="0">
                <a:solidFill>
                  <a:schemeClr val="dk1"/>
                </a:solidFill>
                <a:latin typeface="Arial"/>
                <a:ea typeface="Arial"/>
                <a:cs typeface="Arial"/>
                <a:sym typeface="Arial"/>
              </a:endParaRPr>
            </a:p>
          </p:txBody>
        </p:sp>
        <p:sp>
          <p:nvSpPr>
            <p:cNvPr id="193" name="Google Shape;193;p13"/>
            <p:cNvSpPr/>
            <p:nvPr/>
          </p:nvSpPr>
          <p:spPr>
            <a:xfrm>
              <a:off x="2738119" y="806223"/>
              <a:ext cx="2398360" cy="959344"/>
            </a:xfrm>
            <a:prstGeom prst="rect">
              <a:avLst/>
            </a:prstGeom>
            <a:gradFill>
              <a:gsLst>
                <a:gs pos="0">
                  <a:srgbClr val="A5C26F"/>
                </a:gs>
                <a:gs pos="50000">
                  <a:srgbClr val="9CBF53"/>
                </a:gs>
                <a:gs pos="100000">
                  <a:srgbClr val="8BAD45"/>
                </a:gs>
              </a:gsLst>
              <a:lin ang="5400000" scaled="0"/>
            </a:gradFill>
            <a:ln w="9525" cap="flat" cmpd="sng">
              <a:solidFill>
                <a:schemeClr val="accent3"/>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3"/>
            <p:cNvSpPr txBox="1"/>
            <p:nvPr/>
          </p:nvSpPr>
          <p:spPr>
            <a:xfrm>
              <a:off x="2738119" y="806223"/>
              <a:ext cx="2398360" cy="95934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Physical and mathematical models</a:t>
              </a:r>
              <a:endParaRPr sz="2000" b="0" i="0" u="none" strike="noStrike" cap="none">
                <a:solidFill>
                  <a:schemeClr val="lt1"/>
                </a:solidFill>
                <a:latin typeface="Arial"/>
                <a:ea typeface="Arial"/>
                <a:cs typeface="Arial"/>
                <a:sym typeface="Arial"/>
              </a:endParaRPr>
            </a:p>
          </p:txBody>
        </p:sp>
        <p:sp>
          <p:nvSpPr>
            <p:cNvPr id="195" name="Google Shape;195;p13"/>
            <p:cNvSpPr/>
            <p:nvPr/>
          </p:nvSpPr>
          <p:spPr>
            <a:xfrm>
              <a:off x="2738119" y="1765568"/>
              <a:ext cx="2398360" cy="3623399"/>
            </a:xfrm>
            <a:prstGeom prst="rect">
              <a:avLst/>
            </a:prstGeom>
            <a:solidFill>
              <a:srgbClr val="DDE5D0">
                <a:alpha val="89411"/>
              </a:srgbClr>
            </a:solidFill>
            <a:ln w="9525"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3"/>
            <p:cNvSpPr txBox="1"/>
            <p:nvPr/>
          </p:nvSpPr>
          <p:spPr>
            <a:xfrm>
              <a:off x="2738119" y="1765568"/>
              <a:ext cx="2398360"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Constitutive formulations</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Material models for multiphysics and multiscale phenomena</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Novel variational formulations</a:t>
              </a:r>
              <a:endParaRPr sz="2000" b="0" i="0" u="none" strike="noStrike" cap="none">
                <a:solidFill>
                  <a:schemeClr val="dk1"/>
                </a:solidFill>
                <a:latin typeface="Arial"/>
                <a:ea typeface="Arial"/>
                <a:cs typeface="Arial"/>
                <a:sym typeface="Arial"/>
              </a:endParaRPr>
            </a:p>
          </p:txBody>
        </p:sp>
        <p:sp>
          <p:nvSpPr>
            <p:cNvPr id="197" name="Google Shape;197;p13"/>
            <p:cNvSpPr/>
            <p:nvPr/>
          </p:nvSpPr>
          <p:spPr>
            <a:xfrm>
              <a:off x="5472251" y="806223"/>
              <a:ext cx="2398360" cy="959344"/>
            </a:xfrm>
            <a:prstGeom prst="rect">
              <a:avLst/>
            </a:prstGeom>
            <a:gradFill>
              <a:gsLst>
                <a:gs pos="0">
                  <a:srgbClr val="8D77AB"/>
                </a:gs>
                <a:gs pos="50000">
                  <a:srgbClr val="7F5FA5"/>
                </a:gs>
                <a:gs pos="100000">
                  <a:srgbClr val="6F5293"/>
                </a:gs>
              </a:gsLst>
              <a:lin ang="5400000" scaled="0"/>
            </a:gradFill>
            <a:ln w="9525" cap="flat" cmpd="sng">
              <a:solidFill>
                <a:schemeClr val="accent4"/>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3"/>
            <p:cNvSpPr txBox="1"/>
            <p:nvPr/>
          </p:nvSpPr>
          <p:spPr>
            <a:xfrm>
              <a:off x="5472251" y="806223"/>
              <a:ext cx="2398360" cy="95934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Data driven models </a:t>
              </a:r>
              <a:endParaRPr sz="2000" b="0" i="0" u="none" strike="noStrike" cap="none">
                <a:solidFill>
                  <a:schemeClr val="lt1"/>
                </a:solidFill>
                <a:latin typeface="Arial"/>
                <a:ea typeface="Arial"/>
                <a:cs typeface="Arial"/>
                <a:sym typeface="Arial"/>
              </a:endParaRPr>
            </a:p>
          </p:txBody>
        </p:sp>
        <p:sp>
          <p:nvSpPr>
            <p:cNvPr id="199" name="Google Shape;199;p13"/>
            <p:cNvSpPr/>
            <p:nvPr/>
          </p:nvSpPr>
          <p:spPr>
            <a:xfrm>
              <a:off x="5472251" y="1765568"/>
              <a:ext cx="2398360" cy="3623399"/>
            </a:xfrm>
            <a:prstGeom prst="rect">
              <a:avLst/>
            </a:prstGeom>
            <a:solidFill>
              <a:srgbClr val="D7D1DF">
                <a:alpha val="89411"/>
              </a:srgbClr>
            </a:solidFill>
            <a:ln w="9525" cap="flat" cmpd="sng">
              <a:solidFill>
                <a:srgbClr val="D7D1D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3"/>
            <p:cNvSpPr txBox="1"/>
            <p:nvPr/>
          </p:nvSpPr>
          <p:spPr>
            <a:xfrm>
              <a:off x="5472251" y="1765568"/>
              <a:ext cx="2398360"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Physics-Informed Machine Learning</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Reduced-Order Modelling</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Big data management</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Uncertainty Quantification</a:t>
              </a:r>
              <a:endParaRPr sz="2000" b="0" i="0" u="none" strike="noStrike" cap="none">
                <a:solidFill>
                  <a:schemeClr val="dk1"/>
                </a:solidFill>
                <a:latin typeface="Arial"/>
                <a:ea typeface="Arial"/>
                <a:cs typeface="Arial"/>
                <a:sym typeface="Arial"/>
              </a:endParaRPr>
            </a:p>
          </p:txBody>
        </p:sp>
        <p:sp>
          <p:nvSpPr>
            <p:cNvPr id="201" name="Google Shape;201;p13"/>
            <p:cNvSpPr/>
            <p:nvPr/>
          </p:nvSpPr>
          <p:spPr>
            <a:xfrm>
              <a:off x="8206382" y="806223"/>
              <a:ext cx="2398360" cy="959344"/>
            </a:xfrm>
            <a:prstGeom prst="rect">
              <a:avLst/>
            </a:prstGeom>
            <a:gradFill>
              <a:gsLst>
                <a:gs pos="0">
                  <a:srgbClr val="63B4CB"/>
                </a:gs>
                <a:gs pos="50000">
                  <a:srgbClr val="41AFCB"/>
                </a:gs>
                <a:gs pos="100000">
                  <a:srgbClr val="359DB8"/>
                </a:gs>
              </a:gsLst>
              <a:lin ang="5400000" scaled="0"/>
            </a:gradFill>
            <a:ln w="9525" cap="flat" cmpd="sng">
              <a:solidFill>
                <a:srgbClr val="49ACC5"/>
              </a:solidFill>
              <a:prstDash val="solid"/>
              <a:round/>
              <a:headEnd type="none" w="sm" len="sm"/>
              <a:tailEnd type="none" w="sm" len="sm"/>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3"/>
            <p:cNvSpPr txBox="1"/>
            <p:nvPr/>
          </p:nvSpPr>
          <p:spPr>
            <a:xfrm>
              <a:off x="8206382" y="806223"/>
              <a:ext cx="2398360" cy="95934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High performance computing</a:t>
              </a:r>
              <a:endParaRPr sz="2000" b="0" i="0" u="none" strike="noStrike" cap="none">
                <a:solidFill>
                  <a:schemeClr val="lt1"/>
                </a:solidFill>
                <a:latin typeface="Arial"/>
                <a:ea typeface="Arial"/>
                <a:cs typeface="Arial"/>
                <a:sym typeface="Arial"/>
              </a:endParaRPr>
            </a:p>
          </p:txBody>
        </p:sp>
        <p:sp>
          <p:nvSpPr>
            <p:cNvPr id="203" name="Google Shape;203;p13"/>
            <p:cNvSpPr/>
            <p:nvPr/>
          </p:nvSpPr>
          <p:spPr>
            <a:xfrm>
              <a:off x="8206382" y="1765568"/>
              <a:ext cx="2398360" cy="3623399"/>
            </a:xfrm>
            <a:prstGeom prst="rect">
              <a:avLst/>
            </a:prstGeom>
            <a:solidFill>
              <a:srgbClr val="CDE1E8">
                <a:alpha val="89411"/>
              </a:srgbClr>
            </a:solidFill>
            <a:ln w="9525" cap="flat" cmpd="sng">
              <a:solidFill>
                <a:srgbClr val="CDE1E8">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3"/>
            <p:cNvSpPr txBox="1"/>
            <p:nvPr/>
          </p:nvSpPr>
          <p:spPr>
            <a:xfrm>
              <a:off x="8206382" y="1765568"/>
              <a:ext cx="2398360"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Domain decomposition and pre-conditioning</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Emerging architectures (e.g. Quantum computation)</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New coding paradigms</a:t>
              </a:r>
              <a:endParaRPr sz="2000" b="0" i="0" u="none" strike="noStrike" cap="none">
                <a:solidFill>
                  <a:schemeClr val="dk1"/>
                </a:solidFill>
                <a:latin typeface="Arial"/>
                <a:ea typeface="Arial"/>
                <a:cs typeface="Arial"/>
                <a:sym typeface="Arial"/>
              </a:endParaRPr>
            </a:p>
          </p:txBody>
        </p:sp>
      </p:grpSp>
      <p:sp>
        <p:nvSpPr>
          <p:cNvPr id="2" name="Marcador de número de diapositiva 1"/>
          <p:cNvSpPr>
            <a:spLocks noGrp="1"/>
          </p:cNvSpPr>
          <p:nvPr>
            <p:ph type="sldNum" sz="quarter" idx="4"/>
          </p:nvPr>
        </p:nvSpPr>
        <p:spPr/>
        <p:txBody>
          <a:bodyPr/>
          <a:lstStyle/>
          <a:p>
            <a:fld id="{937A1609-7785-45C9-B292-625849177364}" type="slidenum">
              <a:rPr lang="es-ES" smtClean="0"/>
              <a:t>13</a:t>
            </a:fld>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Research structure</a:t>
            </a:r>
            <a:endParaRPr/>
          </a:p>
        </p:txBody>
      </p:sp>
      <p:sp>
        <p:nvSpPr>
          <p:cNvPr id="210" name="Google Shape;210;p14"/>
          <p:cNvSpPr txBox="1">
            <a:spLocks noGrp="1"/>
          </p:cNvSpPr>
          <p:nvPr>
            <p:ph type="body" idx="1"/>
          </p:nvPr>
        </p:nvSpPr>
        <p:spPr>
          <a:xfrm>
            <a:off x="768927" y="1308756"/>
            <a:ext cx="5257800"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2100"/>
              <a:buNone/>
            </a:pPr>
            <a:r>
              <a:rPr lang="en-GB" b="1">
                <a:solidFill>
                  <a:srgbClr val="FF0000"/>
                </a:solidFill>
              </a:rPr>
              <a:t>Research groups and Innovation Units </a:t>
            </a:r>
            <a:r>
              <a:rPr lang="en-GB"/>
              <a:t>as basic elements, with different aims and expected outcomes.</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GB"/>
              <a:t>Not directly included within Thematic areas </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GB"/>
              <a:t>To be classified as for Themes and Methodologies</a:t>
            </a:r>
            <a:endParaRPr/>
          </a:p>
        </p:txBody>
      </p:sp>
      <p:sp>
        <p:nvSpPr>
          <p:cNvPr id="211" name="Google Shape;211;p14"/>
          <p:cNvSpPr txBox="1">
            <a:spLocks noGrp="1"/>
          </p:cNvSpPr>
          <p:nvPr>
            <p:ph type="body" idx="2"/>
          </p:nvPr>
        </p:nvSpPr>
        <p:spPr>
          <a:xfrm>
            <a:off x="6282266" y="1075512"/>
            <a:ext cx="5181600"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a:t>Revisiting current structure</a:t>
            </a:r>
            <a:endParaRPr/>
          </a:p>
        </p:txBody>
      </p:sp>
      <p:pic>
        <p:nvPicPr>
          <p:cNvPr id="212" name="Google Shape;212;p14"/>
          <p:cNvPicPr preferRelativeResize="0"/>
          <p:nvPr/>
        </p:nvPicPr>
        <p:blipFill rotWithShape="1">
          <a:blip r:embed="rId3">
            <a:alphaModFix/>
          </a:blip>
          <a:srcRect/>
          <a:stretch/>
        </p:blipFill>
        <p:spPr>
          <a:xfrm>
            <a:off x="6920345" y="1657760"/>
            <a:ext cx="4998027" cy="4834479"/>
          </a:xfrm>
          <a:prstGeom prst="rect">
            <a:avLst/>
          </a:prstGeom>
          <a:noFill/>
          <a:ln>
            <a:noFill/>
          </a:ln>
        </p:spPr>
      </p:pic>
      <p:sp>
        <p:nvSpPr>
          <p:cNvPr id="213" name="Google Shape;213;p14"/>
          <p:cNvSpPr txBox="1"/>
          <p:nvPr/>
        </p:nvSpPr>
        <p:spPr>
          <a:xfrm>
            <a:off x="8423673" y="1932710"/>
            <a:ext cx="2684209"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0"/>
              <a:buFont typeface="Arial"/>
              <a:buNone/>
            </a:pPr>
            <a:r>
              <a:rPr lang="en-GB" sz="30000" b="0" i="0" u="none" strike="noStrike" cap="none">
                <a:solidFill>
                  <a:srgbClr val="FF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14</a:t>
            </a:fld>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Research group requirements</a:t>
            </a:r>
            <a:endParaRPr/>
          </a:p>
        </p:txBody>
      </p:sp>
      <p:sp>
        <p:nvSpPr>
          <p:cNvPr id="219" name="Google Shape;219;p15"/>
          <p:cNvSpPr txBox="1">
            <a:spLocks noGrp="1"/>
          </p:cNvSpPr>
          <p:nvPr>
            <p:ph type="body" idx="1"/>
          </p:nvPr>
        </p:nvSpPr>
        <p:spPr>
          <a:xfrm>
            <a:off x="768927" y="1308756"/>
            <a:ext cx="5257800"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b="1"/>
              <a:t>Composition and focus</a:t>
            </a: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GB"/>
              <a:t>At least one senior researcher, preferably two or more</a:t>
            </a:r>
            <a:endParaRPr/>
          </a:p>
          <a:p>
            <a:pPr marL="171450" lvl="0" indent="-171450" algn="l" rtl="0">
              <a:lnSpc>
                <a:spcPct val="90000"/>
              </a:lnSpc>
              <a:spcBef>
                <a:spcPts val="750"/>
              </a:spcBef>
              <a:spcAft>
                <a:spcPts val="0"/>
              </a:spcAft>
              <a:buClr>
                <a:schemeClr val="dk1"/>
              </a:buClr>
              <a:buSzPts val="2100"/>
              <a:buChar char="●"/>
            </a:pPr>
            <a:r>
              <a:rPr lang="en-GB"/>
              <a:t>Critical mass: </a:t>
            </a:r>
            <a:r>
              <a:rPr lang="en-GB">
                <a:solidFill>
                  <a:srgbClr val="FF0000"/>
                </a:solidFill>
              </a:rPr>
              <a:t>more than 2 doctors</a:t>
            </a:r>
            <a:endParaRPr/>
          </a:p>
          <a:p>
            <a:pPr marL="171450" lvl="0" indent="-171450" algn="l" rtl="0">
              <a:lnSpc>
                <a:spcPct val="90000"/>
              </a:lnSpc>
              <a:spcBef>
                <a:spcPts val="750"/>
              </a:spcBef>
              <a:spcAft>
                <a:spcPts val="0"/>
              </a:spcAft>
              <a:buClr>
                <a:schemeClr val="dk1"/>
              </a:buClr>
              <a:buSzPts val="2100"/>
              <a:buChar char="●"/>
            </a:pPr>
            <a:r>
              <a:rPr lang="en-GB"/>
              <a:t>Stable and financially sustainable</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Strongly aligned with CIMNE priority themes and technologies</a:t>
            </a:r>
            <a:endParaRPr/>
          </a:p>
          <a:p>
            <a:pPr marL="171450" lvl="0" indent="-38100" algn="l" rtl="0">
              <a:lnSpc>
                <a:spcPct val="90000"/>
              </a:lnSpc>
              <a:spcBef>
                <a:spcPts val="750"/>
              </a:spcBef>
              <a:spcAft>
                <a:spcPts val="0"/>
              </a:spcAft>
              <a:buClr>
                <a:schemeClr val="dk1"/>
              </a:buClr>
              <a:buSzPts val="2100"/>
              <a:buNone/>
            </a:pPr>
            <a:endParaRPr/>
          </a:p>
        </p:txBody>
      </p:sp>
      <p:sp>
        <p:nvSpPr>
          <p:cNvPr id="220" name="Google Shape;220;p15"/>
          <p:cNvSpPr txBox="1">
            <a:spLocks noGrp="1"/>
          </p:cNvSpPr>
          <p:nvPr>
            <p:ph type="body" idx="2"/>
          </p:nvPr>
        </p:nvSpPr>
        <p:spPr>
          <a:xfrm>
            <a:off x="6172199" y="1075512"/>
            <a:ext cx="5604933" cy="5323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b="1"/>
              <a:t>Expected accomplishments</a:t>
            </a:r>
            <a:endParaRPr/>
          </a:p>
          <a:p>
            <a:pPr marL="0" lvl="0" indent="0" algn="l" rtl="0">
              <a:lnSpc>
                <a:spcPct val="90000"/>
              </a:lnSpc>
              <a:spcBef>
                <a:spcPts val="750"/>
              </a:spcBef>
              <a:spcAft>
                <a:spcPts val="0"/>
              </a:spcAft>
              <a:buClr>
                <a:srgbClr val="FF0000"/>
              </a:buClr>
              <a:buSzPts val="2100"/>
              <a:buNone/>
            </a:pPr>
            <a:r>
              <a:rPr lang="en-GB">
                <a:solidFill>
                  <a:srgbClr val="FF0000"/>
                </a:solidFill>
              </a:rPr>
              <a:t>Significant academic impact </a:t>
            </a:r>
            <a:r>
              <a:rPr lang="en-GB"/>
              <a:t>in terms of</a:t>
            </a:r>
            <a:endParaRPr/>
          </a:p>
          <a:p>
            <a:pPr marL="171450" lvl="0" indent="-171450" algn="l" rtl="0">
              <a:lnSpc>
                <a:spcPct val="90000"/>
              </a:lnSpc>
              <a:spcBef>
                <a:spcPts val="750"/>
              </a:spcBef>
              <a:spcAft>
                <a:spcPts val="0"/>
              </a:spcAft>
              <a:buClr>
                <a:schemeClr val="dk1"/>
              </a:buClr>
              <a:buSzPts val="2100"/>
              <a:buChar char="●"/>
            </a:pPr>
            <a:r>
              <a:rPr lang="en-GB"/>
              <a:t>Research outputs in leading journals</a:t>
            </a:r>
            <a:endParaRPr/>
          </a:p>
          <a:p>
            <a:pPr marL="171450" lvl="0" indent="-171450" algn="l" rtl="0">
              <a:lnSpc>
                <a:spcPct val="90000"/>
              </a:lnSpc>
              <a:spcBef>
                <a:spcPts val="750"/>
              </a:spcBef>
              <a:spcAft>
                <a:spcPts val="0"/>
              </a:spcAft>
              <a:buClr>
                <a:schemeClr val="dk1"/>
              </a:buClr>
              <a:buSzPts val="2100"/>
              <a:buChar char="●"/>
            </a:pPr>
            <a:r>
              <a:rPr lang="en-GB"/>
              <a:t>Citations</a:t>
            </a:r>
            <a:endParaRPr/>
          </a:p>
          <a:p>
            <a:pPr marL="171450" lvl="0" indent="-171450" algn="l" rtl="0">
              <a:lnSpc>
                <a:spcPct val="90000"/>
              </a:lnSpc>
              <a:spcBef>
                <a:spcPts val="750"/>
              </a:spcBef>
              <a:spcAft>
                <a:spcPts val="0"/>
              </a:spcAft>
              <a:buClr>
                <a:schemeClr val="dk1"/>
              </a:buClr>
              <a:buSzPts val="2100"/>
              <a:buChar char="●"/>
            </a:pPr>
            <a:r>
              <a:rPr lang="en-GB"/>
              <a:t>Participation and organization of congresses</a:t>
            </a:r>
            <a:endParaRPr/>
          </a:p>
          <a:p>
            <a:pPr marL="171450" lvl="0" indent="-171450" algn="l" rtl="0">
              <a:lnSpc>
                <a:spcPct val="90000"/>
              </a:lnSpc>
              <a:spcBef>
                <a:spcPts val="750"/>
              </a:spcBef>
              <a:spcAft>
                <a:spcPts val="0"/>
              </a:spcAft>
              <a:buClr>
                <a:schemeClr val="dk1"/>
              </a:buClr>
              <a:buSzPts val="2100"/>
              <a:buChar char="●"/>
            </a:pPr>
            <a:r>
              <a:rPr lang="en-GB"/>
              <a:t>Awards</a:t>
            </a:r>
            <a:endParaRPr/>
          </a:p>
          <a:p>
            <a:pPr marL="0" lvl="0" indent="0" algn="l" rtl="0">
              <a:lnSpc>
                <a:spcPct val="90000"/>
              </a:lnSpc>
              <a:spcBef>
                <a:spcPts val="750"/>
              </a:spcBef>
              <a:spcAft>
                <a:spcPts val="0"/>
              </a:spcAft>
              <a:buClr>
                <a:srgbClr val="FF0000"/>
              </a:buClr>
              <a:buSzPts val="2100"/>
              <a:buNone/>
            </a:pPr>
            <a:r>
              <a:rPr lang="en-GB">
                <a:solidFill>
                  <a:srgbClr val="FF0000"/>
                </a:solidFill>
              </a:rPr>
              <a:t>Research Income </a:t>
            </a:r>
            <a:r>
              <a:rPr lang="en-GB"/>
              <a:t>from several of:</a:t>
            </a:r>
            <a:endParaRPr/>
          </a:p>
          <a:p>
            <a:pPr marL="171450" lvl="0" indent="-171450" algn="l" rtl="0">
              <a:lnSpc>
                <a:spcPct val="90000"/>
              </a:lnSpc>
              <a:spcBef>
                <a:spcPts val="750"/>
              </a:spcBef>
              <a:spcAft>
                <a:spcPts val="0"/>
              </a:spcAft>
              <a:buClr>
                <a:schemeClr val="dk1"/>
              </a:buClr>
              <a:buSzPts val="2100"/>
              <a:buChar char="●"/>
            </a:pPr>
            <a:r>
              <a:rPr lang="en-GB"/>
              <a:t>ERC, EU-Thematic calls, EU-MSC Doctoral Networks,…</a:t>
            </a:r>
            <a:endParaRPr/>
          </a:p>
          <a:p>
            <a:pPr marL="171450" lvl="0" indent="-171450" algn="l" rtl="0">
              <a:lnSpc>
                <a:spcPct val="90000"/>
              </a:lnSpc>
              <a:spcBef>
                <a:spcPts val="750"/>
              </a:spcBef>
              <a:spcAft>
                <a:spcPts val="0"/>
              </a:spcAft>
              <a:buClr>
                <a:schemeClr val="dk1"/>
              </a:buClr>
              <a:buSzPts val="2100"/>
              <a:buChar char="●"/>
            </a:pPr>
            <a:r>
              <a:rPr lang="en-GB"/>
              <a:t>Generacion Conocimiento, Retos,… </a:t>
            </a:r>
            <a:endParaRPr/>
          </a:p>
          <a:p>
            <a:pPr marL="171450" lvl="0" indent="-171450" algn="l" rtl="0">
              <a:lnSpc>
                <a:spcPct val="90000"/>
              </a:lnSpc>
              <a:spcBef>
                <a:spcPts val="750"/>
              </a:spcBef>
              <a:spcAft>
                <a:spcPts val="0"/>
              </a:spcAft>
              <a:buClr>
                <a:schemeClr val="dk1"/>
              </a:buClr>
              <a:buSzPts val="2100"/>
              <a:buChar char="●"/>
            </a:pPr>
            <a:r>
              <a:rPr lang="en-GB"/>
              <a:t>Industry…</a:t>
            </a:r>
            <a:endParaRPr/>
          </a:p>
          <a:p>
            <a:pPr marL="0" lvl="0" indent="0" algn="l" rtl="0">
              <a:lnSpc>
                <a:spcPct val="90000"/>
              </a:lnSpc>
              <a:spcBef>
                <a:spcPts val="750"/>
              </a:spcBef>
              <a:spcAft>
                <a:spcPts val="0"/>
              </a:spcAft>
              <a:buClr>
                <a:schemeClr val="dk1"/>
              </a:buClr>
              <a:buSzPts val="2100"/>
              <a:buNone/>
            </a:pPr>
            <a:r>
              <a:rPr lang="en-GB"/>
              <a:t>Engagement in </a:t>
            </a:r>
            <a:r>
              <a:rPr lang="en-GB">
                <a:solidFill>
                  <a:srgbClr val="FF0000"/>
                </a:solidFill>
              </a:rPr>
              <a:t>societal impact </a:t>
            </a:r>
            <a:r>
              <a:rPr lang="en-GB"/>
              <a:t>in terms of</a:t>
            </a:r>
            <a:endParaRPr/>
          </a:p>
          <a:p>
            <a:pPr marL="171450" lvl="0" indent="-171450" algn="l" rtl="0">
              <a:lnSpc>
                <a:spcPct val="90000"/>
              </a:lnSpc>
              <a:spcBef>
                <a:spcPts val="750"/>
              </a:spcBef>
              <a:spcAft>
                <a:spcPts val="0"/>
              </a:spcAft>
              <a:buClr>
                <a:schemeClr val="dk1"/>
              </a:buClr>
              <a:buSzPts val="2100"/>
              <a:buChar char="●"/>
            </a:pPr>
            <a:r>
              <a:rPr lang="en-GB"/>
              <a:t>Innovation, TT, Research valorization and commercialization</a:t>
            </a:r>
            <a:endParaRPr/>
          </a:p>
          <a:p>
            <a:pPr marL="171450" lvl="0" indent="-171450" algn="l" rtl="0">
              <a:lnSpc>
                <a:spcPct val="90000"/>
              </a:lnSpc>
              <a:spcBef>
                <a:spcPts val="750"/>
              </a:spcBef>
              <a:spcAft>
                <a:spcPts val="0"/>
              </a:spcAft>
              <a:buClr>
                <a:schemeClr val="dk1"/>
              </a:buClr>
              <a:buSzPts val="2100"/>
              <a:buChar char="●"/>
            </a:pPr>
            <a:r>
              <a:rPr lang="en-GB"/>
              <a:t>Dissemination and outreach</a:t>
            </a:r>
            <a:endParaRPr/>
          </a:p>
          <a:p>
            <a:pPr marL="171450" lvl="0" indent="-38100" algn="l" rtl="0">
              <a:lnSpc>
                <a:spcPct val="90000"/>
              </a:lnSpc>
              <a:spcBef>
                <a:spcPts val="750"/>
              </a:spcBef>
              <a:spcAft>
                <a:spcPts val="0"/>
              </a:spcAft>
              <a:buClr>
                <a:schemeClr val="dk1"/>
              </a:buClr>
              <a:buSzPts val="2100"/>
              <a:buNone/>
            </a:pP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15</a:t>
            </a:fld>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Innovation unit requirements</a:t>
            </a:r>
            <a:endParaRPr/>
          </a:p>
        </p:txBody>
      </p:sp>
      <p:sp>
        <p:nvSpPr>
          <p:cNvPr id="226" name="Google Shape;226;p16"/>
          <p:cNvSpPr txBox="1">
            <a:spLocks noGrp="1"/>
          </p:cNvSpPr>
          <p:nvPr>
            <p:ph type="body" idx="1"/>
          </p:nvPr>
        </p:nvSpPr>
        <p:spPr>
          <a:xfrm>
            <a:off x="768927" y="1308756"/>
            <a:ext cx="5257800"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b="1" dirty="0"/>
              <a:t>Composition and focus</a:t>
            </a:r>
            <a:endParaRPr dirty="0"/>
          </a:p>
          <a:p>
            <a:pPr marL="0" lvl="0" indent="0" algn="l" rtl="0">
              <a:lnSpc>
                <a:spcPct val="90000"/>
              </a:lnSpc>
              <a:spcBef>
                <a:spcPts val="750"/>
              </a:spcBef>
              <a:spcAft>
                <a:spcPts val="0"/>
              </a:spcAft>
              <a:buClr>
                <a:schemeClr val="dk1"/>
              </a:buClr>
              <a:buSzPts val="2100"/>
              <a:buNone/>
            </a:pPr>
            <a:endParaRPr dirty="0"/>
          </a:p>
          <a:p>
            <a:pPr marL="171450" lvl="0" indent="-171450" algn="l" rtl="0">
              <a:lnSpc>
                <a:spcPct val="90000"/>
              </a:lnSpc>
              <a:spcBef>
                <a:spcPts val="750"/>
              </a:spcBef>
              <a:spcAft>
                <a:spcPts val="0"/>
              </a:spcAft>
              <a:buClr>
                <a:schemeClr val="dk1"/>
              </a:buClr>
              <a:buSzPts val="2100"/>
              <a:buChar char="●"/>
            </a:pPr>
            <a:r>
              <a:rPr lang="en-GB" dirty="0"/>
              <a:t>At least one senior researcher or staff scientist </a:t>
            </a:r>
            <a:r>
              <a:rPr lang="en-GB" dirty="0">
                <a:solidFill>
                  <a:srgbClr val="FF0000"/>
                </a:solidFill>
              </a:rPr>
              <a:t>(Senior Innovation Officer)</a:t>
            </a:r>
            <a:r>
              <a:rPr lang="en-GB" dirty="0"/>
              <a:t>, preferably two or more</a:t>
            </a:r>
            <a:endParaRPr dirty="0"/>
          </a:p>
          <a:p>
            <a:pPr marL="171450" lvl="0" indent="-171450" algn="l" rtl="0">
              <a:lnSpc>
                <a:spcPct val="90000"/>
              </a:lnSpc>
              <a:spcBef>
                <a:spcPts val="750"/>
              </a:spcBef>
              <a:spcAft>
                <a:spcPts val="0"/>
              </a:spcAft>
              <a:buClr>
                <a:schemeClr val="dk1"/>
              </a:buClr>
              <a:buSzPts val="2100"/>
              <a:buChar char="●"/>
            </a:pPr>
            <a:r>
              <a:rPr lang="en-GB" dirty="0"/>
              <a:t>Critical mass: more than 3 members</a:t>
            </a:r>
            <a:endParaRPr dirty="0"/>
          </a:p>
          <a:p>
            <a:pPr marL="171450" lvl="0" indent="-171450" algn="l" rtl="0">
              <a:lnSpc>
                <a:spcPct val="90000"/>
              </a:lnSpc>
              <a:spcBef>
                <a:spcPts val="750"/>
              </a:spcBef>
              <a:spcAft>
                <a:spcPts val="0"/>
              </a:spcAft>
              <a:buClr>
                <a:schemeClr val="dk1"/>
              </a:buClr>
              <a:buSzPts val="2100"/>
              <a:buChar char="●"/>
            </a:pPr>
            <a:r>
              <a:rPr lang="en-GB" dirty="0"/>
              <a:t>Stable and financially sustainable</a:t>
            </a:r>
            <a:endParaRPr dirty="0"/>
          </a:p>
          <a:p>
            <a:pPr marL="171450" lvl="0" indent="-171450" algn="l" rtl="0">
              <a:lnSpc>
                <a:spcPct val="90000"/>
              </a:lnSpc>
              <a:spcBef>
                <a:spcPts val="750"/>
              </a:spcBef>
              <a:spcAft>
                <a:spcPts val="0"/>
              </a:spcAft>
              <a:buClr>
                <a:schemeClr val="dk1"/>
              </a:buClr>
              <a:buSzPts val="2100"/>
              <a:buChar char="●"/>
            </a:pPr>
            <a:r>
              <a:rPr lang="en-GB" dirty="0"/>
              <a:t>Strongly Aligned with CIMNE priority themes</a:t>
            </a:r>
            <a:endParaRPr/>
          </a:p>
          <a:p>
            <a:pPr marL="171450" lvl="0" indent="-38100" algn="l" rtl="0">
              <a:lnSpc>
                <a:spcPct val="90000"/>
              </a:lnSpc>
              <a:spcBef>
                <a:spcPts val="750"/>
              </a:spcBef>
              <a:spcAft>
                <a:spcPts val="0"/>
              </a:spcAft>
              <a:buClr>
                <a:schemeClr val="dk1"/>
              </a:buClr>
              <a:buSzPts val="2100"/>
              <a:buNone/>
            </a:pPr>
            <a:endParaRPr/>
          </a:p>
        </p:txBody>
      </p:sp>
      <p:sp>
        <p:nvSpPr>
          <p:cNvPr id="227" name="Google Shape;227;p16"/>
          <p:cNvSpPr txBox="1">
            <a:spLocks noGrp="1"/>
          </p:cNvSpPr>
          <p:nvPr>
            <p:ph type="body" idx="2"/>
          </p:nvPr>
        </p:nvSpPr>
        <p:spPr>
          <a:xfrm>
            <a:off x="6172199" y="992916"/>
            <a:ext cx="5799667" cy="47907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r>
              <a:rPr lang="en-GB" b="1" dirty="0"/>
              <a:t>Expected accomplishments</a:t>
            </a:r>
            <a:endParaRPr dirty="0"/>
          </a:p>
          <a:p>
            <a:pPr marL="0" lvl="0" indent="0" algn="l" rtl="0">
              <a:lnSpc>
                <a:spcPct val="90000"/>
              </a:lnSpc>
              <a:spcBef>
                <a:spcPts val="750"/>
              </a:spcBef>
              <a:spcAft>
                <a:spcPts val="0"/>
              </a:spcAft>
              <a:buClr>
                <a:srgbClr val="FF0000"/>
              </a:buClr>
              <a:buSzPts val="2100"/>
              <a:buNone/>
            </a:pPr>
            <a:r>
              <a:rPr lang="en-GB" dirty="0">
                <a:solidFill>
                  <a:srgbClr val="FF0000"/>
                </a:solidFill>
              </a:rPr>
              <a:t>Significant societal impact in terms of</a:t>
            </a:r>
            <a:endParaRPr dirty="0"/>
          </a:p>
          <a:p>
            <a:pPr marL="171450" lvl="0" indent="-171450" algn="l" rtl="0">
              <a:lnSpc>
                <a:spcPct val="90000"/>
              </a:lnSpc>
              <a:spcBef>
                <a:spcPts val="750"/>
              </a:spcBef>
              <a:spcAft>
                <a:spcPts val="0"/>
              </a:spcAft>
              <a:buClr>
                <a:schemeClr val="dk1"/>
              </a:buClr>
              <a:buSzPts val="2100"/>
              <a:buChar char="●"/>
            </a:pPr>
            <a:r>
              <a:rPr lang="en-GB" dirty="0"/>
              <a:t>Innovation &amp; TT with significant and sustained income</a:t>
            </a:r>
            <a:endParaRPr dirty="0"/>
          </a:p>
          <a:p>
            <a:pPr marL="171450" lvl="0" indent="-171450" algn="l" rtl="0">
              <a:lnSpc>
                <a:spcPct val="90000"/>
              </a:lnSpc>
              <a:spcBef>
                <a:spcPts val="750"/>
              </a:spcBef>
              <a:spcAft>
                <a:spcPts val="0"/>
              </a:spcAft>
              <a:buClr>
                <a:schemeClr val="dk1"/>
              </a:buClr>
              <a:buSzPts val="2100"/>
              <a:buChar char="●"/>
            </a:pPr>
            <a:r>
              <a:rPr lang="en-GB" dirty="0"/>
              <a:t>Industrial engagement and income</a:t>
            </a:r>
            <a:endParaRPr dirty="0"/>
          </a:p>
          <a:p>
            <a:pPr marL="171450" lvl="0" indent="-171450" algn="l" rtl="0">
              <a:lnSpc>
                <a:spcPct val="90000"/>
              </a:lnSpc>
              <a:spcBef>
                <a:spcPts val="750"/>
              </a:spcBef>
              <a:spcAft>
                <a:spcPts val="0"/>
              </a:spcAft>
              <a:buClr>
                <a:schemeClr val="dk1"/>
              </a:buClr>
              <a:buSzPts val="2100"/>
              <a:buChar char="●"/>
            </a:pPr>
            <a:r>
              <a:rPr lang="en-GB" dirty="0"/>
              <a:t>Research </a:t>
            </a:r>
            <a:r>
              <a:rPr lang="en-GB" dirty="0" err="1"/>
              <a:t>valorization</a:t>
            </a:r>
            <a:r>
              <a:rPr lang="en-GB" dirty="0"/>
              <a:t> and commercialization</a:t>
            </a:r>
            <a:endParaRPr dirty="0"/>
          </a:p>
          <a:p>
            <a:pPr marL="171450" lvl="0" indent="-171450" algn="l" rtl="0">
              <a:lnSpc>
                <a:spcPct val="90000"/>
              </a:lnSpc>
              <a:spcBef>
                <a:spcPts val="750"/>
              </a:spcBef>
              <a:spcAft>
                <a:spcPts val="0"/>
              </a:spcAft>
              <a:buClr>
                <a:schemeClr val="dk1"/>
              </a:buClr>
              <a:buSzPts val="2100"/>
              <a:buChar char="●"/>
            </a:pPr>
            <a:r>
              <a:rPr lang="en-GB" dirty="0"/>
              <a:t>Dissemination and outreach</a:t>
            </a:r>
            <a:endParaRPr dirty="0"/>
          </a:p>
          <a:p>
            <a:pPr marL="171450" lvl="0" indent="-171450" algn="l" rtl="0">
              <a:lnSpc>
                <a:spcPct val="90000"/>
              </a:lnSpc>
              <a:spcBef>
                <a:spcPts val="750"/>
              </a:spcBef>
              <a:spcAft>
                <a:spcPts val="0"/>
              </a:spcAft>
              <a:buClr>
                <a:schemeClr val="dk1"/>
              </a:buClr>
              <a:buSzPts val="2100"/>
              <a:buChar char="●"/>
            </a:pPr>
            <a:r>
              <a:rPr lang="en-GB" dirty="0"/>
              <a:t>Awards</a:t>
            </a:r>
            <a:endParaRPr dirty="0"/>
          </a:p>
          <a:p>
            <a:pPr marL="0" lvl="0" indent="0" algn="l" rtl="0">
              <a:lnSpc>
                <a:spcPct val="90000"/>
              </a:lnSpc>
              <a:spcBef>
                <a:spcPts val="750"/>
              </a:spcBef>
              <a:spcAft>
                <a:spcPts val="0"/>
              </a:spcAft>
              <a:buClr>
                <a:schemeClr val="dk1"/>
              </a:buClr>
              <a:buSzPts val="2100"/>
              <a:buNone/>
            </a:pPr>
            <a:r>
              <a:rPr lang="en-GB" dirty="0"/>
              <a:t/>
            </a:r>
            <a:br>
              <a:rPr lang="en-GB" dirty="0"/>
            </a:br>
            <a:r>
              <a:rPr lang="en-GB" dirty="0">
                <a:solidFill>
                  <a:srgbClr val="FF0000"/>
                </a:solidFill>
              </a:rPr>
              <a:t>Academic presence through </a:t>
            </a:r>
            <a:r>
              <a:rPr lang="en-GB" dirty="0" smtClean="0"/>
              <a:t>(possibly </a:t>
            </a:r>
            <a:r>
              <a:rPr lang="en-GB" dirty="0"/>
              <a:t>in collaboration with research groups):</a:t>
            </a:r>
            <a:endParaRPr dirty="0"/>
          </a:p>
          <a:p>
            <a:pPr marL="171450" lvl="0" indent="-171450" algn="l" rtl="0">
              <a:lnSpc>
                <a:spcPct val="90000"/>
              </a:lnSpc>
              <a:spcBef>
                <a:spcPts val="750"/>
              </a:spcBef>
              <a:spcAft>
                <a:spcPts val="0"/>
              </a:spcAft>
              <a:buClr>
                <a:schemeClr val="dk1"/>
              </a:buClr>
              <a:buSzPts val="2100"/>
              <a:buChar char="●"/>
            </a:pPr>
            <a:r>
              <a:rPr lang="en-GB" dirty="0"/>
              <a:t>Research outputs</a:t>
            </a:r>
            <a:endParaRPr dirty="0"/>
          </a:p>
          <a:p>
            <a:pPr marL="171450" lvl="0" indent="-171450" algn="l" rtl="0">
              <a:lnSpc>
                <a:spcPct val="90000"/>
              </a:lnSpc>
              <a:spcBef>
                <a:spcPts val="750"/>
              </a:spcBef>
              <a:spcAft>
                <a:spcPts val="0"/>
              </a:spcAft>
              <a:buClr>
                <a:schemeClr val="dk1"/>
              </a:buClr>
              <a:buSzPts val="2100"/>
              <a:buChar char="●"/>
            </a:pPr>
            <a:r>
              <a:rPr lang="en-GB" dirty="0"/>
              <a:t>Contribution to research income</a:t>
            </a:r>
            <a:endParaRPr dirty="0"/>
          </a:p>
        </p:txBody>
      </p:sp>
      <p:sp>
        <p:nvSpPr>
          <p:cNvPr id="2" name="Marcador de número de diapositiva 1"/>
          <p:cNvSpPr>
            <a:spLocks noGrp="1"/>
          </p:cNvSpPr>
          <p:nvPr>
            <p:ph type="sldNum" sz="quarter" idx="4"/>
          </p:nvPr>
        </p:nvSpPr>
        <p:spPr/>
        <p:txBody>
          <a:bodyPr/>
          <a:lstStyle/>
          <a:p>
            <a:fld id="{937A1609-7785-45C9-B292-625849177364}" type="slidenum">
              <a:rPr lang="es-ES" smtClean="0"/>
              <a:t>16</a:t>
            </a:fld>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Questions – Research Strategy:</a:t>
            </a:r>
            <a:endParaRPr/>
          </a:p>
        </p:txBody>
      </p:sp>
      <p:sp>
        <p:nvSpPr>
          <p:cNvPr id="233" name="Google Shape;233;p17"/>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dirty="0">
                <a:solidFill>
                  <a:srgbClr val="17365D"/>
                </a:solidFill>
              </a:rPr>
              <a:t>Are the identified priority themes correct? (add, amend, remove)</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Are the technologies and methodologies correct? (add, amend, remove)</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Is the differentiation between Research Groups (</a:t>
            </a:r>
            <a:r>
              <a:rPr lang="en-GB" dirty="0" err="1">
                <a:solidFill>
                  <a:srgbClr val="17365D"/>
                </a:solidFill>
              </a:rPr>
              <a:t>RG</a:t>
            </a:r>
            <a:r>
              <a:rPr lang="en-GB" dirty="0">
                <a:solidFill>
                  <a:srgbClr val="17365D"/>
                </a:solidFill>
              </a:rPr>
              <a:t>) and innovation units (</a:t>
            </a:r>
            <a:r>
              <a:rPr lang="en-GB" dirty="0" err="1">
                <a:solidFill>
                  <a:srgbClr val="17365D"/>
                </a:solidFill>
              </a:rPr>
              <a:t>IU</a:t>
            </a:r>
            <a:r>
              <a:rPr lang="en-GB" dirty="0">
                <a:solidFill>
                  <a:srgbClr val="17365D"/>
                </a:solidFill>
              </a:rPr>
              <a:t>) useful? Should we use a different terminology?</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Are the definitions of </a:t>
            </a:r>
            <a:r>
              <a:rPr lang="en-GB" dirty="0" err="1">
                <a:solidFill>
                  <a:srgbClr val="17365D"/>
                </a:solidFill>
              </a:rPr>
              <a:t>RG</a:t>
            </a:r>
            <a:r>
              <a:rPr lang="en-GB" dirty="0">
                <a:solidFill>
                  <a:srgbClr val="17365D"/>
                </a:solidFill>
              </a:rPr>
              <a:t>/</a:t>
            </a:r>
            <a:r>
              <a:rPr lang="en-GB" dirty="0" err="1">
                <a:solidFill>
                  <a:srgbClr val="17365D"/>
                </a:solidFill>
              </a:rPr>
              <a:t>IU</a:t>
            </a:r>
            <a:r>
              <a:rPr lang="en-GB" dirty="0">
                <a:solidFill>
                  <a:srgbClr val="17365D"/>
                </a:solidFill>
              </a:rPr>
              <a:t>, in particular critical mass correct?</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Are the expectations for </a:t>
            </a:r>
            <a:r>
              <a:rPr lang="en-GB" dirty="0" err="1">
                <a:solidFill>
                  <a:srgbClr val="17365D"/>
                </a:solidFill>
              </a:rPr>
              <a:t>RG</a:t>
            </a:r>
            <a:r>
              <a:rPr lang="en-GB" dirty="0">
                <a:solidFill>
                  <a:srgbClr val="17365D"/>
                </a:solidFill>
              </a:rPr>
              <a:t>/</a:t>
            </a:r>
            <a:r>
              <a:rPr lang="en-GB" dirty="0" err="1">
                <a:solidFill>
                  <a:srgbClr val="17365D"/>
                </a:solidFill>
              </a:rPr>
              <a:t>IU</a:t>
            </a:r>
            <a:r>
              <a:rPr lang="en-GB" dirty="0">
                <a:solidFill>
                  <a:srgbClr val="17365D"/>
                </a:solidFill>
              </a:rPr>
              <a:t> correct? </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What are the Key Performance Indicators that should be measured</a:t>
            </a:r>
            <a:endParaRPr dirty="0"/>
          </a:p>
          <a:p>
            <a:pPr marL="171450" lvl="0" indent="-171450" algn="l" rtl="0">
              <a:lnSpc>
                <a:spcPct val="90000"/>
              </a:lnSpc>
              <a:spcBef>
                <a:spcPts val="750"/>
              </a:spcBef>
              <a:spcAft>
                <a:spcPts val="0"/>
              </a:spcAft>
              <a:buClr>
                <a:srgbClr val="17365D"/>
              </a:buClr>
              <a:buSzPts val="2100"/>
              <a:buChar char="●"/>
            </a:pPr>
            <a:r>
              <a:rPr lang="en-GB" dirty="0">
                <a:solidFill>
                  <a:srgbClr val="17365D"/>
                </a:solidFill>
              </a:rPr>
              <a:t>Anything else</a:t>
            </a:r>
            <a:endParaRPr dirty="0"/>
          </a:p>
          <a:p>
            <a:pPr marL="171450" lvl="0" indent="-38100" algn="l" rtl="0">
              <a:lnSpc>
                <a:spcPct val="90000"/>
              </a:lnSpc>
              <a:spcBef>
                <a:spcPts val="750"/>
              </a:spcBef>
              <a:spcAft>
                <a:spcPts val="0"/>
              </a:spcAft>
              <a:buClr>
                <a:schemeClr val="dk1"/>
              </a:buClr>
              <a:buSzPts val="2100"/>
              <a:buNone/>
            </a:pPr>
            <a:endParaRPr dirty="0">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17</a:t>
            </a:fld>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body" idx="1"/>
          </p:nvPr>
        </p:nvSpPr>
        <p:spPr>
          <a:xfrm>
            <a:off x="813670" y="1051116"/>
            <a:ext cx="8146691" cy="4765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a:solidFill>
                  <a:srgbClr val="17365D"/>
                </a:solidFill>
              </a:rPr>
              <a:t>Institutional Relations &amp; Funding </a:t>
            </a:r>
            <a:endParaRPr sz="4000" b="1">
              <a:solidFill>
                <a:srgbClr val="17365D"/>
              </a:solidFill>
            </a:endParaRPr>
          </a:p>
          <a:p>
            <a:pPr marL="0" lvl="0" indent="0" algn="l" rtl="0">
              <a:lnSpc>
                <a:spcPct val="90000"/>
              </a:lnSpc>
              <a:spcBef>
                <a:spcPts val="1200"/>
              </a:spcBef>
              <a:spcAft>
                <a:spcPts val="0"/>
              </a:spcAft>
              <a:buClr>
                <a:schemeClr val="dk1"/>
              </a:buClr>
              <a:buSzPts val="3200"/>
              <a:buNone/>
            </a:pPr>
            <a:endParaRPr sz="3200" b="1">
              <a:solidFill>
                <a:srgbClr val="244061"/>
              </a:solidFill>
            </a:endParaRPr>
          </a:p>
          <a:p>
            <a:pPr marL="0" lvl="0" indent="0" algn="l" rtl="0">
              <a:lnSpc>
                <a:spcPct val="90000"/>
              </a:lnSpc>
              <a:spcBef>
                <a:spcPts val="1200"/>
              </a:spcBef>
              <a:spcAft>
                <a:spcPts val="0"/>
              </a:spcAft>
              <a:buClr>
                <a:srgbClr val="244061"/>
              </a:buClr>
              <a:buSzPts val="3200"/>
              <a:buNone/>
            </a:pPr>
            <a:r>
              <a:rPr lang="en-GB" sz="3200" b="1">
                <a:solidFill>
                  <a:srgbClr val="244061"/>
                </a:solidFill>
              </a:rPr>
              <a:t>Summary:</a:t>
            </a: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Objectives</a:t>
            </a: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Relations with UPC</a:t>
            </a: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Relations with Generalitat</a:t>
            </a: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International presence </a:t>
            </a: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Funding </a:t>
            </a:r>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Questions</a:t>
            </a:r>
            <a:endParaRPr sz="4000" b="1">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18</a:t>
            </a:fld>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Institutional relations &amp; funding - Objectives:</a:t>
            </a:r>
            <a:endParaRPr/>
          </a:p>
        </p:txBody>
      </p:sp>
      <p:sp>
        <p:nvSpPr>
          <p:cNvPr id="245" name="Google Shape;245;p19"/>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a:solidFill>
                  <a:srgbClr val="17365D"/>
                </a:solidFill>
              </a:rPr>
              <a:t>To have a close and mutually supportive relationship with UPC</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have a close and supportive relationship with cognate departments of the Generalitat</a:t>
            </a:r>
            <a:endParaRPr>
              <a:solidFill>
                <a:srgbClr val="17365D"/>
              </a:solidFill>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raise levels of core funding (in kind from UPC and in cash from Generalitat) to ensure financial stability and sustainability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consolidate our international presence and enhance further our profile through leadership and participation in learned societies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consolidate and enhance our congress activities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increase the amount of competitive funding attracted to CIMNE</a:t>
            </a: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19</a:t>
            </a:fld>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a:spLocks noGrp="1"/>
          </p:cNvSpPr>
          <p:nvPr>
            <p:ph type="title"/>
          </p:nvPr>
        </p:nvSpPr>
        <p:spPr>
          <a:xfrm>
            <a:off x="2126674" y="1000935"/>
            <a:ext cx="7938655"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300"/>
              <a:buFont typeface="Arial"/>
              <a:buNone/>
            </a:pPr>
            <a:r>
              <a:rPr lang="en-GB">
                <a:solidFill>
                  <a:srgbClr val="3F3F3F"/>
                </a:solidFill>
              </a:rPr>
              <a:t>CIMNE Today – SWOT Analysis</a:t>
            </a:r>
            <a:endParaRPr/>
          </a:p>
        </p:txBody>
      </p:sp>
      <p:graphicFrame>
        <p:nvGraphicFramePr>
          <p:cNvPr id="83" name="Google Shape;83;p2"/>
          <p:cNvGraphicFramePr/>
          <p:nvPr/>
        </p:nvGraphicFramePr>
        <p:xfrm>
          <a:off x="658368" y="1709928"/>
          <a:ext cx="11018525" cy="4999736"/>
        </p:xfrm>
        <a:graphic>
          <a:graphicData uri="http://schemas.openxmlformats.org/drawingml/2006/table">
            <a:tbl>
              <a:tblPr>
                <a:noFill/>
                <a:tableStyleId>{0CF083D9-223A-4DBA-845E-CC33CE619FDF}</a:tableStyleId>
              </a:tblPr>
              <a:tblGrid>
                <a:gridCol w="11018525">
                  <a:extLst>
                    <a:ext uri="{9D8B030D-6E8A-4147-A177-3AD203B41FA5}">
                      <a16:colId xmlns:a16="http://schemas.microsoft.com/office/drawing/2014/main" val="20000"/>
                    </a:ext>
                  </a:extLst>
                </a:gridCol>
              </a:tblGrid>
              <a:tr h="227075">
                <a:tc>
                  <a:txBody>
                    <a:bodyPr/>
                    <a:lstStyle/>
                    <a:p>
                      <a:pPr marL="0" marR="0" lvl="0" indent="0" algn="ctr" rtl="0">
                        <a:lnSpc>
                          <a:spcPct val="107000"/>
                        </a:lnSpc>
                        <a:spcBef>
                          <a:spcPts val="0"/>
                        </a:spcBef>
                        <a:spcAft>
                          <a:spcPts val="0"/>
                        </a:spcAft>
                        <a:buClr>
                          <a:srgbClr val="000000"/>
                        </a:buClr>
                        <a:buSzPts val="2000"/>
                        <a:buFont typeface="Arial"/>
                        <a:buNone/>
                      </a:pPr>
                      <a:r>
                        <a:rPr lang="en-GB" sz="2000" b="1" u="none" strike="noStrike" cap="none">
                          <a:latin typeface="Calibri"/>
                          <a:ea typeface="Calibri"/>
                          <a:cs typeface="Calibri"/>
                          <a:sym typeface="Calibri"/>
                        </a:rPr>
                        <a:t>Strengths</a:t>
                      </a:r>
                      <a:endParaRPr sz="1400" u="none" strike="noStrike" cap="none"/>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4628400">
                <a:tc>
                  <a:txBody>
                    <a:bodyPr/>
                    <a:lstStyle/>
                    <a:p>
                      <a:pPr marL="685800" marR="0" lvl="1" indent="-342900" algn="l" rtl="0">
                        <a:lnSpc>
                          <a:spcPct val="100000"/>
                        </a:lnSpc>
                        <a:spcBef>
                          <a:spcPts val="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strong </a:t>
                      </a:r>
                      <a:r>
                        <a:rPr lang="en-GB" sz="2000" b="0" u="none" strike="noStrike" cap="none">
                          <a:solidFill>
                            <a:srgbClr val="FF0000"/>
                          </a:solidFill>
                          <a:latin typeface="Arial"/>
                          <a:ea typeface="Arial"/>
                          <a:cs typeface="Arial"/>
                          <a:sym typeface="Arial"/>
                        </a:rPr>
                        <a:t>international reputation</a:t>
                      </a:r>
                      <a:endParaRPr sz="2000" b="0" u="none" strike="noStrike" cap="none">
                        <a:solidFill>
                          <a:srgbClr val="FF0000"/>
                        </a:solidFill>
                        <a:latin typeface="Arial"/>
                        <a:ea typeface="Arial"/>
                        <a:cs typeface="Arial"/>
                        <a:sym typeface="Arial"/>
                      </a:endParaRPr>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The prestige of being a </a:t>
                      </a:r>
                      <a:r>
                        <a:rPr lang="en-GB" sz="2000" b="0" u="none" strike="noStrike" cap="none">
                          <a:solidFill>
                            <a:srgbClr val="FF0000"/>
                          </a:solidFill>
                          <a:latin typeface="Arial"/>
                          <a:ea typeface="Arial"/>
                          <a:cs typeface="Arial"/>
                          <a:sym typeface="Arial"/>
                        </a:rPr>
                        <a:t>Severo Ochoa </a:t>
                      </a:r>
                      <a:r>
                        <a:rPr lang="en-GB" sz="2000" b="0" u="none" strike="noStrike" cap="none">
                          <a:solidFill>
                            <a:schemeClr val="dk1"/>
                          </a:solidFill>
                          <a:latin typeface="Arial"/>
                          <a:ea typeface="Arial"/>
                          <a:cs typeface="Arial"/>
                          <a:sym typeface="Arial"/>
                        </a:rPr>
                        <a:t>Centre</a:t>
                      </a:r>
                      <a:endParaRPr sz="1400" u="none" strike="noStrike" cap="none"/>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strong team of academics at all levels of career development, </a:t>
                      </a:r>
                      <a:endParaRPr sz="1400" u="none" strike="noStrike" cap="none"/>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track record of wining </a:t>
                      </a:r>
                      <a:r>
                        <a:rPr lang="en-GB" sz="2000" b="0" u="none" strike="noStrike" cap="none">
                          <a:solidFill>
                            <a:srgbClr val="FF0000"/>
                          </a:solidFill>
                          <a:latin typeface="Arial"/>
                          <a:ea typeface="Arial"/>
                          <a:cs typeface="Arial"/>
                          <a:sym typeface="Arial"/>
                        </a:rPr>
                        <a:t>competitive funding </a:t>
                      </a:r>
                      <a:r>
                        <a:rPr lang="en-GB" sz="2000" b="0" u="none" strike="noStrike" cap="none">
                          <a:solidFill>
                            <a:schemeClr val="dk1"/>
                          </a:solidFill>
                          <a:latin typeface="Arial"/>
                          <a:ea typeface="Arial"/>
                          <a:cs typeface="Arial"/>
                          <a:sym typeface="Arial"/>
                        </a:rPr>
                        <a:t>from national and EU programmes as well as industry; </a:t>
                      </a:r>
                      <a:endParaRPr sz="1400" u="none" strike="noStrike" cap="none"/>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strong presence in national, European and international learned societies such as </a:t>
                      </a:r>
                      <a:r>
                        <a:rPr lang="en-GB" sz="2000" b="0" u="none" strike="noStrike" cap="none">
                          <a:solidFill>
                            <a:srgbClr val="FF0000"/>
                          </a:solidFill>
                          <a:latin typeface="Arial"/>
                          <a:ea typeface="Arial"/>
                          <a:cs typeface="Arial"/>
                          <a:sym typeface="Arial"/>
                        </a:rPr>
                        <a:t>SEMNI, ECCOMAS and IACM.</a:t>
                      </a:r>
                      <a:r>
                        <a:rPr lang="en-GB" sz="2000" b="0" u="none" strike="noStrike" cap="none">
                          <a:solidFill>
                            <a:schemeClr val="dk1"/>
                          </a:solidFill>
                          <a:latin typeface="Arial"/>
                          <a:ea typeface="Arial"/>
                          <a:cs typeface="Arial"/>
                          <a:sym typeface="Arial"/>
                        </a:rPr>
                        <a:t> As well as the development of a network of some </a:t>
                      </a:r>
                      <a:r>
                        <a:rPr lang="en-GB" sz="2000" b="0" u="none" strike="noStrike" cap="none">
                          <a:solidFill>
                            <a:srgbClr val="FF0000"/>
                          </a:solidFill>
                          <a:latin typeface="Arial"/>
                          <a:ea typeface="Arial"/>
                          <a:cs typeface="Arial"/>
                          <a:sym typeface="Arial"/>
                        </a:rPr>
                        <a:t>30 “Aulas CIMNE</a:t>
                      </a:r>
                      <a:r>
                        <a:rPr lang="en-GB" sz="2000" b="0" u="none" strike="noStrike" cap="none">
                          <a:solidFill>
                            <a:schemeClr val="dk1"/>
                          </a:solidFill>
                          <a:latin typeface="Arial"/>
                          <a:ea typeface="Arial"/>
                          <a:cs typeface="Arial"/>
                          <a:sym typeface="Arial"/>
                        </a:rPr>
                        <a:t>” across the world.</a:t>
                      </a:r>
                      <a:endParaRPr sz="2000" b="0" u="none" strike="noStrike" cap="none">
                        <a:solidFill>
                          <a:schemeClr val="dk1"/>
                        </a:solidFill>
                        <a:latin typeface="Arial"/>
                        <a:ea typeface="Arial"/>
                        <a:cs typeface="Arial"/>
                        <a:sym typeface="Arial"/>
                      </a:endParaRPr>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The development of a series of widely used software packages and tools such as </a:t>
                      </a:r>
                      <a:r>
                        <a:rPr lang="en-GB" sz="2000" b="0" u="none" strike="noStrike" cap="none">
                          <a:solidFill>
                            <a:srgbClr val="FF0000"/>
                          </a:solidFill>
                          <a:latin typeface="Arial"/>
                          <a:ea typeface="Arial"/>
                          <a:cs typeface="Arial"/>
                          <a:sym typeface="Arial"/>
                        </a:rPr>
                        <a:t>GiD, KRATOS, IBER</a:t>
                      </a:r>
                      <a:r>
                        <a:rPr lang="en-GB" sz="2000" b="0" u="none" strike="noStrike" cap="none">
                          <a:solidFill>
                            <a:schemeClr val="dk1"/>
                          </a:solidFill>
                          <a:latin typeface="Arial"/>
                          <a:ea typeface="Arial"/>
                          <a:cs typeface="Arial"/>
                          <a:sym typeface="Arial"/>
                        </a:rPr>
                        <a:t>, among others.</a:t>
                      </a:r>
                      <a:endParaRPr sz="2000" b="0" u="none" strike="noStrike" cap="none">
                        <a:solidFill>
                          <a:schemeClr val="dk1"/>
                        </a:solidFill>
                        <a:latin typeface="Arial"/>
                        <a:ea typeface="Arial"/>
                        <a:cs typeface="Arial"/>
                        <a:sym typeface="Arial"/>
                      </a:endParaRPr>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large and strong body of CIMNE alumni across the world and industry</a:t>
                      </a:r>
                      <a:endParaRPr sz="2000" b="0" u="none" strike="noStrike" cap="none">
                        <a:solidFill>
                          <a:schemeClr val="dk1"/>
                        </a:solidFill>
                        <a:latin typeface="Arial"/>
                        <a:ea typeface="Arial"/>
                        <a:cs typeface="Arial"/>
                        <a:sym typeface="Arial"/>
                      </a:endParaRPr>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A strong track record of </a:t>
                      </a:r>
                      <a:r>
                        <a:rPr lang="en-GB" sz="2000" b="0" u="none" strike="noStrike" cap="none">
                          <a:solidFill>
                            <a:srgbClr val="FF0000"/>
                          </a:solidFill>
                          <a:latin typeface="Arial"/>
                          <a:ea typeface="Arial"/>
                          <a:cs typeface="Arial"/>
                          <a:sym typeface="Arial"/>
                        </a:rPr>
                        <a:t>knowledge transfer </a:t>
                      </a:r>
                      <a:r>
                        <a:rPr lang="en-GB" sz="2000" b="0" u="none" strike="noStrike" cap="none">
                          <a:solidFill>
                            <a:schemeClr val="dk1"/>
                          </a:solidFill>
                          <a:latin typeface="Arial"/>
                          <a:ea typeface="Arial"/>
                          <a:cs typeface="Arial"/>
                          <a:sym typeface="Arial"/>
                        </a:rPr>
                        <a:t>and societal impact achieved through industrial collaboration and many </a:t>
                      </a:r>
                      <a:r>
                        <a:rPr lang="en-GB" sz="2000" b="0" u="none" strike="noStrike" cap="none">
                          <a:solidFill>
                            <a:srgbClr val="FF0000"/>
                          </a:solidFill>
                          <a:latin typeface="Arial"/>
                          <a:ea typeface="Arial"/>
                          <a:cs typeface="Arial"/>
                          <a:sym typeface="Arial"/>
                        </a:rPr>
                        <a:t>spin-off companies</a:t>
                      </a:r>
                      <a:r>
                        <a:rPr lang="en-GB" sz="2000" b="0" u="none" strike="noStrike" cap="none">
                          <a:solidFill>
                            <a:schemeClr val="dk1"/>
                          </a:solidFill>
                          <a:latin typeface="Arial"/>
                          <a:ea typeface="Arial"/>
                          <a:cs typeface="Arial"/>
                          <a:sym typeface="Arial"/>
                        </a:rPr>
                        <a:t>.</a:t>
                      </a:r>
                      <a:endParaRPr sz="2000" b="0" u="none" strike="noStrike" cap="none">
                        <a:solidFill>
                          <a:schemeClr val="dk1"/>
                        </a:solidFill>
                        <a:latin typeface="Arial"/>
                        <a:ea typeface="Arial"/>
                        <a:cs typeface="Arial"/>
                        <a:sym typeface="Arial"/>
                      </a:endParaRPr>
                    </a:p>
                    <a:p>
                      <a:pPr marL="685800" marR="0" lvl="1" indent="-342900" algn="l" rtl="0">
                        <a:lnSpc>
                          <a:spcPct val="100000"/>
                        </a:lnSpc>
                        <a:spcBef>
                          <a:spcPts val="400"/>
                        </a:spcBef>
                        <a:spcAft>
                          <a:spcPts val="0"/>
                        </a:spcAft>
                        <a:buClr>
                          <a:schemeClr val="dk1"/>
                        </a:buClr>
                        <a:buSzPts val="2000"/>
                        <a:buFont typeface="Arial"/>
                        <a:buChar char="•"/>
                      </a:pPr>
                      <a:r>
                        <a:rPr lang="en-GB" sz="2000" b="0" u="none" strike="noStrike" cap="none">
                          <a:solidFill>
                            <a:schemeClr val="dk1"/>
                          </a:solidFill>
                          <a:latin typeface="Arial"/>
                          <a:ea typeface="Arial"/>
                          <a:cs typeface="Arial"/>
                          <a:sym typeface="Arial"/>
                        </a:rPr>
                        <a:t>Well established administration, management and governance</a:t>
                      </a:r>
                      <a:endParaRPr sz="2000" b="0" u="none" strike="noStrike" cap="none">
                        <a:solidFill>
                          <a:schemeClr val="dk1"/>
                        </a:solidFill>
                        <a:latin typeface="Arial"/>
                        <a:ea typeface="Arial"/>
                        <a:cs typeface="Arial"/>
                        <a:sym typeface="Arial"/>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Marcador de número de diapositiva 1"/>
          <p:cNvSpPr>
            <a:spLocks noGrp="1"/>
          </p:cNvSpPr>
          <p:nvPr>
            <p:ph type="sldNum" sz="quarter" idx="4"/>
          </p:nvPr>
        </p:nvSpPr>
        <p:spPr/>
        <p:txBody>
          <a:bodyPr/>
          <a:lstStyle/>
          <a:p>
            <a:fld id="{937A1609-7785-45C9-B292-625849177364}" type="slidenum">
              <a:rPr lang="es-ES" smtClean="0"/>
              <a:t>2</a:t>
            </a:fld>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Institutional Relations with UPC (strategy for the coming 5-10 years)</a:t>
            </a:r>
            <a:endParaRPr/>
          </a:p>
        </p:txBody>
      </p:sp>
      <p:sp>
        <p:nvSpPr>
          <p:cNvPr id="251" name="Google Shape;251;p20"/>
          <p:cNvSpPr txBox="1">
            <a:spLocks noGrp="1"/>
          </p:cNvSpPr>
          <p:nvPr>
            <p:ph type="body" idx="1"/>
          </p:nvPr>
        </p:nvSpPr>
        <p:spPr>
          <a:xfrm>
            <a:off x="768926" y="1597512"/>
            <a:ext cx="5257800"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100"/>
              <a:buNone/>
            </a:pPr>
            <a:r>
              <a:rPr lang="en-GB" b="1">
                <a:solidFill>
                  <a:srgbClr val="17365D"/>
                </a:solidFill>
              </a:rPr>
              <a:t>Develop Agreement CIMNE-UPC (and eventually GENCAT) defining:</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In-kind contributions of UPC </a:t>
            </a:r>
            <a:r>
              <a:rPr lang="en-GB">
                <a:solidFill>
                  <a:srgbClr val="17365D"/>
                </a:solidFill>
              </a:rPr>
              <a:t>to CIMNE including affiliated personnel, renting of spaces, access to UPC facilities, etc.</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Teaching activities of CIMNE staff in UPC</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Affiliation of CIMNE staff to UPC appearing in all CIMNE publications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Formal participation of partially affiliated UPC staff in CIMNE European Projects</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Engage senior administrative staff through revised Executive Commission</a:t>
            </a:r>
            <a:endParaRPr/>
          </a:p>
          <a:p>
            <a:pPr marL="171450" lvl="0" indent="-38100" algn="l" rtl="0">
              <a:lnSpc>
                <a:spcPct val="90000"/>
              </a:lnSpc>
              <a:spcBef>
                <a:spcPts val="750"/>
              </a:spcBef>
              <a:spcAft>
                <a:spcPts val="0"/>
              </a:spcAft>
              <a:buClr>
                <a:schemeClr val="dk1"/>
              </a:buClr>
              <a:buSzPts val="2100"/>
              <a:buNone/>
            </a:pPr>
            <a:endParaRPr>
              <a:solidFill>
                <a:srgbClr val="17365D"/>
              </a:solidFill>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
        <p:nvSpPr>
          <p:cNvPr id="252" name="Google Shape;252;p20"/>
          <p:cNvSpPr txBox="1">
            <a:spLocks noGrp="1"/>
          </p:cNvSpPr>
          <p:nvPr>
            <p:ph type="body" idx="2"/>
          </p:nvPr>
        </p:nvSpPr>
        <p:spPr>
          <a:xfrm>
            <a:off x="6172200" y="1491636"/>
            <a:ext cx="5181600" cy="48414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100"/>
              <a:buNone/>
            </a:pPr>
            <a:r>
              <a:rPr lang="en-GB" b="1">
                <a:solidFill>
                  <a:srgbClr val="17365D"/>
                </a:solidFill>
              </a:rPr>
              <a:t>Reasons to convince UPC about benefits provided by CIMNE</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Large scientific production of CIMNE </a:t>
            </a:r>
            <a:r>
              <a:rPr lang="en-GB">
                <a:solidFill>
                  <a:srgbClr val="17365D"/>
                </a:solidFill>
              </a:rPr>
              <a:t>staff and affiliated PDIs adding to UPC reputation</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Large number of PhDs </a:t>
            </a:r>
            <a:r>
              <a:rPr lang="en-GB">
                <a:solidFill>
                  <a:srgbClr val="17365D"/>
                </a:solidFill>
              </a:rPr>
              <a:t>registered at UPC and financed by CIMNE</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Access to funds</a:t>
            </a:r>
            <a:r>
              <a:rPr lang="en-GB">
                <a:solidFill>
                  <a:srgbClr val="17365D"/>
                </a:solidFill>
              </a:rPr>
              <a:t> that wouldn’t be provided to UPC like SO, or Contracte Programa provided by Departments of Territory and Industry of GENCAT. </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International recognition</a:t>
            </a:r>
            <a:r>
              <a:rPr lang="en-GB">
                <a:solidFill>
                  <a:srgbClr val="17365D"/>
                </a:solidFill>
              </a:rPr>
              <a:t> of CIMNE as a UPC entity</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Effective TT</a:t>
            </a:r>
            <a:r>
              <a:rPr lang="en-GB">
                <a:solidFill>
                  <a:srgbClr val="17365D"/>
                </a:solidFill>
              </a:rPr>
              <a:t> through CIMNE</a:t>
            </a: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20</a:t>
            </a:fld>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1"/>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Institutional Relations with UPC (Strategy for the coming 5-10 years)</a:t>
            </a:r>
            <a:endParaRPr/>
          </a:p>
        </p:txBody>
      </p:sp>
      <p:sp>
        <p:nvSpPr>
          <p:cNvPr id="258" name="Google Shape;258;p21"/>
          <p:cNvSpPr txBox="1">
            <a:spLocks noGrp="1"/>
          </p:cNvSpPr>
          <p:nvPr>
            <p:ph type="body" idx="1"/>
          </p:nvPr>
        </p:nvSpPr>
        <p:spPr>
          <a:xfrm>
            <a:off x="6516303" y="1461154"/>
            <a:ext cx="5226517"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100"/>
              <a:buNone/>
            </a:pPr>
            <a:r>
              <a:rPr lang="en-GB" b="1">
                <a:solidFill>
                  <a:srgbClr val="17365D"/>
                </a:solidFill>
              </a:rPr>
              <a:t>Expectations for UPC staff affiliated to CIMNE</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Income generation and financial accountability</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Scientific excellence commensurate with CIMNE international profile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Alignment to CIMNE priority themes and technologies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Contribution to SO and CERCA programmes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Contribution to the research environment  (cafés de CIMNE, seminars,…)</a:t>
            </a:r>
            <a:endParaRPr/>
          </a:p>
          <a:p>
            <a:pPr marL="171450" lvl="0" indent="-38100" algn="l" rtl="0">
              <a:lnSpc>
                <a:spcPct val="90000"/>
              </a:lnSpc>
              <a:spcBef>
                <a:spcPts val="750"/>
              </a:spcBef>
              <a:spcAft>
                <a:spcPts val="0"/>
              </a:spcAft>
              <a:buClr>
                <a:schemeClr val="dk1"/>
              </a:buClr>
              <a:buSzPts val="2100"/>
              <a:buNone/>
            </a:pPr>
            <a:endParaRPr/>
          </a:p>
        </p:txBody>
      </p:sp>
      <p:sp>
        <p:nvSpPr>
          <p:cNvPr id="259" name="Google Shape;259;p21"/>
          <p:cNvSpPr txBox="1">
            <a:spLocks noGrp="1"/>
          </p:cNvSpPr>
          <p:nvPr>
            <p:ph type="body" idx="1"/>
          </p:nvPr>
        </p:nvSpPr>
        <p:spPr>
          <a:xfrm>
            <a:off x="921325" y="1316776"/>
            <a:ext cx="5190717"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100"/>
              <a:buNone/>
            </a:pPr>
            <a:r>
              <a:rPr lang="en-GB" b="1">
                <a:solidFill>
                  <a:srgbClr val="17365D"/>
                </a:solidFill>
              </a:rPr>
              <a:t>Support and encourage UPC staff to affiliate to CIMNE based on:</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International recognition </a:t>
            </a:r>
            <a:r>
              <a:rPr lang="en-GB">
                <a:solidFill>
                  <a:srgbClr val="17365D"/>
                </a:solidFill>
              </a:rPr>
              <a:t>through profile of CIMNE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SO and CERCA recognition</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International </a:t>
            </a:r>
            <a:r>
              <a:rPr lang="en-GB">
                <a:solidFill>
                  <a:srgbClr val="FF0000"/>
                </a:solidFill>
              </a:rPr>
              <a:t>networking</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Enthusiastic and experienced </a:t>
            </a:r>
            <a:r>
              <a:rPr lang="en-GB">
                <a:solidFill>
                  <a:srgbClr val="FF0000"/>
                </a:solidFill>
              </a:rPr>
              <a:t>administrative support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Supporting environment for </a:t>
            </a:r>
            <a:r>
              <a:rPr lang="en-GB">
                <a:solidFill>
                  <a:srgbClr val="FF0000"/>
                </a:solidFill>
              </a:rPr>
              <a:t>research training and dissemination</a:t>
            </a:r>
            <a:r>
              <a:rPr lang="en-GB">
                <a:solidFill>
                  <a:srgbClr val="17365D"/>
                </a:solidFill>
              </a:rPr>
              <a:t> (cafés de CIMNE, seminars,…)</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Access to SO, CP funds </a:t>
            </a:r>
            <a:r>
              <a:rPr lang="en-GB">
                <a:solidFill>
                  <a:srgbClr val="17365D"/>
                </a:solidFill>
              </a:rPr>
              <a:t>through thematic priorities</a:t>
            </a: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21</a:t>
            </a:fld>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Institutional Relations with GENCAT (Strategy for the coming 5-10 years)</a:t>
            </a:r>
            <a:endParaRPr/>
          </a:p>
        </p:txBody>
      </p:sp>
      <p:sp>
        <p:nvSpPr>
          <p:cNvPr id="266" name="Google Shape;266;p22"/>
          <p:cNvSpPr txBox="1">
            <a:spLocks noGrp="1"/>
          </p:cNvSpPr>
          <p:nvPr>
            <p:ph type="body" idx="1"/>
          </p:nvPr>
        </p:nvSpPr>
        <p:spPr>
          <a:xfrm>
            <a:off x="768927" y="1392809"/>
            <a:ext cx="9831341" cy="41417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100"/>
              <a:buNone/>
            </a:pPr>
            <a:r>
              <a:rPr lang="en-GB" b="1">
                <a:solidFill>
                  <a:srgbClr val="17365D"/>
                </a:solidFill>
              </a:rPr>
              <a:t>Develop Agreement CIMNE-GENCAT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ensure that research themes are aligned with Generalitat priorities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increase core funding up to a 30% of CIMNE total budget</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To increase contribution from the three GENCAT Departments linked to CIMNE:</a:t>
            </a:r>
            <a:endParaRPr/>
          </a:p>
          <a:p>
            <a:pPr marL="514350" lvl="1" indent="-171450" algn="l" rtl="0">
              <a:lnSpc>
                <a:spcPct val="90000"/>
              </a:lnSpc>
              <a:spcBef>
                <a:spcPts val="375"/>
              </a:spcBef>
              <a:spcAft>
                <a:spcPts val="0"/>
              </a:spcAft>
              <a:buClr>
                <a:srgbClr val="FF0000"/>
              </a:buClr>
              <a:buSzPts val="1800"/>
              <a:buChar char="●"/>
            </a:pPr>
            <a:r>
              <a:rPr lang="en-GB">
                <a:solidFill>
                  <a:srgbClr val="FF0000"/>
                </a:solidFill>
              </a:rPr>
              <a:t>Territory 2 M€</a:t>
            </a:r>
            <a:endParaRPr/>
          </a:p>
          <a:p>
            <a:pPr marL="514350" lvl="1" indent="-171450" algn="l" rtl="0">
              <a:lnSpc>
                <a:spcPct val="90000"/>
              </a:lnSpc>
              <a:spcBef>
                <a:spcPts val="375"/>
              </a:spcBef>
              <a:spcAft>
                <a:spcPts val="0"/>
              </a:spcAft>
              <a:buClr>
                <a:srgbClr val="FF0000"/>
              </a:buClr>
              <a:buSzPts val="1800"/>
              <a:buChar char="●"/>
            </a:pPr>
            <a:r>
              <a:rPr lang="en-GB">
                <a:solidFill>
                  <a:srgbClr val="FF0000"/>
                </a:solidFill>
              </a:rPr>
              <a:t>Industry 1 M€</a:t>
            </a:r>
            <a:endParaRPr/>
          </a:p>
          <a:p>
            <a:pPr marL="514350" lvl="1" indent="-171450" algn="l" rtl="0">
              <a:lnSpc>
                <a:spcPct val="90000"/>
              </a:lnSpc>
              <a:spcBef>
                <a:spcPts val="375"/>
              </a:spcBef>
              <a:spcAft>
                <a:spcPts val="0"/>
              </a:spcAft>
              <a:buClr>
                <a:srgbClr val="FF0000"/>
              </a:buClr>
              <a:buSzPts val="1800"/>
              <a:buChar char="●"/>
            </a:pPr>
            <a:r>
              <a:rPr lang="en-GB">
                <a:solidFill>
                  <a:srgbClr val="FF0000"/>
                </a:solidFill>
              </a:rPr>
              <a:t>Universities &amp; Research 1 M€</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dedicate part of core funding to attract international talent as CIMNE Staff</a:t>
            </a:r>
            <a:endParaRPr>
              <a:solidFill>
                <a:srgbClr val="17365D"/>
              </a:solidFill>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increase the ratio of CIMNE staff vs staff affiliated from UPC</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To better engage Senior administrative staff through revised Executive Commission </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22</a:t>
            </a:fld>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Institutional International Relationships</a:t>
            </a:r>
            <a:endParaRPr/>
          </a:p>
        </p:txBody>
      </p:sp>
      <p:sp>
        <p:nvSpPr>
          <p:cNvPr id="273" name="Google Shape;273;p23"/>
          <p:cNvSpPr txBox="1">
            <a:spLocks noGrp="1"/>
          </p:cNvSpPr>
          <p:nvPr>
            <p:ph type="body" idx="1"/>
          </p:nvPr>
        </p:nvSpPr>
        <p:spPr>
          <a:xfrm>
            <a:off x="768925" y="1308755"/>
            <a:ext cx="10682845"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b="1"/>
          </a:p>
          <a:p>
            <a:pPr marL="171450" lvl="0" indent="-171450" algn="l" rtl="0">
              <a:lnSpc>
                <a:spcPct val="90000"/>
              </a:lnSpc>
              <a:spcBef>
                <a:spcPts val="750"/>
              </a:spcBef>
              <a:spcAft>
                <a:spcPts val="0"/>
              </a:spcAft>
              <a:buClr>
                <a:srgbClr val="17365D"/>
              </a:buClr>
              <a:buSzPts val="2100"/>
              <a:buChar char="●"/>
            </a:pPr>
            <a:r>
              <a:rPr lang="en-GB">
                <a:solidFill>
                  <a:srgbClr val="17365D"/>
                </a:solidFill>
              </a:rPr>
              <a:t>Extensive use of CIMNE’s Scientific Advisory Council by setting up specific task &amp; finish subgroups </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enlarge the number of international networks in which CIMNE is involved (IUTAM, SIAM, …)</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set up Joint Labs with different Universities (University of Swansea, Università degli Studi di Pavia, Politecnico di Milano, TU Braunschweig, Technical University of Athens, …) and to use them as a platform for European Projects, in particular MSC-DN´s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enhance activities  of CIMNE Classrooms and better exploit network</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consolidate our Congress activities and ensure their financial sustainability</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23</a:t>
            </a:fld>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768925" y="32221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Actions Related with Funding</a:t>
            </a:r>
            <a:endParaRPr/>
          </a:p>
        </p:txBody>
      </p:sp>
      <p:sp>
        <p:nvSpPr>
          <p:cNvPr id="280" name="Google Shape;280;p24"/>
          <p:cNvSpPr txBox="1">
            <a:spLocks noGrp="1"/>
          </p:cNvSpPr>
          <p:nvPr>
            <p:ph type="body" idx="1"/>
          </p:nvPr>
        </p:nvSpPr>
        <p:spPr>
          <a:xfrm>
            <a:off x="768925" y="1308755"/>
            <a:ext cx="10682845"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b="1"/>
          </a:p>
          <a:p>
            <a:pPr marL="171450" lvl="0" indent="-171450" algn="l" rtl="0">
              <a:lnSpc>
                <a:spcPct val="90000"/>
              </a:lnSpc>
              <a:spcBef>
                <a:spcPts val="750"/>
              </a:spcBef>
              <a:spcAft>
                <a:spcPts val="0"/>
              </a:spcAft>
              <a:buClr>
                <a:srgbClr val="FF0000"/>
              </a:buClr>
              <a:buSzPts val="2100"/>
              <a:buChar char="●"/>
            </a:pPr>
            <a:r>
              <a:rPr lang="en-GB">
                <a:solidFill>
                  <a:srgbClr val="FF0000"/>
                </a:solidFill>
              </a:rPr>
              <a:t>To set up an Industrial and TT Advisory Council</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organize specific sessions with selected IPs related with specific funding opportunities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provide more targeted funding information to IP´s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attract staff to CIMNE with strong funding track records and expectations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ensure that research groups have stable tenured leadership (CIMNE staff or UPC affiliated) </a:t>
            </a:r>
            <a:endParaRPr/>
          </a:p>
          <a:p>
            <a:pPr marL="171450" lvl="0" indent="-171450" algn="l" rtl="0">
              <a:lnSpc>
                <a:spcPct val="90000"/>
              </a:lnSpc>
              <a:spcBef>
                <a:spcPts val="750"/>
              </a:spcBef>
              <a:spcAft>
                <a:spcPts val="0"/>
              </a:spcAft>
              <a:buClr>
                <a:srgbClr val="FF0000"/>
              </a:buClr>
              <a:buSzPts val="2100"/>
              <a:buChar char="●"/>
            </a:pPr>
            <a:r>
              <a:rPr lang="en-GB">
                <a:solidFill>
                  <a:srgbClr val="FF0000"/>
                </a:solidFill>
              </a:rPr>
              <a:t>To distribute CIMNE funds according to transparent and agreed methodologies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assist and improve the monitoring of income and deployment of resources by groups/units, ensuring their financial health and sustainability</a:t>
            </a:r>
            <a:endParaRPr/>
          </a:p>
          <a:p>
            <a:pPr marL="171450" lvl="0" indent="-38100" algn="l" rtl="0">
              <a:lnSpc>
                <a:spcPct val="90000"/>
              </a:lnSpc>
              <a:spcBef>
                <a:spcPts val="750"/>
              </a:spcBef>
              <a:spcAft>
                <a:spcPts val="0"/>
              </a:spcAft>
              <a:buClr>
                <a:schemeClr val="dk1"/>
              </a:buClr>
              <a:buSzPts val="2100"/>
              <a:buNone/>
            </a:pPr>
            <a:endParaRPr>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24</a:t>
            </a:fld>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5"/>
          <p:cNvSpPr txBox="1">
            <a:spLocks noGrp="1"/>
          </p:cNvSpPr>
          <p:nvPr>
            <p:ph type="title"/>
          </p:nvPr>
        </p:nvSpPr>
        <p:spPr>
          <a:xfrm>
            <a:off x="768925" y="322218"/>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Questions – Institutional Relations</a:t>
            </a:r>
            <a:endParaRPr/>
          </a:p>
        </p:txBody>
      </p:sp>
      <p:sp>
        <p:nvSpPr>
          <p:cNvPr id="287" name="Google Shape;287;p25"/>
          <p:cNvSpPr txBox="1">
            <a:spLocks noGrp="1"/>
          </p:cNvSpPr>
          <p:nvPr>
            <p:ph type="body" idx="1"/>
          </p:nvPr>
        </p:nvSpPr>
        <p:spPr>
          <a:xfrm>
            <a:off x="768925" y="1308755"/>
            <a:ext cx="10682845" cy="44445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None/>
            </a:pPr>
            <a:endParaRPr b="1"/>
          </a:p>
          <a:p>
            <a:pPr marL="171450" lvl="0" indent="-171450" algn="l" rtl="0">
              <a:lnSpc>
                <a:spcPct val="90000"/>
              </a:lnSpc>
              <a:spcBef>
                <a:spcPts val="750"/>
              </a:spcBef>
              <a:spcAft>
                <a:spcPts val="0"/>
              </a:spcAft>
              <a:buClr>
                <a:srgbClr val="17365D"/>
              </a:buClr>
              <a:buSzPts val="2100"/>
              <a:buChar char="●"/>
            </a:pPr>
            <a:r>
              <a:rPr lang="en-GB">
                <a:solidFill>
                  <a:srgbClr val="17365D"/>
                </a:solidFill>
              </a:rPr>
              <a:t>Have we correctly identified UPC/CIMNE relationship priorities?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in relation to UPC staff affiliated to CIMNE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Are the expectations in relation to GENCAT reasonable?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in relation to attracting more external competitive funding</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in relation to enhancing international relationships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What KPI´s should we establish and target?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Anything else</a:t>
            </a:r>
            <a:endParaRPr/>
          </a:p>
          <a:p>
            <a:pPr marL="171450" lvl="0" indent="-38100" algn="l" rtl="0">
              <a:lnSpc>
                <a:spcPct val="90000"/>
              </a:lnSpc>
              <a:spcBef>
                <a:spcPts val="750"/>
              </a:spcBef>
              <a:spcAft>
                <a:spcPts val="0"/>
              </a:spcAft>
              <a:buClr>
                <a:schemeClr val="dk1"/>
              </a:buClr>
              <a:buSzPts val="2100"/>
              <a:buNone/>
            </a:pPr>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25</a:t>
            </a:fld>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txBox="1">
            <a:spLocks noGrp="1"/>
          </p:cNvSpPr>
          <p:nvPr>
            <p:ph type="body" idx="1"/>
          </p:nvPr>
        </p:nvSpPr>
        <p:spPr>
          <a:xfrm>
            <a:off x="498942" y="1025146"/>
            <a:ext cx="11252719" cy="4765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a:solidFill>
                  <a:srgbClr val="17365D"/>
                </a:solidFill>
              </a:rPr>
              <a:t>ATTRACTING &amp; DEVELOPING TALENT – Research Careers at CIMNE</a:t>
            </a:r>
            <a:endParaRPr sz="4000" b="1">
              <a:solidFill>
                <a:srgbClr val="17365D"/>
              </a:solidFill>
            </a:endParaRPr>
          </a:p>
          <a:p>
            <a:pPr marL="0" lvl="0" indent="0" algn="l" rtl="0">
              <a:lnSpc>
                <a:spcPct val="90000"/>
              </a:lnSpc>
              <a:spcBef>
                <a:spcPts val="1200"/>
              </a:spcBef>
              <a:spcAft>
                <a:spcPts val="0"/>
              </a:spcAft>
              <a:buClr>
                <a:schemeClr val="dk1"/>
              </a:buClr>
              <a:buSzPts val="2800"/>
              <a:buNone/>
            </a:pPr>
            <a:endParaRPr sz="2800" b="1">
              <a:solidFill>
                <a:srgbClr val="244061"/>
              </a:solidFill>
            </a:endParaRPr>
          </a:p>
          <a:p>
            <a:pPr marL="0" lvl="0" indent="0" algn="l" rtl="0">
              <a:lnSpc>
                <a:spcPct val="90000"/>
              </a:lnSpc>
              <a:spcBef>
                <a:spcPts val="1200"/>
              </a:spcBef>
              <a:spcAft>
                <a:spcPts val="0"/>
              </a:spcAft>
              <a:buClr>
                <a:srgbClr val="244061"/>
              </a:buClr>
              <a:buSzPts val="2800"/>
              <a:buNone/>
            </a:pPr>
            <a:r>
              <a:rPr lang="en-GB" sz="2800" b="1">
                <a:solidFill>
                  <a:srgbClr val="244061"/>
                </a:solidFill>
              </a:rPr>
              <a:t>Summary:</a:t>
            </a:r>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Objectives</a:t>
            </a:r>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Attracting talent</a:t>
            </a:r>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Improving gender balance</a:t>
            </a:r>
            <a:endParaRPr sz="2800">
              <a:solidFill>
                <a:srgbClr val="953734"/>
              </a:solidFill>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Enhancing training for researchers</a:t>
            </a:r>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Developing career pathways</a:t>
            </a:r>
            <a:endParaRPr/>
          </a:p>
          <a:p>
            <a:pPr marL="171450" lvl="0" indent="-171450" algn="l" rtl="0">
              <a:lnSpc>
                <a:spcPct val="90000"/>
              </a:lnSpc>
              <a:spcBef>
                <a:spcPts val="1200"/>
              </a:spcBef>
              <a:spcAft>
                <a:spcPts val="0"/>
              </a:spcAft>
              <a:buClr>
                <a:srgbClr val="953734"/>
              </a:buClr>
              <a:buSzPts val="2800"/>
              <a:buChar char="●"/>
            </a:pPr>
            <a:r>
              <a:rPr lang="en-GB" sz="2800">
                <a:solidFill>
                  <a:srgbClr val="953734"/>
                </a:solidFill>
              </a:rPr>
              <a:t>Questions</a:t>
            </a:r>
            <a:endParaRPr sz="2800">
              <a:solidFill>
                <a:srgbClr val="953734"/>
              </a:solidFill>
            </a:endParaRPr>
          </a:p>
          <a:p>
            <a:pPr marL="0" lvl="0" indent="0" algn="l" rtl="0">
              <a:lnSpc>
                <a:spcPct val="90000"/>
              </a:lnSpc>
              <a:spcBef>
                <a:spcPts val="1200"/>
              </a:spcBef>
              <a:spcAft>
                <a:spcPts val="0"/>
              </a:spcAft>
              <a:buClr>
                <a:schemeClr val="dk1"/>
              </a:buClr>
              <a:buSzPts val="2800"/>
              <a:buNone/>
            </a:pPr>
            <a:endParaRPr sz="2800" b="1">
              <a:solidFill>
                <a:srgbClr val="953734"/>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26</a:t>
            </a:fld>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Attracting and developing talent - Objectives:</a:t>
            </a:r>
            <a:endParaRPr/>
          </a:p>
        </p:txBody>
      </p:sp>
      <p:sp>
        <p:nvSpPr>
          <p:cNvPr id="299" name="Google Shape;299;p27"/>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a:solidFill>
                  <a:srgbClr val="17365D"/>
                </a:solidFill>
              </a:rPr>
              <a:t>To establish CIMNE as a leading destination of choice for senior and junior researchers in the field of numerical methods and computational mechanics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improve the gender balance of researcher community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develop an comprehensive programme of research training</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establish clear and comprehensive career pathways for academic research and innovation</a:t>
            </a:r>
            <a:endParaRPr>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27</a:t>
            </a:fld>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8"/>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ATTRACTING TALENT - Actions</a:t>
            </a:r>
            <a:endParaRPr/>
          </a:p>
        </p:txBody>
      </p:sp>
      <p:sp>
        <p:nvSpPr>
          <p:cNvPr id="305" name="Google Shape;305;p28"/>
          <p:cNvSpPr txBox="1">
            <a:spLocks noGrp="1"/>
          </p:cNvSpPr>
          <p:nvPr>
            <p:ph type="body" idx="1"/>
          </p:nvPr>
        </p:nvSpPr>
        <p:spPr>
          <a:xfrm>
            <a:off x="768927" y="1299428"/>
            <a:ext cx="10885009"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E36C09"/>
              </a:buClr>
              <a:buSzPts val="2400"/>
              <a:buChar char="●"/>
            </a:pPr>
            <a:r>
              <a:rPr lang="en-GB" sz="2400" b="1">
                <a:solidFill>
                  <a:srgbClr val="E36C09"/>
                </a:solidFill>
              </a:rPr>
              <a:t>New landing page </a:t>
            </a:r>
            <a:r>
              <a:rPr lang="en-GB" sz="2400"/>
              <a:t>in CIMNE’s web site where we explain:</a:t>
            </a:r>
            <a:endParaRPr/>
          </a:p>
          <a:p>
            <a:pPr marL="514350" lvl="1" indent="-171450" algn="l" rtl="0">
              <a:lnSpc>
                <a:spcPct val="90000"/>
              </a:lnSpc>
              <a:spcBef>
                <a:spcPts val="375"/>
              </a:spcBef>
              <a:spcAft>
                <a:spcPts val="0"/>
              </a:spcAft>
              <a:buClr>
                <a:schemeClr val="dk1"/>
              </a:buClr>
              <a:buSzPts val="2000"/>
              <a:buChar char="●"/>
            </a:pPr>
            <a:r>
              <a:rPr lang="en-GB" sz="2000"/>
              <a:t>Why is </a:t>
            </a:r>
            <a:r>
              <a:rPr lang="en-GB" sz="2000" b="1"/>
              <a:t>working in CIMNE a</a:t>
            </a:r>
            <a:r>
              <a:rPr lang="en-GB" sz="2000"/>
              <a:t>ttractive (what we offer apart from the position itself)</a:t>
            </a:r>
            <a:endParaRPr/>
          </a:p>
          <a:p>
            <a:pPr marL="342900" lvl="1" indent="0" algn="l" rtl="0">
              <a:lnSpc>
                <a:spcPct val="90000"/>
              </a:lnSpc>
              <a:spcBef>
                <a:spcPts val="375"/>
              </a:spcBef>
              <a:spcAft>
                <a:spcPts val="0"/>
              </a:spcAft>
              <a:buClr>
                <a:srgbClr val="538CD5"/>
              </a:buClr>
              <a:buSzPts val="2000"/>
              <a:buNone/>
            </a:pPr>
            <a:r>
              <a:rPr lang="en-GB" sz="2000">
                <a:solidFill>
                  <a:srgbClr val="538CD5"/>
                </a:solidFill>
              </a:rPr>
              <a:t>https://www.cimne.com/m3382/join-us/why-work-at-cimne</a:t>
            </a:r>
            <a:endParaRPr/>
          </a:p>
          <a:p>
            <a:pPr marL="514350" lvl="1" indent="-171450" algn="l" rtl="0">
              <a:lnSpc>
                <a:spcPct val="90000"/>
              </a:lnSpc>
              <a:spcBef>
                <a:spcPts val="375"/>
              </a:spcBef>
              <a:spcAft>
                <a:spcPts val="0"/>
              </a:spcAft>
              <a:buClr>
                <a:schemeClr val="dk1"/>
              </a:buClr>
              <a:buSzPts val="2000"/>
              <a:buChar char="●"/>
            </a:pPr>
            <a:r>
              <a:rPr lang="en-GB" sz="2000"/>
              <a:t>Clear explanation of </a:t>
            </a:r>
            <a:r>
              <a:rPr lang="en-GB" sz="2000" b="1"/>
              <a:t>open positions</a:t>
            </a:r>
            <a:endParaRPr/>
          </a:p>
          <a:p>
            <a:pPr marL="342900" lvl="1" indent="0" algn="l" rtl="0">
              <a:lnSpc>
                <a:spcPct val="90000"/>
              </a:lnSpc>
              <a:spcBef>
                <a:spcPts val="375"/>
              </a:spcBef>
              <a:spcAft>
                <a:spcPts val="0"/>
              </a:spcAft>
              <a:buClr>
                <a:srgbClr val="538CD5"/>
              </a:buClr>
              <a:buSzPts val="2000"/>
              <a:buNone/>
            </a:pPr>
            <a:r>
              <a:rPr lang="en-GB" sz="2000">
                <a:solidFill>
                  <a:srgbClr val="538CD5"/>
                </a:solidFill>
              </a:rPr>
              <a:t>https://www.cimne.com/m3455/join-us/job-offers</a:t>
            </a:r>
            <a:endParaRPr/>
          </a:p>
          <a:p>
            <a:pPr marL="514350" lvl="1" indent="-171450" algn="l" rtl="0">
              <a:lnSpc>
                <a:spcPct val="90000"/>
              </a:lnSpc>
              <a:spcBef>
                <a:spcPts val="375"/>
              </a:spcBef>
              <a:spcAft>
                <a:spcPts val="0"/>
              </a:spcAft>
              <a:buClr>
                <a:schemeClr val="dk1"/>
              </a:buClr>
              <a:buSzPts val="2000"/>
              <a:buChar char="●"/>
            </a:pPr>
            <a:r>
              <a:rPr lang="en-GB" sz="2000"/>
              <a:t>Clear view of </a:t>
            </a:r>
            <a:r>
              <a:rPr lang="en-GB" sz="2000" b="1"/>
              <a:t>existing funding grants </a:t>
            </a:r>
            <a:r>
              <a:rPr lang="en-GB" sz="2000"/>
              <a:t>and scholarships for joining CIMNE</a:t>
            </a:r>
            <a:endParaRPr/>
          </a:p>
          <a:p>
            <a:pPr marL="342900" lvl="1" indent="0" algn="l" rtl="0">
              <a:lnSpc>
                <a:spcPct val="90000"/>
              </a:lnSpc>
              <a:spcBef>
                <a:spcPts val="375"/>
              </a:spcBef>
              <a:spcAft>
                <a:spcPts val="0"/>
              </a:spcAft>
              <a:buClr>
                <a:srgbClr val="538CD5"/>
              </a:buClr>
              <a:buSzPts val="2000"/>
              <a:buNone/>
            </a:pPr>
            <a:r>
              <a:rPr lang="en-GB" sz="2000">
                <a:solidFill>
                  <a:srgbClr val="538CD5"/>
                </a:solidFill>
              </a:rPr>
              <a:t>https://www.cimne.com/m3449/join-us/career-opportunities</a:t>
            </a:r>
            <a:endParaRPr sz="2000">
              <a:solidFill>
                <a:srgbClr val="538CD5"/>
              </a:solidFill>
            </a:endParaRPr>
          </a:p>
          <a:p>
            <a:pPr marL="342900" lvl="1" indent="0" algn="l" rtl="0">
              <a:lnSpc>
                <a:spcPct val="90000"/>
              </a:lnSpc>
              <a:spcBef>
                <a:spcPts val="375"/>
              </a:spcBef>
              <a:spcAft>
                <a:spcPts val="0"/>
              </a:spcAft>
              <a:buClr>
                <a:schemeClr val="dk1"/>
              </a:buClr>
              <a:buSzPts val="2000"/>
              <a:buNone/>
            </a:pPr>
            <a:endParaRPr sz="2000">
              <a:solidFill>
                <a:srgbClr val="538CD5"/>
              </a:solidFill>
            </a:endParaRPr>
          </a:p>
          <a:p>
            <a:pPr marL="171450" lvl="0" indent="-171450" algn="l" rtl="0">
              <a:lnSpc>
                <a:spcPct val="90000"/>
              </a:lnSpc>
              <a:spcBef>
                <a:spcPts val="750"/>
              </a:spcBef>
              <a:spcAft>
                <a:spcPts val="0"/>
              </a:spcAft>
              <a:buClr>
                <a:srgbClr val="E36C09"/>
              </a:buClr>
              <a:buSzPts val="2400"/>
              <a:buChar char="●"/>
            </a:pPr>
            <a:r>
              <a:rPr lang="en-GB" sz="2400" b="1">
                <a:solidFill>
                  <a:srgbClr val="E36C09"/>
                </a:solidFill>
              </a:rPr>
              <a:t>Increase effort when disseminating open positions</a:t>
            </a:r>
            <a:r>
              <a:rPr lang="en-GB" sz="2400"/>
              <a:t>, using social media (LinkedIn, Twitter), CIMNE’s web site, Euraxess and </a:t>
            </a:r>
            <a:r>
              <a:rPr lang="en-GB" sz="2400" b="1" u="sng"/>
              <a:t>Research Gate</a:t>
            </a:r>
            <a:r>
              <a:rPr lang="en-GB" sz="2400"/>
              <a:t>.</a:t>
            </a:r>
            <a:endParaRPr/>
          </a:p>
          <a:p>
            <a:pPr marL="514350" lvl="1" indent="-44450" algn="l" rtl="0">
              <a:lnSpc>
                <a:spcPct val="90000"/>
              </a:lnSpc>
              <a:spcBef>
                <a:spcPts val="375"/>
              </a:spcBef>
              <a:spcAft>
                <a:spcPts val="0"/>
              </a:spcAft>
              <a:buClr>
                <a:schemeClr val="dk1"/>
              </a:buClr>
              <a:buSzPts val="2000"/>
              <a:buNone/>
            </a:pPr>
            <a:endParaRPr sz="2000"/>
          </a:p>
          <a:p>
            <a:pPr marL="171450" lvl="0" indent="-19050" algn="l" rtl="0">
              <a:lnSpc>
                <a:spcPct val="90000"/>
              </a:lnSpc>
              <a:spcBef>
                <a:spcPts val="750"/>
              </a:spcBef>
              <a:spcAft>
                <a:spcPts val="0"/>
              </a:spcAft>
              <a:buClr>
                <a:schemeClr val="dk1"/>
              </a:buClr>
              <a:buSzPts val="2400"/>
              <a:buNone/>
            </a:pPr>
            <a:endParaRPr sz="2400"/>
          </a:p>
          <a:p>
            <a:pPr marL="171450" lvl="0" indent="-19050" algn="l" rtl="0">
              <a:lnSpc>
                <a:spcPct val="90000"/>
              </a:lnSpc>
              <a:spcBef>
                <a:spcPts val="750"/>
              </a:spcBef>
              <a:spcAft>
                <a:spcPts val="0"/>
              </a:spcAft>
              <a:buClr>
                <a:schemeClr val="dk1"/>
              </a:buClr>
              <a:buSzPts val="2400"/>
              <a:buNone/>
            </a:pPr>
            <a:endParaRPr sz="2400"/>
          </a:p>
          <a:p>
            <a:pPr marL="171450" lvl="0" indent="-19050" algn="l" rtl="0">
              <a:lnSpc>
                <a:spcPct val="90000"/>
              </a:lnSpc>
              <a:spcBef>
                <a:spcPts val="750"/>
              </a:spcBef>
              <a:spcAft>
                <a:spcPts val="0"/>
              </a:spcAft>
              <a:buClr>
                <a:schemeClr val="dk1"/>
              </a:buClr>
              <a:buSzPts val="2400"/>
              <a:buNone/>
            </a:pPr>
            <a:endParaRPr sz="2400"/>
          </a:p>
        </p:txBody>
      </p:sp>
      <p:sp>
        <p:nvSpPr>
          <p:cNvPr id="2" name="Marcador de número de diapositiva 1"/>
          <p:cNvSpPr>
            <a:spLocks noGrp="1"/>
          </p:cNvSpPr>
          <p:nvPr>
            <p:ph type="sldNum" sz="quarter" idx="4"/>
          </p:nvPr>
        </p:nvSpPr>
        <p:spPr/>
        <p:txBody>
          <a:bodyPr/>
          <a:lstStyle/>
          <a:p>
            <a:fld id="{937A1609-7785-45C9-B292-625849177364}" type="slidenum">
              <a:rPr lang="es-ES" smtClean="0"/>
              <a:t>28</a:t>
            </a:fld>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9"/>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ATTRACTING TALENT</a:t>
            </a:r>
            <a:endParaRPr/>
          </a:p>
        </p:txBody>
      </p:sp>
      <p:sp>
        <p:nvSpPr>
          <p:cNvPr id="311" name="Google Shape;311;p29"/>
          <p:cNvSpPr txBox="1">
            <a:spLocks noGrp="1"/>
          </p:cNvSpPr>
          <p:nvPr>
            <p:ph type="body" idx="1"/>
          </p:nvPr>
        </p:nvSpPr>
        <p:spPr>
          <a:xfrm>
            <a:off x="768925" y="745386"/>
            <a:ext cx="10885009" cy="504902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400"/>
              <a:buChar char="●"/>
            </a:pPr>
            <a:r>
              <a:rPr lang="en-GB" sz="2400"/>
              <a:t>Special </a:t>
            </a:r>
            <a:r>
              <a:rPr lang="en-GB" sz="2400" b="1">
                <a:solidFill>
                  <a:srgbClr val="E36C09"/>
                </a:solidFill>
              </a:rPr>
              <a:t>actions to attract Senior Talent</a:t>
            </a:r>
            <a:r>
              <a:rPr lang="en-GB" sz="2400"/>
              <a:t>:</a:t>
            </a:r>
            <a:endParaRPr/>
          </a:p>
          <a:p>
            <a:pPr marL="0" lvl="0" indent="0" algn="l" rtl="0">
              <a:lnSpc>
                <a:spcPct val="90000"/>
              </a:lnSpc>
              <a:spcBef>
                <a:spcPts val="750"/>
              </a:spcBef>
              <a:spcAft>
                <a:spcPts val="0"/>
              </a:spcAft>
              <a:buClr>
                <a:schemeClr val="dk1"/>
              </a:buClr>
              <a:buSzPts val="2400"/>
              <a:buNone/>
            </a:pPr>
            <a:endParaRPr sz="2400"/>
          </a:p>
          <a:p>
            <a:pPr marL="514350" lvl="1" indent="-171450" algn="l" rtl="0">
              <a:lnSpc>
                <a:spcPct val="90000"/>
              </a:lnSpc>
              <a:spcBef>
                <a:spcPts val="375"/>
              </a:spcBef>
              <a:spcAft>
                <a:spcPts val="0"/>
              </a:spcAft>
              <a:buClr>
                <a:schemeClr val="dk1"/>
              </a:buClr>
              <a:buSzPts val="2000"/>
              <a:buChar char="●"/>
            </a:pPr>
            <a:r>
              <a:rPr lang="en-GB" sz="2000"/>
              <a:t>CIMNE’s Managing Board should study in which areas CIMNE needs to incorporate senior leadership and approach candidates directly</a:t>
            </a:r>
            <a:endParaRPr/>
          </a:p>
          <a:p>
            <a:pPr marL="514350" lvl="1" indent="-171450" algn="l" rtl="0">
              <a:lnSpc>
                <a:spcPct val="90000"/>
              </a:lnSpc>
              <a:spcBef>
                <a:spcPts val="375"/>
              </a:spcBef>
              <a:spcAft>
                <a:spcPts val="0"/>
              </a:spcAft>
              <a:buClr>
                <a:schemeClr val="dk1"/>
              </a:buClr>
              <a:buSzPts val="2000"/>
              <a:buChar char="●"/>
            </a:pPr>
            <a:r>
              <a:rPr lang="en-GB" sz="2000"/>
              <a:t>Foster the engagement of senior leaders, specially through ICREA. There should be one CIMNE applicant in each ICREA (Engineering) call</a:t>
            </a:r>
            <a:endParaRPr/>
          </a:p>
          <a:p>
            <a:pPr marL="171450" lvl="0" indent="-1905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en-GB" sz="2400"/>
              <a:t>Special </a:t>
            </a:r>
            <a:r>
              <a:rPr lang="en-GB" sz="2400" b="1">
                <a:solidFill>
                  <a:srgbClr val="E36C09"/>
                </a:solidFill>
              </a:rPr>
              <a:t>actions to attract Junior Talent</a:t>
            </a:r>
            <a:r>
              <a:rPr lang="en-GB" sz="2400"/>
              <a:t>:</a:t>
            </a:r>
            <a:endParaRPr/>
          </a:p>
          <a:p>
            <a:pPr marL="0" lvl="0" indent="0" algn="l" rtl="0">
              <a:lnSpc>
                <a:spcPct val="90000"/>
              </a:lnSpc>
              <a:spcBef>
                <a:spcPts val="750"/>
              </a:spcBef>
              <a:spcAft>
                <a:spcPts val="0"/>
              </a:spcAft>
              <a:buClr>
                <a:schemeClr val="dk1"/>
              </a:buClr>
              <a:buSzPts val="2400"/>
              <a:buNone/>
            </a:pPr>
            <a:endParaRPr sz="2400"/>
          </a:p>
          <a:p>
            <a:pPr marL="514350" lvl="1" indent="-171450" algn="l" rtl="0">
              <a:lnSpc>
                <a:spcPct val="90000"/>
              </a:lnSpc>
              <a:spcBef>
                <a:spcPts val="375"/>
              </a:spcBef>
              <a:spcAft>
                <a:spcPts val="0"/>
              </a:spcAft>
              <a:buClr>
                <a:schemeClr val="dk1"/>
              </a:buClr>
              <a:buSzPts val="2000"/>
              <a:buChar char="●"/>
            </a:pPr>
            <a:r>
              <a:rPr lang="en-GB" sz="2000" b="1"/>
              <a:t>New actions</a:t>
            </a:r>
            <a:r>
              <a:rPr lang="en-GB" sz="2000"/>
              <a:t>: open on-line sessions to explain to future PhD why joining CIMNE would make the difference: explain our research challenges. Sessions to be organised before deadlines for funded fellowships calls. The recording of these sessions could be uploaded in the landing page for Join us at CIMNE’s web site.</a:t>
            </a:r>
            <a:endParaRPr/>
          </a:p>
          <a:p>
            <a:pPr marL="514350" lvl="1" indent="-171450" algn="l" rtl="0">
              <a:lnSpc>
                <a:spcPct val="90000"/>
              </a:lnSpc>
              <a:spcBef>
                <a:spcPts val="375"/>
              </a:spcBef>
              <a:spcAft>
                <a:spcPts val="0"/>
              </a:spcAft>
              <a:buClr>
                <a:schemeClr val="dk1"/>
              </a:buClr>
              <a:buSzPts val="2000"/>
              <a:buChar char="●"/>
            </a:pPr>
            <a:r>
              <a:rPr lang="en-GB" sz="2000"/>
              <a:t>Preparing a </a:t>
            </a:r>
            <a:r>
              <a:rPr lang="en-GB" sz="2000" b="1"/>
              <a:t>roll-up</a:t>
            </a:r>
            <a:r>
              <a:rPr lang="en-GB" sz="2000"/>
              <a:t> for dissemination of junior (or even senior positions) in </a:t>
            </a:r>
            <a:r>
              <a:rPr lang="en-GB" sz="2000" b="1"/>
              <a:t>CIMNE conferences.</a:t>
            </a:r>
            <a:endParaRPr/>
          </a:p>
          <a:p>
            <a:pPr marL="514350" lvl="1" indent="-44450" algn="l" rtl="0">
              <a:lnSpc>
                <a:spcPct val="90000"/>
              </a:lnSpc>
              <a:spcBef>
                <a:spcPts val="375"/>
              </a:spcBef>
              <a:spcAft>
                <a:spcPts val="0"/>
              </a:spcAft>
              <a:buClr>
                <a:schemeClr val="dk1"/>
              </a:buClr>
              <a:buSzPts val="2000"/>
              <a:buNone/>
            </a:pPr>
            <a:endParaRPr sz="2000"/>
          </a:p>
          <a:p>
            <a:pPr marL="514350" lvl="1" indent="-44450" algn="l" rtl="0">
              <a:lnSpc>
                <a:spcPct val="90000"/>
              </a:lnSpc>
              <a:spcBef>
                <a:spcPts val="375"/>
              </a:spcBef>
              <a:spcAft>
                <a:spcPts val="0"/>
              </a:spcAft>
              <a:buClr>
                <a:schemeClr val="dk1"/>
              </a:buClr>
              <a:buSzPts val="2000"/>
              <a:buNone/>
            </a:pPr>
            <a:endParaRPr sz="2000"/>
          </a:p>
          <a:p>
            <a:pPr marL="171450" lvl="0" indent="-19050" algn="l" rtl="0">
              <a:lnSpc>
                <a:spcPct val="90000"/>
              </a:lnSpc>
              <a:spcBef>
                <a:spcPts val="750"/>
              </a:spcBef>
              <a:spcAft>
                <a:spcPts val="0"/>
              </a:spcAft>
              <a:buClr>
                <a:schemeClr val="dk1"/>
              </a:buClr>
              <a:buSzPts val="2400"/>
              <a:buNone/>
            </a:pPr>
            <a:endParaRPr sz="2400"/>
          </a:p>
          <a:p>
            <a:pPr marL="171450" lvl="0" indent="-19050" algn="l" rtl="0">
              <a:lnSpc>
                <a:spcPct val="90000"/>
              </a:lnSpc>
              <a:spcBef>
                <a:spcPts val="750"/>
              </a:spcBef>
              <a:spcAft>
                <a:spcPts val="0"/>
              </a:spcAft>
              <a:buClr>
                <a:schemeClr val="dk1"/>
              </a:buClr>
              <a:buSzPts val="2400"/>
              <a:buNone/>
            </a:pPr>
            <a:endParaRPr sz="2400"/>
          </a:p>
          <a:p>
            <a:pPr marL="171450" lvl="0" indent="-19050" algn="l" rtl="0">
              <a:lnSpc>
                <a:spcPct val="90000"/>
              </a:lnSpc>
              <a:spcBef>
                <a:spcPts val="750"/>
              </a:spcBef>
              <a:spcAft>
                <a:spcPts val="0"/>
              </a:spcAft>
              <a:buClr>
                <a:schemeClr val="dk1"/>
              </a:buClr>
              <a:buSzPts val="2400"/>
              <a:buNone/>
            </a:pPr>
            <a:endParaRPr sz="2400"/>
          </a:p>
        </p:txBody>
      </p:sp>
      <p:sp>
        <p:nvSpPr>
          <p:cNvPr id="2" name="Marcador de número de diapositiva 1"/>
          <p:cNvSpPr>
            <a:spLocks noGrp="1"/>
          </p:cNvSpPr>
          <p:nvPr>
            <p:ph type="sldNum" sz="quarter" idx="4"/>
          </p:nvPr>
        </p:nvSpPr>
        <p:spPr/>
        <p:txBody>
          <a:bodyPr/>
          <a:lstStyle/>
          <a:p>
            <a:fld id="{937A1609-7785-45C9-B292-625849177364}" type="slidenum">
              <a:rPr lang="es-ES" smtClean="0"/>
              <a:t>29</a:t>
            </a:fld>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2126674" y="1000935"/>
            <a:ext cx="7938655"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300"/>
              <a:buFont typeface="Arial"/>
              <a:buNone/>
            </a:pPr>
            <a:r>
              <a:rPr lang="en-GB">
                <a:solidFill>
                  <a:srgbClr val="3F3F3F"/>
                </a:solidFill>
              </a:rPr>
              <a:t>CIMNE Today – SWOT Analysis</a:t>
            </a:r>
            <a:endParaRPr/>
          </a:p>
        </p:txBody>
      </p:sp>
      <p:graphicFrame>
        <p:nvGraphicFramePr>
          <p:cNvPr id="89" name="Google Shape;89;p3"/>
          <p:cNvGraphicFramePr/>
          <p:nvPr/>
        </p:nvGraphicFramePr>
        <p:xfrm>
          <a:off x="576072" y="1709928"/>
          <a:ext cx="10817350" cy="4954536"/>
        </p:xfrm>
        <a:graphic>
          <a:graphicData uri="http://schemas.openxmlformats.org/drawingml/2006/table">
            <a:tbl>
              <a:tblPr>
                <a:noFill/>
                <a:tableStyleId>{0CF083D9-223A-4DBA-845E-CC33CE619FDF}</a:tableStyleId>
              </a:tblPr>
              <a:tblGrid>
                <a:gridCol w="10817350">
                  <a:extLst>
                    <a:ext uri="{9D8B030D-6E8A-4147-A177-3AD203B41FA5}">
                      <a16:colId xmlns:a16="http://schemas.microsoft.com/office/drawing/2014/main" val="20000"/>
                    </a:ext>
                  </a:extLst>
                </a:gridCol>
              </a:tblGrid>
              <a:tr h="227075">
                <a:tc>
                  <a:txBody>
                    <a:bodyPr/>
                    <a:lstStyle/>
                    <a:p>
                      <a:pPr marL="0" marR="0" lvl="0" indent="0" algn="ctr" rtl="0">
                        <a:lnSpc>
                          <a:spcPct val="107000"/>
                        </a:lnSpc>
                        <a:spcBef>
                          <a:spcPts val="0"/>
                        </a:spcBef>
                        <a:spcAft>
                          <a:spcPts val="0"/>
                        </a:spcAft>
                        <a:buClr>
                          <a:srgbClr val="000000"/>
                        </a:buClr>
                        <a:buSzPts val="2000"/>
                        <a:buFont typeface="Arial"/>
                        <a:buNone/>
                      </a:pPr>
                      <a:r>
                        <a:rPr lang="en-GB" sz="2000" b="1" u="none" strike="noStrike" cap="none">
                          <a:latin typeface="Calibri"/>
                          <a:ea typeface="Calibri"/>
                          <a:cs typeface="Calibri"/>
                          <a:sym typeface="Calibri"/>
                        </a:rPr>
                        <a:t>Weaknesses</a:t>
                      </a:r>
                      <a:endParaRPr sz="2000" b="1" u="none" strike="noStrike" cap="none">
                        <a:latin typeface="Calibri"/>
                        <a:ea typeface="Calibri"/>
                        <a:cs typeface="Calibri"/>
                        <a:sym typeface="Calibri"/>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36C09"/>
                    </a:solidFill>
                  </a:tcPr>
                </a:tc>
                <a:extLst>
                  <a:ext uri="{0D108BD9-81ED-4DB2-BD59-A6C34878D82A}">
                    <a16:rowId xmlns:a16="http://schemas.microsoft.com/office/drawing/2014/main" val="10000"/>
                  </a:ext>
                </a:extLst>
              </a:tr>
              <a:tr h="4628400">
                <a:tc>
                  <a:txBody>
                    <a:bodyPr/>
                    <a:lstStyle/>
                    <a:p>
                      <a:pPr marL="742950" marR="65405" lvl="1" indent="-285750" algn="l" rtl="0">
                        <a:lnSpc>
                          <a:spcPct val="100000"/>
                        </a:lnSpc>
                        <a:spcBef>
                          <a:spcPts val="0"/>
                        </a:spcBef>
                        <a:spcAft>
                          <a:spcPts val="0"/>
                        </a:spcAft>
                        <a:buClr>
                          <a:srgbClr val="00539F"/>
                        </a:buClr>
                        <a:buSzPts val="2000"/>
                        <a:buFont typeface="Noto Sans"/>
                        <a:buChar char="∙"/>
                      </a:pPr>
                      <a:r>
                        <a:rPr lang="en-GB" sz="2000" u="none" strike="noStrike" cap="none">
                          <a:latin typeface="Arial"/>
                          <a:ea typeface="Arial"/>
                          <a:cs typeface="Arial"/>
                          <a:sym typeface="Arial"/>
                        </a:rPr>
                        <a:t>A limited amount of </a:t>
                      </a:r>
                      <a:r>
                        <a:rPr lang="en-GB" sz="2000" u="none" strike="noStrike" cap="none">
                          <a:solidFill>
                            <a:srgbClr val="FF0000"/>
                          </a:solidFill>
                          <a:latin typeface="Arial"/>
                          <a:ea typeface="Arial"/>
                          <a:cs typeface="Arial"/>
                          <a:sym typeface="Arial"/>
                        </a:rPr>
                        <a:t>core funding </a:t>
                      </a:r>
                      <a:r>
                        <a:rPr lang="en-GB" sz="2000" u="none" strike="noStrike" cap="none">
                          <a:latin typeface="Arial"/>
                          <a:ea typeface="Arial"/>
                          <a:cs typeface="Arial"/>
                          <a:sym typeface="Arial"/>
                        </a:rPr>
                        <a:t>in relation to the overall funding of CIMNE, which makes the activities over reliant on success in project funding and makes it difficult to develop a long-term strategy. </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Lack of </a:t>
                      </a:r>
                      <a:r>
                        <a:rPr lang="en-GB" sz="2000" u="none" strike="noStrike" cap="none">
                          <a:solidFill>
                            <a:srgbClr val="FF0000"/>
                          </a:solidFill>
                          <a:latin typeface="Arial"/>
                          <a:ea typeface="Arial"/>
                          <a:cs typeface="Arial"/>
                          <a:sym typeface="Arial"/>
                        </a:rPr>
                        <a:t>diversity in relation to gender</a:t>
                      </a:r>
                      <a:r>
                        <a:rPr lang="en-GB" sz="2000" u="none" strike="noStrike" cap="none">
                          <a:latin typeface="Arial"/>
                          <a:ea typeface="Arial"/>
                          <a:cs typeface="Arial"/>
                          <a:sym typeface="Arial"/>
                        </a:rPr>
                        <a:t>, particularly amongst senior academic staff at the Centre. </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Uneven distribution of research excellence across different groups in CIMNE.</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Weak levels of collaboration between theoretical groups and those more focused on the applications of NME. </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A weak </a:t>
                      </a:r>
                      <a:r>
                        <a:rPr lang="en-GB" sz="2000" u="none" strike="noStrike" cap="none">
                          <a:solidFill>
                            <a:srgbClr val="FF0000"/>
                          </a:solidFill>
                          <a:latin typeface="Arial"/>
                          <a:ea typeface="Arial"/>
                          <a:cs typeface="Arial"/>
                          <a:sym typeface="Arial"/>
                        </a:rPr>
                        <a:t>talent management </a:t>
                      </a:r>
                      <a:r>
                        <a:rPr lang="en-GB" sz="2000" u="none" strike="noStrike" cap="none">
                          <a:latin typeface="Arial"/>
                          <a:ea typeface="Arial"/>
                          <a:cs typeface="Arial"/>
                          <a:sym typeface="Arial"/>
                        </a:rPr>
                        <a:t>strategy and structure capable of attracting and developing leading worldwide researchers.</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A strong reliance on UPC academics over CIMNE own staff, particularly in relation to senior staff who are close to retirement.</a:t>
                      </a:r>
                      <a:endParaRPr sz="2000" u="none" strike="noStrike" cap="none">
                        <a:latin typeface="Arial"/>
                        <a:ea typeface="Arial"/>
                        <a:cs typeface="Arial"/>
                        <a:sym typeface="Arial"/>
                      </a:endParaRPr>
                    </a:p>
                    <a:p>
                      <a:pPr marL="685800" marR="0" lvl="1" indent="-215900" algn="l" rtl="0">
                        <a:lnSpc>
                          <a:spcPct val="100000"/>
                        </a:lnSpc>
                        <a:spcBef>
                          <a:spcPts val="0"/>
                        </a:spcBef>
                        <a:spcAft>
                          <a:spcPts val="0"/>
                        </a:spcAft>
                        <a:buClr>
                          <a:schemeClr val="dk1"/>
                        </a:buClr>
                        <a:buSzPts val="2000"/>
                        <a:buFont typeface="Arial"/>
                        <a:buNone/>
                      </a:pPr>
                      <a:endParaRPr sz="2000" u="none" strike="noStrike" cap="none">
                        <a:solidFill>
                          <a:srgbClr val="FF0000"/>
                        </a:solidFill>
                        <a:latin typeface="Arial"/>
                        <a:ea typeface="Arial"/>
                        <a:cs typeface="Arial"/>
                        <a:sym typeface="Arial"/>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Marcador de número de diapositiva 1"/>
          <p:cNvSpPr>
            <a:spLocks noGrp="1"/>
          </p:cNvSpPr>
          <p:nvPr>
            <p:ph type="sldNum" sz="quarter" idx="4"/>
          </p:nvPr>
        </p:nvSpPr>
        <p:spPr/>
        <p:txBody>
          <a:bodyPr/>
          <a:lstStyle/>
          <a:p>
            <a:fld id="{937A1609-7785-45C9-B292-625849177364}" type="slidenum">
              <a:rPr lang="es-ES" smtClean="0"/>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WELCOMING NEW RESEARCHERS</a:t>
            </a:r>
            <a:endParaRPr/>
          </a:p>
        </p:txBody>
      </p:sp>
      <p:sp>
        <p:nvSpPr>
          <p:cNvPr id="317" name="Google Shape;317;p30"/>
          <p:cNvSpPr txBox="1">
            <a:spLocks noGrp="1"/>
          </p:cNvSpPr>
          <p:nvPr>
            <p:ph type="body" idx="1"/>
          </p:nvPr>
        </p:nvSpPr>
        <p:spPr>
          <a:xfrm>
            <a:off x="845928" y="1012733"/>
            <a:ext cx="10670406"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800"/>
              <a:buChar char="●"/>
            </a:pPr>
            <a:r>
              <a:rPr lang="en-GB" sz="2800"/>
              <a:t>Our </a:t>
            </a:r>
            <a:r>
              <a:rPr lang="en-GB" sz="2800" b="1"/>
              <a:t>Welcome Strategy needs to be improved</a:t>
            </a:r>
            <a:r>
              <a:rPr lang="en-GB" sz="2800"/>
              <a:t>. New special </a:t>
            </a:r>
            <a:r>
              <a:rPr lang="en-GB" sz="2800" b="1">
                <a:solidFill>
                  <a:srgbClr val="E36C09"/>
                </a:solidFill>
              </a:rPr>
              <a:t>actions to welcoming new researchers</a:t>
            </a:r>
            <a:r>
              <a:rPr lang="en-GB" sz="2800"/>
              <a:t>:</a:t>
            </a:r>
            <a:endParaRPr/>
          </a:p>
          <a:p>
            <a:pPr marL="0" lvl="0" indent="0" algn="l" rtl="0">
              <a:lnSpc>
                <a:spcPct val="90000"/>
              </a:lnSpc>
              <a:spcBef>
                <a:spcPts val="750"/>
              </a:spcBef>
              <a:spcAft>
                <a:spcPts val="0"/>
              </a:spcAft>
              <a:buClr>
                <a:schemeClr val="dk1"/>
              </a:buClr>
              <a:buSzPts val="2800"/>
              <a:buNone/>
            </a:pPr>
            <a:endParaRPr sz="2800"/>
          </a:p>
          <a:p>
            <a:pPr marL="514350" lvl="1" indent="-171450" algn="l" rtl="0">
              <a:lnSpc>
                <a:spcPct val="90000"/>
              </a:lnSpc>
              <a:spcBef>
                <a:spcPts val="375"/>
              </a:spcBef>
              <a:spcAft>
                <a:spcPts val="0"/>
              </a:spcAft>
              <a:buClr>
                <a:schemeClr val="dk1"/>
              </a:buClr>
              <a:buSzPts val="2400"/>
              <a:buChar char="●"/>
            </a:pPr>
            <a:r>
              <a:rPr lang="en-GB" sz="2400"/>
              <a:t>Initiate a </a:t>
            </a:r>
            <a:r>
              <a:rPr lang="en-GB" sz="2400" b="1"/>
              <a:t>social programme </a:t>
            </a:r>
            <a:r>
              <a:rPr lang="en-GB" sz="2400"/>
              <a:t>that could include: sports, mindfulness, off-site activities, among others. To be further discussed.</a:t>
            </a:r>
            <a:endParaRPr/>
          </a:p>
          <a:p>
            <a:pPr marL="514350" lvl="1" indent="-171450" algn="l" rtl="0">
              <a:lnSpc>
                <a:spcPct val="90000"/>
              </a:lnSpc>
              <a:spcBef>
                <a:spcPts val="375"/>
              </a:spcBef>
              <a:spcAft>
                <a:spcPts val="0"/>
              </a:spcAft>
              <a:buClr>
                <a:schemeClr val="dk1"/>
              </a:buClr>
              <a:buSzPts val="2400"/>
              <a:buChar char="●"/>
            </a:pPr>
            <a:r>
              <a:rPr lang="en-GB" sz="2400"/>
              <a:t>Start a </a:t>
            </a:r>
            <a:r>
              <a:rPr lang="en-GB" sz="2400" b="1"/>
              <a:t>mentoring programme</a:t>
            </a:r>
            <a:r>
              <a:rPr lang="en-GB" sz="2400"/>
              <a:t>, where PhD students of last year accompany new students. We should open an internal call to select the mentors and decide how we remunerate them.</a:t>
            </a:r>
            <a:endParaRPr/>
          </a:p>
          <a:p>
            <a:pPr marL="514350" lvl="1" indent="-171450" algn="l" rtl="0">
              <a:lnSpc>
                <a:spcPct val="90000"/>
              </a:lnSpc>
              <a:spcBef>
                <a:spcPts val="375"/>
              </a:spcBef>
              <a:spcAft>
                <a:spcPts val="0"/>
              </a:spcAft>
              <a:buClr>
                <a:schemeClr val="dk1"/>
              </a:buClr>
              <a:buSzPts val="2400"/>
              <a:buChar char="●"/>
            </a:pPr>
            <a:r>
              <a:rPr lang="en-GB" sz="2400" b="1"/>
              <a:t>Support arrivals </a:t>
            </a:r>
            <a:r>
              <a:rPr lang="en-GB" sz="2400"/>
              <a:t>of new researchers: picking them at the airport, help with accommodation, guided tours of the campus and CIMNE’s premises, assistance with legal/administrative procedures (NIE, registration, banks, etc.), among others.</a:t>
            </a:r>
            <a:endParaRPr sz="2800"/>
          </a:p>
        </p:txBody>
      </p:sp>
      <p:sp>
        <p:nvSpPr>
          <p:cNvPr id="2" name="Marcador de número de diapositiva 1"/>
          <p:cNvSpPr>
            <a:spLocks noGrp="1"/>
          </p:cNvSpPr>
          <p:nvPr>
            <p:ph type="sldNum" sz="quarter" idx="4"/>
          </p:nvPr>
        </p:nvSpPr>
        <p:spPr/>
        <p:txBody>
          <a:bodyPr/>
          <a:lstStyle/>
          <a:p>
            <a:fld id="{937A1609-7785-45C9-B292-625849177364}" type="slidenum">
              <a:rPr lang="es-ES" smtClean="0"/>
              <a:t>30</a:t>
            </a:fld>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1"/>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IMPROVING GENDER BALANCE</a:t>
            </a:r>
            <a:endParaRPr/>
          </a:p>
        </p:txBody>
      </p:sp>
      <p:sp>
        <p:nvSpPr>
          <p:cNvPr id="323" name="Google Shape;323;p31"/>
          <p:cNvSpPr txBox="1">
            <a:spLocks noGrp="1"/>
          </p:cNvSpPr>
          <p:nvPr>
            <p:ph type="body" idx="1"/>
          </p:nvPr>
        </p:nvSpPr>
        <p:spPr>
          <a:xfrm>
            <a:off x="768926" y="1031984"/>
            <a:ext cx="10670406"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800"/>
              <a:buChar char="●"/>
            </a:pPr>
            <a:r>
              <a:rPr lang="en-GB" sz="2800"/>
              <a:t>Special </a:t>
            </a:r>
            <a:r>
              <a:rPr lang="en-GB" sz="2800" b="1">
                <a:solidFill>
                  <a:srgbClr val="E36C09"/>
                </a:solidFill>
              </a:rPr>
              <a:t>actions to attract women researchers</a:t>
            </a:r>
            <a:r>
              <a:rPr lang="en-GB" sz="2800"/>
              <a:t>:</a:t>
            </a:r>
            <a:endParaRPr/>
          </a:p>
          <a:p>
            <a:pPr marL="0" lvl="0" indent="0" algn="l" rtl="0">
              <a:lnSpc>
                <a:spcPct val="90000"/>
              </a:lnSpc>
              <a:spcBef>
                <a:spcPts val="750"/>
              </a:spcBef>
              <a:spcAft>
                <a:spcPts val="0"/>
              </a:spcAft>
              <a:buClr>
                <a:schemeClr val="dk1"/>
              </a:buClr>
              <a:buSzPts val="2800"/>
              <a:buNone/>
            </a:pPr>
            <a:endParaRPr sz="2800"/>
          </a:p>
          <a:p>
            <a:pPr marL="514350" lvl="1" indent="-171450" algn="l" rtl="0">
              <a:lnSpc>
                <a:spcPct val="90000"/>
              </a:lnSpc>
              <a:spcBef>
                <a:spcPts val="375"/>
              </a:spcBef>
              <a:spcAft>
                <a:spcPts val="0"/>
              </a:spcAft>
              <a:buClr>
                <a:schemeClr val="dk1"/>
              </a:buClr>
              <a:buSzPts val="2400"/>
              <a:buChar char="●"/>
            </a:pPr>
            <a:r>
              <a:rPr lang="en-GB" sz="2400"/>
              <a:t>Specially </a:t>
            </a:r>
            <a:r>
              <a:rPr lang="en-GB" sz="2400" b="1"/>
              <a:t>inviting women researchers </a:t>
            </a:r>
            <a:r>
              <a:rPr lang="en-GB" sz="2400"/>
              <a:t>to participate in CIMNE’s open calls</a:t>
            </a:r>
            <a:endParaRPr/>
          </a:p>
          <a:p>
            <a:pPr marL="514350" lvl="1" indent="-171450" algn="l" rtl="0">
              <a:lnSpc>
                <a:spcPct val="90000"/>
              </a:lnSpc>
              <a:spcBef>
                <a:spcPts val="375"/>
              </a:spcBef>
              <a:spcAft>
                <a:spcPts val="0"/>
              </a:spcAft>
              <a:buClr>
                <a:schemeClr val="dk1"/>
              </a:buClr>
              <a:buSzPts val="2400"/>
              <a:buChar char="●"/>
            </a:pPr>
            <a:r>
              <a:rPr lang="en-GB" sz="2400"/>
              <a:t>Implement a new procedure involving HR dept in which all spontaneous candidates that arrive at CIMNE’s mailboxes will be answered and advised to visit the section </a:t>
            </a:r>
            <a:r>
              <a:rPr lang="en-GB" sz="2400" i="1"/>
              <a:t>Join us </a:t>
            </a:r>
            <a:r>
              <a:rPr lang="en-GB" sz="2400"/>
              <a:t>regularly. Besides, </a:t>
            </a:r>
            <a:r>
              <a:rPr lang="en-GB" sz="2400" b="1"/>
              <a:t>all female CV will be stored </a:t>
            </a:r>
            <a:r>
              <a:rPr lang="en-GB" sz="2400"/>
              <a:t>in a special file for further use. Email text to be revised. To be further discussed. Aim to have female applicants for every call.</a:t>
            </a:r>
            <a:endParaRPr sz="2400"/>
          </a:p>
          <a:p>
            <a:pPr marL="514350" lvl="1" indent="-171450" algn="l" rtl="0">
              <a:lnSpc>
                <a:spcPct val="90000"/>
              </a:lnSpc>
              <a:spcBef>
                <a:spcPts val="375"/>
              </a:spcBef>
              <a:spcAft>
                <a:spcPts val="0"/>
              </a:spcAft>
              <a:buClr>
                <a:schemeClr val="dk1"/>
              </a:buClr>
              <a:buSzPts val="2400"/>
              <a:buChar char="●"/>
            </a:pPr>
            <a:r>
              <a:rPr lang="en-GB" sz="2400" b="1"/>
              <a:t>Increase work balance measures</a:t>
            </a:r>
            <a:r>
              <a:rPr lang="en-GB" sz="2400"/>
              <a:t>: up to 2 WFH days, giving more flexibility to parents with children under a given age, etc. To be further discussed.</a:t>
            </a:r>
            <a:endParaRPr/>
          </a:p>
          <a:p>
            <a:pPr marL="171450" lvl="0" indent="0" algn="l" rtl="0">
              <a:lnSpc>
                <a:spcPct val="90000"/>
              </a:lnSpc>
              <a:spcBef>
                <a:spcPts val="750"/>
              </a:spcBef>
              <a:spcAft>
                <a:spcPts val="0"/>
              </a:spcAft>
              <a:buClr>
                <a:schemeClr val="dk1"/>
              </a:buClr>
              <a:buSzPts val="2800"/>
              <a:buNone/>
            </a:pPr>
            <a:endParaRPr sz="2800"/>
          </a:p>
          <a:p>
            <a:pPr marL="171450" lvl="0" indent="0" algn="l" rtl="0">
              <a:lnSpc>
                <a:spcPct val="90000"/>
              </a:lnSpc>
              <a:spcBef>
                <a:spcPts val="750"/>
              </a:spcBef>
              <a:spcAft>
                <a:spcPts val="0"/>
              </a:spcAft>
              <a:buClr>
                <a:schemeClr val="dk1"/>
              </a:buClr>
              <a:buSzPts val="2800"/>
              <a:buNone/>
            </a:pPr>
            <a:endParaRPr sz="2800"/>
          </a:p>
          <a:p>
            <a:pPr marL="171450" lvl="0" indent="0" algn="l" rtl="0">
              <a:lnSpc>
                <a:spcPct val="90000"/>
              </a:lnSpc>
              <a:spcBef>
                <a:spcPts val="750"/>
              </a:spcBef>
              <a:spcAft>
                <a:spcPts val="0"/>
              </a:spcAft>
              <a:buClr>
                <a:schemeClr val="dk1"/>
              </a:buClr>
              <a:buSzPts val="2800"/>
              <a:buNone/>
            </a:pPr>
            <a:endParaRPr sz="2800"/>
          </a:p>
        </p:txBody>
      </p:sp>
      <p:sp>
        <p:nvSpPr>
          <p:cNvPr id="2" name="Marcador de número de diapositiva 1"/>
          <p:cNvSpPr>
            <a:spLocks noGrp="1"/>
          </p:cNvSpPr>
          <p:nvPr>
            <p:ph type="sldNum" sz="quarter" idx="4"/>
          </p:nvPr>
        </p:nvSpPr>
        <p:spPr/>
        <p:txBody>
          <a:bodyPr/>
          <a:lstStyle/>
          <a:p>
            <a:fld id="{937A1609-7785-45C9-B292-625849177364}" type="slidenum">
              <a:rPr lang="es-ES" smtClean="0"/>
              <a:t>31</a:t>
            </a:fld>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TRAINING FOR RESEARCHERS</a:t>
            </a:r>
            <a:endParaRPr/>
          </a:p>
        </p:txBody>
      </p:sp>
      <p:sp>
        <p:nvSpPr>
          <p:cNvPr id="330" name="Google Shape;330;p32"/>
          <p:cNvSpPr txBox="1">
            <a:spLocks noGrp="1"/>
          </p:cNvSpPr>
          <p:nvPr>
            <p:ph type="body" idx="1"/>
          </p:nvPr>
        </p:nvSpPr>
        <p:spPr>
          <a:xfrm>
            <a:off x="0" y="718726"/>
            <a:ext cx="12261273" cy="4034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a:t>We have designed a Training Programme for CIMNE researchers, from PhD to Full Research Professors:</a:t>
            </a:r>
            <a:endParaRPr/>
          </a:p>
        </p:txBody>
      </p:sp>
      <p:graphicFrame>
        <p:nvGraphicFramePr>
          <p:cNvPr id="331" name="Google Shape;331;p32"/>
          <p:cNvGraphicFramePr/>
          <p:nvPr/>
        </p:nvGraphicFramePr>
        <p:xfrm>
          <a:off x="108065" y="1122218"/>
          <a:ext cx="11887225" cy="5733525"/>
        </p:xfrm>
        <a:graphic>
          <a:graphicData uri="http://schemas.openxmlformats.org/drawingml/2006/table">
            <a:tbl>
              <a:tblPr firstRow="1" bandRow="1">
                <a:noFill/>
                <a:tableStyleId>{D8B7B521-79E5-4FAE-BC9B-2D69DB70FB23}</a:tableStyleId>
              </a:tblPr>
              <a:tblGrid>
                <a:gridCol w="4347550">
                  <a:extLst>
                    <a:ext uri="{9D8B030D-6E8A-4147-A177-3AD203B41FA5}">
                      <a16:colId xmlns:a16="http://schemas.microsoft.com/office/drawing/2014/main" val="20000"/>
                    </a:ext>
                  </a:extLst>
                </a:gridCol>
                <a:gridCol w="1175750">
                  <a:extLst>
                    <a:ext uri="{9D8B030D-6E8A-4147-A177-3AD203B41FA5}">
                      <a16:colId xmlns:a16="http://schemas.microsoft.com/office/drawing/2014/main" val="20001"/>
                    </a:ext>
                  </a:extLst>
                </a:gridCol>
                <a:gridCol w="1232300">
                  <a:extLst>
                    <a:ext uri="{9D8B030D-6E8A-4147-A177-3AD203B41FA5}">
                      <a16:colId xmlns:a16="http://schemas.microsoft.com/office/drawing/2014/main" val="20002"/>
                    </a:ext>
                  </a:extLst>
                </a:gridCol>
                <a:gridCol w="1293900">
                  <a:extLst>
                    <a:ext uri="{9D8B030D-6E8A-4147-A177-3AD203B41FA5}">
                      <a16:colId xmlns:a16="http://schemas.microsoft.com/office/drawing/2014/main" val="20003"/>
                    </a:ext>
                  </a:extLst>
                </a:gridCol>
                <a:gridCol w="1385450">
                  <a:extLst>
                    <a:ext uri="{9D8B030D-6E8A-4147-A177-3AD203B41FA5}">
                      <a16:colId xmlns:a16="http://schemas.microsoft.com/office/drawing/2014/main" val="20004"/>
                    </a:ext>
                  </a:extLst>
                </a:gridCol>
                <a:gridCol w="1334400">
                  <a:extLst>
                    <a:ext uri="{9D8B030D-6E8A-4147-A177-3AD203B41FA5}">
                      <a16:colId xmlns:a16="http://schemas.microsoft.com/office/drawing/2014/main" val="20005"/>
                    </a:ext>
                  </a:extLst>
                </a:gridCol>
                <a:gridCol w="1117875">
                  <a:extLst>
                    <a:ext uri="{9D8B030D-6E8A-4147-A177-3AD203B41FA5}">
                      <a16:colId xmlns:a16="http://schemas.microsoft.com/office/drawing/2014/main" val="20006"/>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PhD Students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Post Doc</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Assistant Professors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Associate Professors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Full Research Professors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en-GB" sz="1350" u="none" strike="noStrike" cap="none"/>
                        <a:t>Innovation Officers</a:t>
                      </a:r>
                      <a:endParaRPr sz="135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Project planning, time management, budget control and organisation of researchers</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Intellectual property</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Employability skills (Writing CVs and job applications, Successful Interviews and Professional development planning)</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Impactful academic writing</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Publishing, bibliometrics and peer review</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Three Minute Thesis (3MT) competition</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Powerful presentations and vocal coaching: Improve personal Impact and presentation skills</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Research Integrity</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Leadership</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Entrepreneurship</a:t>
                      </a:r>
                      <a:endParaRPr sz="1400" b="0" i="0" u="none" strike="noStrike" cap="none">
                        <a:solidFill>
                          <a:srgbClr val="000000"/>
                        </a:solidFill>
                        <a:latin typeface="Arial"/>
                        <a:ea typeface="Arial"/>
                        <a:cs typeface="Arial"/>
                        <a:sym typeface="Arial"/>
                      </a:endParaRPr>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Environment and Prevention of Labour Risks</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1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Information Security Awareness / Data Protection</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1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Ethics</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X</a:t>
                      </a:r>
                      <a:endParaRPr sz="1400" u="none" strike="noStrike" cap="none"/>
                    </a:p>
                  </a:txBody>
                  <a:tcPr marL="9525" marR="9525" marT="9525" marB="0" anchor="ctr"/>
                </a:tc>
                <a:extLst>
                  <a:ext uri="{0D108BD9-81ED-4DB2-BD59-A6C34878D82A}">
                    <a16:rowId xmlns:a16="http://schemas.microsoft.com/office/drawing/2014/main" val="10013"/>
                  </a:ext>
                </a:extLst>
              </a:tr>
            </a:tbl>
          </a:graphicData>
        </a:graphic>
      </p:graphicFrame>
      <p:sp>
        <p:nvSpPr>
          <p:cNvPr id="2" name="Marcador de número de diapositiva 1"/>
          <p:cNvSpPr>
            <a:spLocks noGrp="1"/>
          </p:cNvSpPr>
          <p:nvPr>
            <p:ph type="sldNum" sz="quarter" idx="4"/>
          </p:nvPr>
        </p:nvSpPr>
        <p:spPr/>
        <p:txBody>
          <a:bodyPr/>
          <a:lstStyle/>
          <a:p>
            <a:fld id="{937A1609-7785-45C9-B292-625849177364}" type="slidenum">
              <a:rPr lang="es-ES" smtClean="0"/>
              <a:t>32</a:t>
            </a:fld>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3"/>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PROFESSIONAL CAREER: ACADEMIC PATH</a:t>
            </a:r>
            <a:endParaRPr/>
          </a:p>
        </p:txBody>
      </p:sp>
      <p:grpSp>
        <p:nvGrpSpPr>
          <p:cNvPr id="337" name="Google Shape;337;p33"/>
          <p:cNvGrpSpPr/>
          <p:nvPr/>
        </p:nvGrpSpPr>
        <p:grpSpPr>
          <a:xfrm>
            <a:off x="2491751" y="1779617"/>
            <a:ext cx="7556488" cy="4066471"/>
            <a:chOff x="2551" y="6"/>
            <a:chExt cx="7556488" cy="4066471"/>
          </a:xfrm>
        </p:grpSpPr>
        <p:sp>
          <p:nvSpPr>
            <p:cNvPr id="338" name="Google Shape;338;p33"/>
            <p:cNvSpPr/>
            <p:nvPr/>
          </p:nvSpPr>
          <p:spPr>
            <a:xfrm rot="5400000">
              <a:off x="4393342" y="-2015289"/>
              <a:ext cx="1048900" cy="5282493"/>
            </a:xfrm>
            <a:prstGeom prst="round2SameRect">
              <a:avLst>
                <a:gd name="adj1" fmla="val 16667"/>
                <a:gd name="adj2" fmla="val 0"/>
              </a:avLst>
            </a:prstGeom>
            <a:solidFill>
              <a:srgbClr val="DDE5D0">
                <a:alpha val="89411"/>
              </a:srgbClr>
            </a:solidFill>
            <a:ln w="12700"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3"/>
            <p:cNvSpPr txBox="1"/>
            <p:nvPr/>
          </p:nvSpPr>
          <p:spPr>
            <a:xfrm>
              <a:off x="2276546" y="152710"/>
              <a:ext cx="5231290" cy="946494"/>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No subcategories</a:t>
              </a:r>
              <a:endParaRPr sz="1500" b="0" i="0" u="none" strike="noStrike" cap="none">
                <a:solidFill>
                  <a:schemeClr val="dk1"/>
                </a:solidFill>
                <a:latin typeface="Arial"/>
                <a:ea typeface="Arial"/>
                <a:cs typeface="Arial"/>
                <a:sym typeface="Arial"/>
              </a:endParaRPr>
            </a:p>
          </p:txBody>
        </p:sp>
        <p:sp>
          <p:nvSpPr>
            <p:cNvPr id="340" name="Google Shape;340;p33"/>
            <p:cNvSpPr/>
            <p:nvPr/>
          </p:nvSpPr>
          <p:spPr>
            <a:xfrm>
              <a:off x="2551" y="6"/>
              <a:ext cx="2271443" cy="1311126"/>
            </a:xfrm>
            <a:prstGeom prst="round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3"/>
            <p:cNvSpPr txBox="1"/>
            <p:nvPr/>
          </p:nvSpPr>
          <p:spPr>
            <a:xfrm>
              <a:off x="66555" y="64010"/>
              <a:ext cx="2143435"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Full Research Professor</a:t>
              </a:r>
              <a:endParaRPr sz="2500" b="0" i="0" u="none" strike="noStrike" cap="none">
                <a:solidFill>
                  <a:schemeClr val="lt1"/>
                </a:solidFill>
                <a:latin typeface="Arial"/>
                <a:ea typeface="Arial"/>
                <a:cs typeface="Arial"/>
                <a:sym typeface="Arial"/>
              </a:endParaRPr>
            </a:p>
          </p:txBody>
        </p:sp>
        <p:sp>
          <p:nvSpPr>
            <p:cNvPr id="342" name="Google Shape;342;p33"/>
            <p:cNvSpPr/>
            <p:nvPr/>
          </p:nvSpPr>
          <p:spPr>
            <a:xfrm rot="5400000">
              <a:off x="4396995" y="-600809"/>
              <a:ext cx="1048900" cy="5270082"/>
            </a:xfrm>
            <a:prstGeom prst="round2SameRect">
              <a:avLst>
                <a:gd name="adj1" fmla="val 16667"/>
                <a:gd name="adj2" fmla="val 0"/>
              </a:avLst>
            </a:prstGeom>
            <a:solidFill>
              <a:srgbClr val="D0E1DF">
                <a:alpha val="89411"/>
              </a:srgbClr>
            </a:solidFill>
            <a:ln w="12700" cap="flat" cmpd="sng">
              <a:solidFill>
                <a:srgbClr val="D0E1D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3"/>
            <p:cNvSpPr txBox="1"/>
            <p:nvPr/>
          </p:nvSpPr>
          <p:spPr>
            <a:xfrm>
              <a:off x="2286405" y="1560984"/>
              <a:ext cx="5218879" cy="946494"/>
            </a:xfrm>
            <a:prstGeom prst="rect">
              <a:avLst/>
            </a:prstGeom>
            <a:noFill/>
            <a:ln>
              <a:noFill/>
            </a:ln>
          </p:spPr>
          <p:txBody>
            <a:bodyPr spcFirstLastPara="1" wrap="square" lIns="57150" tIns="28575" rIns="57150" bIns="28575" anchor="ctr" anchorCtr="0">
              <a:noAutofit/>
            </a:bodyPr>
            <a:lstStyle/>
            <a:p>
              <a:pPr marL="114300" marR="0" lvl="1" indent="-19050" algn="l" rtl="0">
                <a:lnSpc>
                  <a:spcPct val="9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ASSOC1</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ASSOC2</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ASSOC3</a:t>
              </a:r>
              <a:endParaRPr sz="1500" b="0" i="0" u="none" strike="noStrike" cap="none">
                <a:solidFill>
                  <a:schemeClr val="dk1"/>
                </a:solidFill>
                <a:latin typeface="Arial"/>
                <a:ea typeface="Arial"/>
                <a:cs typeface="Arial"/>
                <a:sym typeface="Arial"/>
              </a:endParaRPr>
            </a:p>
          </p:txBody>
        </p:sp>
        <p:sp>
          <p:nvSpPr>
            <p:cNvPr id="344" name="Google Shape;344;p33"/>
            <p:cNvSpPr/>
            <p:nvPr/>
          </p:nvSpPr>
          <p:spPr>
            <a:xfrm>
              <a:off x="2551" y="1378668"/>
              <a:ext cx="2283852" cy="1311126"/>
            </a:xfrm>
            <a:prstGeom prst="roundRect">
              <a:avLst>
                <a:gd name="adj" fmla="val 16667"/>
              </a:avLst>
            </a:prstGeom>
            <a:solidFill>
              <a:srgbClr val="5DAEA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3"/>
            <p:cNvSpPr txBox="1"/>
            <p:nvPr/>
          </p:nvSpPr>
          <p:spPr>
            <a:xfrm>
              <a:off x="66555" y="1442672"/>
              <a:ext cx="2155844"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Associate Research Professor</a:t>
              </a:r>
              <a:endParaRPr sz="2500" b="0" i="0" u="none" strike="noStrike" cap="none">
                <a:solidFill>
                  <a:schemeClr val="lt1"/>
                </a:solidFill>
                <a:latin typeface="Arial"/>
                <a:ea typeface="Arial"/>
                <a:cs typeface="Arial"/>
                <a:sym typeface="Arial"/>
              </a:endParaRPr>
            </a:p>
          </p:txBody>
        </p:sp>
        <p:sp>
          <p:nvSpPr>
            <p:cNvPr id="346" name="Google Shape;346;p33"/>
            <p:cNvSpPr/>
            <p:nvPr/>
          </p:nvSpPr>
          <p:spPr>
            <a:xfrm rot="5400000">
              <a:off x="4406829" y="786134"/>
              <a:ext cx="1048900" cy="5249560"/>
            </a:xfrm>
            <a:prstGeom prst="round2SameRect">
              <a:avLst>
                <a:gd name="adj1" fmla="val 16667"/>
                <a:gd name="adj2" fmla="val 0"/>
              </a:avLst>
            </a:prstGeom>
            <a:solidFill>
              <a:srgbClr val="D6D0DE">
                <a:alpha val="89411"/>
              </a:srgbClr>
            </a:solidFill>
            <a:ln w="12700" cap="flat" cmpd="sng">
              <a:solidFill>
                <a:srgbClr val="D6D0D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3"/>
            <p:cNvSpPr txBox="1"/>
            <p:nvPr/>
          </p:nvSpPr>
          <p:spPr>
            <a:xfrm>
              <a:off x="2306500" y="2937667"/>
              <a:ext cx="5198357" cy="946494"/>
            </a:xfrm>
            <a:prstGeom prst="rect">
              <a:avLst/>
            </a:prstGeom>
            <a:noFill/>
            <a:ln>
              <a:noFill/>
            </a:ln>
          </p:spPr>
          <p:txBody>
            <a:bodyPr spcFirstLastPara="1" wrap="square" lIns="57150" tIns="28575" rIns="57150" bIns="28575" anchor="ctr" anchorCtr="0">
              <a:noAutofit/>
            </a:bodyPr>
            <a:lstStyle/>
            <a:p>
              <a:pPr marL="114300" marR="0" lvl="1" indent="-19050" algn="l" rtl="0">
                <a:lnSpc>
                  <a:spcPct val="9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ASSIS1</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ASSIS2</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ASSIS3</a:t>
              </a:r>
              <a:endParaRPr sz="1500" b="0" i="0" u="none" strike="noStrike" cap="none">
                <a:solidFill>
                  <a:schemeClr val="dk1"/>
                </a:solidFill>
                <a:latin typeface="Arial"/>
                <a:ea typeface="Arial"/>
                <a:cs typeface="Arial"/>
                <a:sym typeface="Arial"/>
              </a:endParaRPr>
            </a:p>
          </p:txBody>
        </p:sp>
        <p:sp>
          <p:nvSpPr>
            <p:cNvPr id="348" name="Google Shape;348;p33"/>
            <p:cNvSpPr/>
            <p:nvPr/>
          </p:nvSpPr>
          <p:spPr>
            <a:xfrm>
              <a:off x="2551" y="2755351"/>
              <a:ext cx="2303947" cy="1311126"/>
            </a:xfrm>
            <a:prstGeom prst="roundRect">
              <a:avLst>
                <a:gd name="adj" fmla="val 16667"/>
              </a:avLst>
            </a:prstGeom>
            <a:solidFill>
              <a:srgbClr val="7F63A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3"/>
            <p:cNvSpPr txBox="1"/>
            <p:nvPr/>
          </p:nvSpPr>
          <p:spPr>
            <a:xfrm>
              <a:off x="66555" y="2819355"/>
              <a:ext cx="2175939"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Assistant Research Professor</a:t>
              </a:r>
              <a:endParaRPr sz="2500" b="0" i="0" u="none" strike="noStrike" cap="none">
                <a:solidFill>
                  <a:schemeClr val="lt1"/>
                </a:solidFill>
                <a:latin typeface="Arial"/>
                <a:ea typeface="Arial"/>
                <a:cs typeface="Arial"/>
                <a:sym typeface="Arial"/>
              </a:endParaRPr>
            </a:p>
          </p:txBody>
        </p:sp>
      </p:grpSp>
      <p:grpSp>
        <p:nvGrpSpPr>
          <p:cNvPr id="350" name="Google Shape;350;p33"/>
          <p:cNvGrpSpPr/>
          <p:nvPr/>
        </p:nvGrpSpPr>
        <p:grpSpPr>
          <a:xfrm>
            <a:off x="2489200" y="836910"/>
            <a:ext cx="7558213" cy="885940"/>
            <a:chOff x="0" y="0"/>
            <a:chExt cx="7558213" cy="885940"/>
          </a:xfrm>
        </p:grpSpPr>
        <p:sp>
          <p:nvSpPr>
            <p:cNvPr id="351" name="Google Shape;351;p33"/>
            <p:cNvSpPr/>
            <p:nvPr/>
          </p:nvSpPr>
          <p:spPr>
            <a:xfrm rot="5400000">
              <a:off x="4551697" y="-2209169"/>
              <a:ext cx="708752" cy="5304279"/>
            </a:xfrm>
            <a:prstGeom prst="round2SameRect">
              <a:avLst>
                <a:gd name="adj1" fmla="val 16667"/>
                <a:gd name="adj2" fmla="val 0"/>
              </a:avLst>
            </a:prstGeom>
            <a:solidFill>
              <a:srgbClr val="CFD7E7">
                <a:alpha val="89411"/>
              </a:srgbClr>
            </a:solidFill>
            <a:ln w="127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3"/>
            <p:cNvSpPr txBox="1"/>
            <p:nvPr/>
          </p:nvSpPr>
          <p:spPr>
            <a:xfrm>
              <a:off x="2253934" y="123192"/>
              <a:ext cx="5269681" cy="639556"/>
            </a:xfrm>
            <a:prstGeom prst="rect">
              <a:avLst/>
            </a:prstGeom>
            <a:noFill/>
            <a:ln>
              <a:noFill/>
            </a:ln>
          </p:spPr>
          <p:txBody>
            <a:bodyPr spcFirstLastPara="1" wrap="square" lIns="53325" tIns="26650" rIns="53325" bIns="26650"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Honorary</a:t>
              </a: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It may be remunerated (under a contract “Investigador Distingit”) if a funded project is granted to the Professor</a:t>
              </a:r>
              <a:endParaRPr sz="1400" b="0" i="0" u="none" strike="noStrike" cap="none">
                <a:solidFill>
                  <a:schemeClr val="dk1"/>
                </a:solidFill>
                <a:latin typeface="Arial"/>
                <a:ea typeface="Arial"/>
                <a:cs typeface="Arial"/>
                <a:sym typeface="Arial"/>
              </a:endParaRPr>
            </a:p>
          </p:txBody>
        </p:sp>
        <p:sp>
          <p:nvSpPr>
            <p:cNvPr id="353" name="Google Shape;353;p33"/>
            <p:cNvSpPr/>
            <p:nvPr/>
          </p:nvSpPr>
          <p:spPr>
            <a:xfrm>
              <a:off x="0" y="0"/>
              <a:ext cx="2253107" cy="885940"/>
            </a:xfrm>
            <a:prstGeom prst="roundRect">
              <a:avLst>
                <a:gd name="adj" fmla="val 16667"/>
              </a:avLst>
            </a:prstGeom>
            <a:solidFill>
              <a:srgbClr val="FF6600"/>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3"/>
            <p:cNvSpPr txBox="1"/>
            <p:nvPr/>
          </p:nvSpPr>
          <p:spPr>
            <a:xfrm>
              <a:off x="43248" y="43248"/>
              <a:ext cx="2166611" cy="799444"/>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Distinguished Research   Professor</a:t>
              </a:r>
              <a:endParaRPr sz="1800" b="0" i="0" u="none" strike="noStrike" cap="none">
                <a:solidFill>
                  <a:schemeClr val="lt1"/>
                </a:solidFill>
                <a:latin typeface="Arial"/>
                <a:ea typeface="Arial"/>
                <a:cs typeface="Arial"/>
                <a:sym typeface="Arial"/>
              </a:endParaRPr>
            </a:p>
          </p:txBody>
        </p:sp>
      </p:grpSp>
      <p:sp>
        <p:nvSpPr>
          <p:cNvPr id="355" name="Google Shape;355;p33"/>
          <p:cNvSpPr/>
          <p:nvPr/>
        </p:nvSpPr>
        <p:spPr>
          <a:xfrm>
            <a:off x="7172960" y="1958142"/>
            <a:ext cx="2672080" cy="924560"/>
          </a:xfrm>
          <a:prstGeom prst="wave">
            <a:avLst>
              <a:gd name="adj1" fmla="val 12500"/>
              <a:gd name="adj2" fmla="val 0"/>
            </a:avLst>
          </a:prstGeom>
          <a:solidFill>
            <a:schemeClr val="accent3"/>
          </a:solidFill>
          <a:ln w="127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TENURE POSITION</a:t>
            </a:r>
            <a:endParaRPr sz="1800" b="0" i="0" u="none" strike="noStrike" cap="none">
              <a:solidFill>
                <a:schemeClr val="lt1"/>
              </a:solidFill>
              <a:latin typeface="Arial"/>
              <a:ea typeface="Arial"/>
              <a:cs typeface="Arial"/>
              <a:sym typeface="Arial"/>
            </a:endParaRPr>
          </a:p>
        </p:txBody>
      </p:sp>
      <p:sp>
        <p:nvSpPr>
          <p:cNvPr id="356" name="Google Shape;356;p33"/>
          <p:cNvSpPr/>
          <p:nvPr/>
        </p:nvSpPr>
        <p:spPr>
          <a:xfrm>
            <a:off x="7172960" y="3351563"/>
            <a:ext cx="2672080" cy="924560"/>
          </a:xfrm>
          <a:prstGeom prst="wave">
            <a:avLst>
              <a:gd name="adj1" fmla="val 12500"/>
              <a:gd name="adj2" fmla="val 0"/>
            </a:avLst>
          </a:prstGeom>
          <a:solidFill>
            <a:schemeClr val="accent3"/>
          </a:solidFill>
          <a:ln w="127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TENURE POSITION</a:t>
            </a:r>
            <a:endParaRPr sz="1800" b="0" i="0" u="none" strike="noStrike" cap="none">
              <a:solidFill>
                <a:schemeClr val="lt1"/>
              </a:solidFill>
              <a:latin typeface="Arial"/>
              <a:ea typeface="Arial"/>
              <a:cs typeface="Arial"/>
              <a:sym typeface="Arial"/>
            </a:endParaRPr>
          </a:p>
        </p:txBody>
      </p:sp>
      <p:grpSp>
        <p:nvGrpSpPr>
          <p:cNvPr id="357" name="Google Shape;357;p33"/>
          <p:cNvGrpSpPr/>
          <p:nvPr/>
        </p:nvGrpSpPr>
        <p:grpSpPr>
          <a:xfrm>
            <a:off x="173569" y="787791"/>
            <a:ext cx="2315632" cy="926252"/>
            <a:chOff x="0" y="16556"/>
            <a:chExt cx="2315632" cy="926252"/>
          </a:xfrm>
        </p:grpSpPr>
        <p:sp>
          <p:nvSpPr>
            <p:cNvPr id="358" name="Google Shape;358;p33"/>
            <p:cNvSpPr/>
            <p:nvPr/>
          </p:nvSpPr>
          <p:spPr>
            <a:xfrm>
              <a:off x="0" y="16556"/>
              <a:ext cx="2315632" cy="926252"/>
            </a:xfrm>
            <a:prstGeom prst="rightArrow">
              <a:avLst>
                <a:gd name="adj1" fmla="val 50000"/>
                <a:gd name="adj2" fmla="val 50000"/>
              </a:avLst>
            </a:prstGeom>
            <a:solidFill>
              <a:schemeClr val="accent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3"/>
            <p:cNvSpPr/>
            <p:nvPr/>
          </p:nvSpPr>
          <p:spPr>
            <a:xfrm>
              <a:off x="86820" y="214249"/>
              <a:ext cx="1897280" cy="5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3"/>
            <p:cNvSpPr txBox="1"/>
            <p:nvPr/>
          </p:nvSpPr>
          <p:spPr>
            <a:xfrm>
              <a:off x="86820" y="214249"/>
              <a:ext cx="1897280" cy="521049"/>
            </a:xfrm>
            <a:prstGeom prst="rect">
              <a:avLst/>
            </a:prstGeom>
            <a:noFill/>
            <a:ln>
              <a:noFill/>
            </a:ln>
          </p:spPr>
          <p:txBody>
            <a:bodyPr spcFirstLastPara="1" wrap="square" lIns="0" tIns="203200" rIns="0" bIns="203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1" i="0" u="none" strike="noStrike" cap="none">
                  <a:solidFill>
                    <a:srgbClr val="FFFF00"/>
                  </a:solidFill>
                  <a:latin typeface="Arial"/>
                  <a:ea typeface="Arial"/>
                  <a:cs typeface="Arial"/>
                  <a:sym typeface="Arial"/>
                </a:rPr>
                <a:t>New figure</a:t>
              </a:r>
              <a:endParaRPr sz="2000" b="1" i="0" u="none" strike="noStrike" cap="none">
                <a:solidFill>
                  <a:srgbClr val="FFFF00"/>
                </a:solidFill>
                <a:latin typeface="Arial"/>
                <a:ea typeface="Arial"/>
                <a:cs typeface="Arial"/>
                <a:sym typeface="Arial"/>
              </a:endParaRPr>
            </a:p>
          </p:txBody>
        </p:sp>
      </p:grpSp>
      <p:sp>
        <p:nvSpPr>
          <p:cNvPr id="2" name="Marcador de número de diapositiva 1"/>
          <p:cNvSpPr>
            <a:spLocks noGrp="1"/>
          </p:cNvSpPr>
          <p:nvPr>
            <p:ph type="sldNum" sz="quarter" idx="4"/>
          </p:nvPr>
        </p:nvSpPr>
        <p:spPr/>
        <p:txBody>
          <a:bodyPr/>
          <a:lstStyle/>
          <a:p>
            <a:fld id="{937A1609-7785-45C9-B292-625849177364}" type="slidenum">
              <a:rPr lang="es-ES" smtClean="0"/>
              <a:t>33</a:t>
            </a:fld>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PROFESSIONAL CAREER: ACADEMIC PATH</a:t>
            </a:r>
            <a:endParaRPr/>
          </a:p>
        </p:txBody>
      </p:sp>
      <p:grpSp>
        <p:nvGrpSpPr>
          <p:cNvPr id="366" name="Google Shape;366;p34"/>
          <p:cNvGrpSpPr/>
          <p:nvPr/>
        </p:nvGrpSpPr>
        <p:grpSpPr>
          <a:xfrm>
            <a:off x="2522231" y="1032126"/>
            <a:ext cx="7556488" cy="2563260"/>
            <a:chOff x="2551" y="4"/>
            <a:chExt cx="7556488" cy="2563260"/>
          </a:xfrm>
        </p:grpSpPr>
        <p:sp>
          <p:nvSpPr>
            <p:cNvPr id="367" name="Google Shape;367;p34"/>
            <p:cNvSpPr/>
            <p:nvPr/>
          </p:nvSpPr>
          <p:spPr>
            <a:xfrm rot="5400000">
              <a:off x="4587210" y="-2246680"/>
              <a:ext cx="661164" cy="5282493"/>
            </a:xfrm>
            <a:prstGeom prst="round2SameRect">
              <a:avLst>
                <a:gd name="adj1" fmla="val 16667"/>
                <a:gd name="adj2" fmla="val 0"/>
              </a:avLst>
            </a:prstGeom>
            <a:solidFill>
              <a:srgbClr val="DDE5D0">
                <a:alpha val="89411"/>
              </a:srgbClr>
            </a:solidFill>
            <a:ln w="12700"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4"/>
            <p:cNvSpPr txBox="1"/>
            <p:nvPr/>
          </p:nvSpPr>
          <p:spPr>
            <a:xfrm>
              <a:off x="2276546" y="96259"/>
              <a:ext cx="5250218" cy="596614"/>
            </a:xfrm>
            <a:prstGeom prst="rect">
              <a:avLst/>
            </a:prstGeom>
            <a:noFill/>
            <a:ln>
              <a:noFill/>
            </a:ln>
          </p:spPr>
          <p:txBody>
            <a:bodyPr spcFirstLastPara="1" wrap="square" lIns="156200" tIns="78100" rIns="156200" bIns="78100"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PDOC1</a:t>
              </a: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PDOC2</a:t>
              </a: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PDOC3</a:t>
              </a:r>
              <a:endParaRPr sz="1400" b="0" i="0" u="none" strike="noStrike" cap="none">
                <a:solidFill>
                  <a:schemeClr val="dk1"/>
                </a:solidFill>
                <a:latin typeface="Arial"/>
                <a:ea typeface="Arial"/>
                <a:cs typeface="Arial"/>
                <a:sym typeface="Arial"/>
              </a:endParaRPr>
            </a:p>
          </p:txBody>
        </p:sp>
        <p:sp>
          <p:nvSpPr>
            <p:cNvPr id="369" name="Google Shape;369;p34"/>
            <p:cNvSpPr/>
            <p:nvPr/>
          </p:nvSpPr>
          <p:spPr>
            <a:xfrm>
              <a:off x="2551" y="4"/>
              <a:ext cx="2271443" cy="826455"/>
            </a:xfrm>
            <a:prstGeom prst="round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4"/>
            <p:cNvSpPr txBox="1"/>
            <p:nvPr/>
          </p:nvSpPr>
          <p:spPr>
            <a:xfrm>
              <a:off x="42895" y="40348"/>
              <a:ext cx="2190755" cy="745767"/>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Post Doc</a:t>
              </a:r>
              <a:endParaRPr sz="2500" b="0" i="0" u="none" strike="noStrike" cap="none">
                <a:solidFill>
                  <a:schemeClr val="lt1"/>
                </a:solidFill>
                <a:latin typeface="Arial"/>
                <a:ea typeface="Arial"/>
                <a:cs typeface="Arial"/>
                <a:sym typeface="Arial"/>
              </a:endParaRPr>
            </a:p>
          </p:txBody>
        </p:sp>
        <p:sp>
          <p:nvSpPr>
            <p:cNvPr id="371" name="Google Shape;371;p34"/>
            <p:cNvSpPr/>
            <p:nvPr/>
          </p:nvSpPr>
          <p:spPr>
            <a:xfrm rot="5400000">
              <a:off x="4593416" y="-1362944"/>
              <a:ext cx="661164" cy="5270082"/>
            </a:xfrm>
            <a:prstGeom prst="round2SameRect">
              <a:avLst>
                <a:gd name="adj1" fmla="val 16667"/>
                <a:gd name="adj2" fmla="val 0"/>
              </a:avLst>
            </a:prstGeom>
            <a:solidFill>
              <a:srgbClr val="D0E1DF">
                <a:alpha val="89411"/>
              </a:srgbClr>
            </a:solidFill>
            <a:ln w="12700" cap="flat" cmpd="sng">
              <a:solidFill>
                <a:srgbClr val="D0E1D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2288958" y="973789"/>
              <a:ext cx="5237807" cy="596614"/>
            </a:xfrm>
            <a:prstGeom prst="rect">
              <a:avLst/>
            </a:prstGeom>
            <a:noFill/>
            <a:ln>
              <a:noFill/>
            </a:ln>
          </p:spPr>
          <p:txBody>
            <a:bodyPr spcFirstLastPara="1" wrap="square" lIns="156200" tIns="78100" rIns="156200" bIns="78100"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  PHD1</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PHD2</a:t>
              </a:r>
              <a:endParaRPr sz="1500" b="0" i="0" u="none" strike="noStrike" cap="none">
                <a:solidFill>
                  <a:schemeClr val="dk1"/>
                </a:solidFill>
                <a:latin typeface="Arial"/>
                <a:ea typeface="Arial"/>
                <a:cs typeface="Arial"/>
                <a:sym typeface="Arial"/>
              </a:endParaRPr>
            </a:p>
            <a:p>
              <a:pPr marL="228600" marR="0" lvl="2"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PHD3</a:t>
              </a:r>
              <a:endParaRPr sz="1500" b="0" i="0" u="none" strike="noStrike" cap="none">
                <a:solidFill>
                  <a:schemeClr val="dk1"/>
                </a:solidFill>
                <a:latin typeface="Arial"/>
                <a:ea typeface="Arial"/>
                <a:cs typeface="Arial"/>
                <a:sym typeface="Arial"/>
              </a:endParaRPr>
            </a:p>
          </p:txBody>
        </p:sp>
        <p:sp>
          <p:nvSpPr>
            <p:cNvPr id="373" name="Google Shape;373;p34"/>
            <p:cNvSpPr/>
            <p:nvPr/>
          </p:nvSpPr>
          <p:spPr>
            <a:xfrm>
              <a:off x="2551" y="869031"/>
              <a:ext cx="2283852" cy="826455"/>
            </a:xfrm>
            <a:prstGeom prst="roundRect">
              <a:avLst>
                <a:gd name="adj" fmla="val 16667"/>
              </a:avLst>
            </a:prstGeom>
            <a:solidFill>
              <a:srgbClr val="5DAEA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4"/>
            <p:cNvSpPr txBox="1"/>
            <p:nvPr/>
          </p:nvSpPr>
          <p:spPr>
            <a:xfrm>
              <a:off x="42895" y="909375"/>
              <a:ext cx="2203164" cy="745767"/>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PhD Student</a:t>
              </a:r>
              <a:endParaRPr sz="2500" b="0" i="0" u="none" strike="noStrike" cap="none">
                <a:solidFill>
                  <a:schemeClr val="lt1"/>
                </a:solidFill>
                <a:latin typeface="Arial"/>
                <a:ea typeface="Arial"/>
                <a:cs typeface="Arial"/>
                <a:sym typeface="Arial"/>
              </a:endParaRPr>
            </a:p>
          </p:txBody>
        </p:sp>
        <p:sp>
          <p:nvSpPr>
            <p:cNvPr id="375" name="Google Shape;375;p34"/>
            <p:cNvSpPr/>
            <p:nvPr/>
          </p:nvSpPr>
          <p:spPr>
            <a:xfrm rot="5400000">
              <a:off x="4600697" y="-474742"/>
              <a:ext cx="661164" cy="5249560"/>
            </a:xfrm>
            <a:prstGeom prst="round2SameRect">
              <a:avLst>
                <a:gd name="adj1" fmla="val 16667"/>
                <a:gd name="adj2" fmla="val 0"/>
              </a:avLst>
            </a:prstGeom>
            <a:solidFill>
              <a:srgbClr val="D6D0DE">
                <a:alpha val="89411"/>
              </a:srgbClr>
            </a:solidFill>
            <a:ln w="12700" cap="flat" cmpd="sng">
              <a:solidFill>
                <a:srgbClr val="D6D0D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4"/>
            <p:cNvSpPr txBox="1"/>
            <p:nvPr/>
          </p:nvSpPr>
          <p:spPr>
            <a:xfrm>
              <a:off x="2306500" y="1851730"/>
              <a:ext cx="5217285" cy="596614"/>
            </a:xfrm>
            <a:prstGeom prst="rect">
              <a:avLst/>
            </a:prstGeom>
            <a:noFill/>
            <a:ln>
              <a:noFill/>
            </a:ln>
          </p:spPr>
          <p:txBody>
            <a:bodyPr spcFirstLastPara="1" wrap="square" lIns="68575" tIns="34275" rIns="68575" bIns="34275" anchor="ctr" anchorCtr="0">
              <a:noAutofit/>
            </a:bodyPr>
            <a:lstStyle/>
            <a:p>
              <a:pPr marL="171450" marR="0" lvl="1" indent="-5715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2"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No sub-categories</a:t>
              </a:r>
              <a:endParaRPr sz="1800" b="0" i="0" u="none" strike="noStrike" cap="none">
                <a:solidFill>
                  <a:schemeClr val="dk1"/>
                </a:solidFill>
                <a:latin typeface="Arial"/>
                <a:ea typeface="Arial"/>
                <a:cs typeface="Arial"/>
                <a:sym typeface="Arial"/>
              </a:endParaRPr>
            </a:p>
          </p:txBody>
        </p:sp>
        <p:sp>
          <p:nvSpPr>
            <p:cNvPr id="377" name="Google Shape;377;p34"/>
            <p:cNvSpPr/>
            <p:nvPr/>
          </p:nvSpPr>
          <p:spPr>
            <a:xfrm>
              <a:off x="2551" y="1736809"/>
              <a:ext cx="2303947" cy="826455"/>
            </a:xfrm>
            <a:prstGeom prst="roundRect">
              <a:avLst>
                <a:gd name="adj" fmla="val 16667"/>
              </a:avLst>
            </a:prstGeom>
            <a:solidFill>
              <a:srgbClr val="7F63A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4"/>
            <p:cNvSpPr txBox="1"/>
            <p:nvPr/>
          </p:nvSpPr>
          <p:spPr>
            <a:xfrm>
              <a:off x="42895" y="1777153"/>
              <a:ext cx="2223259" cy="745767"/>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Master Student</a:t>
              </a:r>
              <a:endParaRPr sz="2500" b="0" i="0" u="none" strike="noStrike" cap="none">
                <a:solidFill>
                  <a:schemeClr val="lt1"/>
                </a:solidFill>
                <a:latin typeface="Arial"/>
                <a:ea typeface="Arial"/>
                <a:cs typeface="Arial"/>
                <a:sym typeface="Arial"/>
              </a:endParaRPr>
            </a:p>
          </p:txBody>
        </p:sp>
      </p:grpSp>
      <p:sp>
        <p:nvSpPr>
          <p:cNvPr id="379" name="Google Shape;379;p34"/>
          <p:cNvSpPr txBox="1"/>
          <p:nvPr/>
        </p:nvSpPr>
        <p:spPr>
          <a:xfrm>
            <a:off x="2136808" y="3923025"/>
            <a:ext cx="9343992" cy="25545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000"/>
              <a:buFont typeface="Arial"/>
              <a:buChar char="-"/>
            </a:pPr>
            <a:r>
              <a:rPr lang="en-GB" sz="2000" b="1" i="0" u="none" strike="noStrike" cap="none">
                <a:solidFill>
                  <a:srgbClr val="FF0000"/>
                </a:solidFill>
                <a:latin typeface="Arial"/>
                <a:ea typeface="Arial"/>
                <a:cs typeface="Arial"/>
                <a:sym typeface="Arial"/>
              </a:rPr>
              <a:t>Tenure positions will only be available for Associate and Full Research Professors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Tenure Positions will be supported by core funding, non tenured positions subject to project funding</a:t>
            </a:r>
            <a:endParaRPr sz="20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Representatives of CIMNE SAC will be involved in the promotion of tenure research positions </a:t>
            </a:r>
            <a:endParaRPr sz="20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Re-consider/ adapt criteria for the scales in the Academic Path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GB" sz="2000" b="1" i="0" u="none" strike="noStrike" cap="none">
                <a:solidFill>
                  <a:srgbClr val="FF0000"/>
                </a:solidFill>
                <a:latin typeface="Arial"/>
                <a:ea typeface="Arial"/>
                <a:cs typeface="Arial"/>
                <a:sym typeface="Arial"/>
              </a:rPr>
              <a:t>Promotions and recruitment panels to have gender diversity</a:t>
            </a:r>
            <a:endParaRPr sz="1400" b="0" i="0" u="none" strike="noStrike" cap="none">
              <a:solidFill>
                <a:srgbClr val="000000"/>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34</a:t>
            </a:fld>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5"/>
          <p:cNvSpPr txBox="1">
            <a:spLocks noGrp="1"/>
          </p:cNvSpPr>
          <p:nvPr>
            <p:ph type="title"/>
          </p:nvPr>
        </p:nvSpPr>
        <p:spPr>
          <a:xfrm>
            <a:off x="768927" y="13933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PROFESSIONAL CAREER: NEW INNOVATION PATH</a:t>
            </a:r>
            <a:endParaRPr/>
          </a:p>
        </p:txBody>
      </p:sp>
      <p:grpSp>
        <p:nvGrpSpPr>
          <p:cNvPr id="385" name="Google Shape;385;p35"/>
          <p:cNvGrpSpPr/>
          <p:nvPr/>
        </p:nvGrpSpPr>
        <p:grpSpPr>
          <a:xfrm>
            <a:off x="434351" y="1341157"/>
            <a:ext cx="7556488" cy="4066471"/>
            <a:chOff x="2551" y="6"/>
            <a:chExt cx="7556488" cy="4066471"/>
          </a:xfrm>
        </p:grpSpPr>
        <p:sp>
          <p:nvSpPr>
            <p:cNvPr id="386" name="Google Shape;386;p35"/>
            <p:cNvSpPr/>
            <p:nvPr/>
          </p:nvSpPr>
          <p:spPr>
            <a:xfrm rot="5400000">
              <a:off x="4393342" y="-2015289"/>
              <a:ext cx="1048900" cy="5282493"/>
            </a:xfrm>
            <a:prstGeom prst="round2SameRect">
              <a:avLst>
                <a:gd name="adj1" fmla="val 16667"/>
                <a:gd name="adj2" fmla="val 0"/>
              </a:avLst>
            </a:prstGeom>
            <a:solidFill>
              <a:srgbClr val="E7CFCF">
                <a:alpha val="89411"/>
              </a:srgbClr>
            </a:solidFill>
            <a:ln w="12700" cap="flat" cmpd="sng">
              <a:solidFill>
                <a:srgbClr val="E7CFC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5"/>
            <p:cNvSpPr txBox="1"/>
            <p:nvPr/>
          </p:nvSpPr>
          <p:spPr>
            <a:xfrm>
              <a:off x="2276546" y="152710"/>
              <a:ext cx="5231290" cy="94649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Includes former:</a:t>
              </a:r>
              <a:endParaRPr sz="1400" b="0" i="0" u="none" strike="noStrike" cap="none">
                <a:solidFill>
                  <a:schemeClr val="dk1"/>
                </a:solidFill>
                <a:latin typeface="Arial"/>
                <a:ea typeface="Arial"/>
                <a:cs typeface="Arial"/>
                <a:sym typeface="Arial"/>
              </a:endParaRPr>
            </a:p>
            <a:p>
              <a:pPr marL="228600" marR="0" lvl="2"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RENG1+</a:t>
              </a:r>
              <a:endParaRPr sz="1400" b="0" i="0" u="none" strike="noStrike" cap="none">
                <a:solidFill>
                  <a:schemeClr val="dk1"/>
                </a:solidFill>
                <a:latin typeface="Arial"/>
                <a:ea typeface="Arial"/>
                <a:cs typeface="Arial"/>
                <a:sym typeface="Arial"/>
              </a:endParaRPr>
            </a:p>
            <a:p>
              <a:pPr marL="228600" marR="0" lvl="2"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RENG1</a:t>
              </a:r>
              <a:endParaRPr sz="1400" b="0" i="0" u="none" strike="noStrike" cap="none">
                <a:solidFill>
                  <a:schemeClr val="dk1"/>
                </a:solidFill>
                <a:latin typeface="Arial"/>
                <a:ea typeface="Arial"/>
                <a:cs typeface="Arial"/>
                <a:sym typeface="Arial"/>
              </a:endParaRPr>
            </a:p>
            <a:p>
              <a:pPr marL="228600" marR="0" lvl="2"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STAFFSC1</a:t>
              </a:r>
              <a:endParaRPr sz="1400" b="0" i="0" u="none" strike="noStrike" cap="none">
                <a:solidFill>
                  <a:schemeClr val="dk1"/>
                </a:solidFill>
                <a:latin typeface="Arial"/>
                <a:ea typeface="Arial"/>
                <a:cs typeface="Arial"/>
                <a:sym typeface="Arial"/>
              </a:endParaRPr>
            </a:p>
          </p:txBody>
        </p:sp>
        <p:sp>
          <p:nvSpPr>
            <p:cNvPr id="388" name="Google Shape;388;p35"/>
            <p:cNvSpPr/>
            <p:nvPr/>
          </p:nvSpPr>
          <p:spPr>
            <a:xfrm>
              <a:off x="2551" y="6"/>
              <a:ext cx="2271443" cy="1311126"/>
            </a:xfrm>
            <a:prstGeom prst="roundRect">
              <a:avLst>
                <a:gd name="adj" fmla="val 16667"/>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5"/>
            <p:cNvSpPr txBox="1"/>
            <p:nvPr/>
          </p:nvSpPr>
          <p:spPr>
            <a:xfrm>
              <a:off x="66555" y="64010"/>
              <a:ext cx="2143435"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Senior Innovation Officers</a:t>
              </a:r>
              <a:endParaRPr sz="2500" b="0" i="0" u="none" strike="noStrike" cap="none">
                <a:solidFill>
                  <a:schemeClr val="lt1"/>
                </a:solidFill>
                <a:latin typeface="Arial"/>
                <a:ea typeface="Arial"/>
                <a:cs typeface="Arial"/>
                <a:sym typeface="Arial"/>
              </a:endParaRPr>
            </a:p>
          </p:txBody>
        </p:sp>
        <p:sp>
          <p:nvSpPr>
            <p:cNvPr id="390" name="Google Shape;390;p35"/>
            <p:cNvSpPr/>
            <p:nvPr/>
          </p:nvSpPr>
          <p:spPr>
            <a:xfrm rot="5400000">
              <a:off x="4396995" y="-600809"/>
              <a:ext cx="1048900" cy="5270082"/>
            </a:xfrm>
            <a:prstGeom prst="round2SameRect">
              <a:avLst>
                <a:gd name="adj1" fmla="val 16667"/>
                <a:gd name="adj2" fmla="val 0"/>
              </a:avLst>
            </a:prstGeom>
            <a:solidFill>
              <a:srgbClr val="E5DECE">
                <a:alpha val="89411"/>
              </a:srgbClr>
            </a:solidFill>
            <a:ln w="12700" cap="flat" cmpd="sng">
              <a:solidFill>
                <a:srgbClr val="E5DEC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5"/>
            <p:cNvSpPr txBox="1"/>
            <p:nvPr/>
          </p:nvSpPr>
          <p:spPr>
            <a:xfrm>
              <a:off x="2286405" y="1560984"/>
              <a:ext cx="5218879" cy="94649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Includes former:</a:t>
              </a:r>
              <a:endParaRPr sz="1200" b="0" i="0" u="none" strike="noStrike" cap="none">
                <a:solidFill>
                  <a:schemeClr val="dk1"/>
                </a:solidFill>
                <a:latin typeface="Arial"/>
                <a:ea typeface="Arial"/>
                <a:cs typeface="Arial"/>
                <a:sym typeface="Arial"/>
              </a:endParaRPr>
            </a:p>
            <a:p>
              <a:pPr marL="228600" marR="0" lvl="2" indent="-114300" algn="l" rtl="0">
                <a:lnSpc>
                  <a:spcPct val="90000"/>
                </a:lnSpc>
                <a:spcBef>
                  <a:spcPts val="18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RENG2</a:t>
              </a:r>
              <a:endParaRPr sz="1200" b="0" i="0" u="none" strike="noStrike" cap="none">
                <a:solidFill>
                  <a:schemeClr val="dk1"/>
                </a:solidFill>
                <a:latin typeface="Arial"/>
                <a:ea typeface="Arial"/>
                <a:cs typeface="Arial"/>
                <a:sym typeface="Arial"/>
              </a:endParaRPr>
            </a:p>
            <a:p>
              <a:pPr marL="228600" marR="0" lvl="2" indent="-114300" algn="l" rtl="0">
                <a:lnSpc>
                  <a:spcPct val="90000"/>
                </a:lnSpc>
                <a:spcBef>
                  <a:spcPts val="18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RENG3</a:t>
              </a:r>
              <a:endParaRPr sz="1200" b="0" i="0" u="none" strike="noStrike" cap="none">
                <a:solidFill>
                  <a:schemeClr val="dk1"/>
                </a:solidFill>
                <a:latin typeface="Arial"/>
                <a:ea typeface="Arial"/>
                <a:cs typeface="Arial"/>
                <a:sym typeface="Arial"/>
              </a:endParaRPr>
            </a:p>
            <a:p>
              <a:pPr marL="228600" marR="0" lvl="2" indent="-114300" algn="l" rtl="0">
                <a:lnSpc>
                  <a:spcPct val="90000"/>
                </a:lnSpc>
                <a:spcBef>
                  <a:spcPts val="18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RENG4</a:t>
              </a:r>
              <a:endParaRPr sz="1200" b="0" i="0" u="none" strike="noStrike" cap="none">
                <a:solidFill>
                  <a:schemeClr val="dk1"/>
                </a:solidFill>
                <a:latin typeface="Arial"/>
                <a:ea typeface="Arial"/>
                <a:cs typeface="Arial"/>
                <a:sym typeface="Arial"/>
              </a:endParaRPr>
            </a:p>
            <a:p>
              <a:pPr marL="228600" marR="0" lvl="2" indent="-114300" algn="l" rtl="0">
                <a:lnSpc>
                  <a:spcPct val="90000"/>
                </a:lnSpc>
                <a:spcBef>
                  <a:spcPts val="18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STAFFSC2</a:t>
              </a:r>
              <a:endParaRPr sz="1200" b="0" i="0" u="none" strike="noStrike" cap="none">
                <a:solidFill>
                  <a:schemeClr val="dk1"/>
                </a:solidFill>
                <a:latin typeface="Arial"/>
                <a:ea typeface="Arial"/>
                <a:cs typeface="Arial"/>
                <a:sym typeface="Arial"/>
              </a:endParaRPr>
            </a:p>
            <a:p>
              <a:pPr marL="228600" marR="0" lvl="2" indent="-114300" algn="l" rtl="0">
                <a:lnSpc>
                  <a:spcPct val="90000"/>
                </a:lnSpc>
                <a:spcBef>
                  <a:spcPts val="180"/>
                </a:spcBef>
                <a:spcAft>
                  <a:spcPts val="0"/>
                </a:spcAft>
                <a:buClr>
                  <a:schemeClr val="dk1"/>
                </a:buClr>
                <a:buSzPts val="1200"/>
                <a:buFont typeface="Arial"/>
                <a:buChar char="•"/>
              </a:pPr>
              <a:r>
                <a:rPr lang="en-GB" sz="1200" b="0" i="0" u="none" strike="noStrike" cap="none">
                  <a:solidFill>
                    <a:schemeClr val="dk1"/>
                  </a:solidFill>
                  <a:latin typeface="Arial"/>
                  <a:ea typeface="Arial"/>
                  <a:cs typeface="Arial"/>
                  <a:sym typeface="Arial"/>
                </a:rPr>
                <a:t>STAFFSC3</a:t>
              </a:r>
              <a:endParaRPr sz="1200" b="0" i="0" u="none" strike="noStrike" cap="none">
                <a:solidFill>
                  <a:schemeClr val="dk1"/>
                </a:solidFill>
                <a:latin typeface="Arial"/>
                <a:ea typeface="Arial"/>
                <a:cs typeface="Arial"/>
                <a:sym typeface="Arial"/>
              </a:endParaRPr>
            </a:p>
          </p:txBody>
        </p:sp>
        <p:sp>
          <p:nvSpPr>
            <p:cNvPr id="392" name="Google Shape;392;p35"/>
            <p:cNvSpPr/>
            <p:nvPr/>
          </p:nvSpPr>
          <p:spPr>
            <a:xfrm>
              <a:off x="2551" y="1378668"/>
              <a:ext cx="2283852" cy="1311126"/>
            </a:xfrm>
            <a:prstGeom prst="roundRect">
              <a:avLst>
                <a:gd name="adj" fmla="val 16667"/>
              </a:avLst>
            </a:prstGeom>
            <a:solidFill>
              <a:srgbClr val="BB995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5"/>
            <p:cNvSpPr txBox="1"/>
            <p:nvPr/>
          </p:nvSpPr>
          <p:spPr>
            <a:xfrm>
              <a:off x="66555" y="1442672"/>
              <a:ext cx="2155844"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Innovation Officers</a:t>
              </a:r>
              <a:endParaRPr sz="2500" b="0" i="0" u="none" strike="noStrike" cap="none">
                <a:solidFill>
                  <a:schemeClr val="lt1"/>
                </a:solidFill>
                <a:latin typeface="Arial"/>
                <a:ea typeface="Arial"/>
                <a:cs typeface="Arial"/>
                <a:sym typeface="Arial"/>
              </a:endParaRPr>
            </a:p>
          </p:txBody>
        </p:sp>
        <p:sp>
          <p:nvSpPr>
            <p:cNvPr id="394" name="Google Shape;394;p35"/>
            <p:cNvSpPr/>
            <p:nvPr/>
          </p:nvSpPr>
          <p:spPr>
            <a:xfrm rot="5400000">
              <a:off x="4406829" y="786134"/>
              <a:ext cx="1048900" cy="5249560"/>
            </a:xfrm>
            <a:prstGeom prst="round2SameRect">
              <a:avLst>
                <a:gd name="adj1" fmla="val 16667"/>
                <a:gd name="adj2" fmla="val 0"/>
              </a:avLst>
            </a:prstGeom>
            <a:solidFill>
              <a:srgbClr val="DCE4CF">
                <a:alpha val="89411"/>
              </a:srgbClr>
            </a:solidFill>
            <a:ln w="12700" cap="flat" cmpd="sng">
              <a:solidFill>
                <a:srgbClr val="DCE4CF">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5"/>
            <p:cNvSpPr txBox="1"/>
            <p:nvPr/>
          </p:nvSpPr>
          <p:spPr>
            <a:xfrm>
              <a:off x="2306500" y="2937667"/>
              <a:ext cx="5198357" cy="946494"/>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Includes former:</a:t>
              </a:r>
              <a:endParaRPr sz="1400" b="0" i="0" u="none" strike="noStrike" cap="none">
                <a:solidFill>
                  <a:schemeClr val="dk1"/>
                </a:solidFill>
                <a:latin typeface="Arial"/>
                <a:ea typeface="Arial"/>
                <a:cs typeface="Arial"/>
                <a:sym typeface="Arial"/>
              </a:endParaRPr>
            </a:p>
            <a:p>
              <a:pPr marL="228600" marR="0" lvl="2"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RENG5</a:t>
              </a:r>
              <a:endParaRPr sz="1400" b="0" i="0" u="none" strike="noStrike" cap="none">
                <a:solidFill>
                  <a:schemeClr val="dk1"/>
                </a:solidFill>
                <a:latin typeface="Arial"/>
                <a:ea typeface="Arial"/>
                <a:cs typeface="Arial"/>
                <a:sym typeface="Arial"/>
              </a:endParaRPr>
            </a:p>
            <a:p>
              <a:pPr marL="228600" marR="0" lvl="2" indent="-114300" algn="l" rtl="0">
                <a:lnSpc>
                  <a:spcPct val="90000"/>
                </a:lnSpc>
                <a:spcBef>
                  <a:spcPts val="21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RENG6</a:t>
              </a:r>
              <a:endParaRPr sz="1400" b="0" i="0" u="none" strike="noStrike" cap="none">
                <a:solidFill>
                  <a:schemeClr val="dk1"/>
                </a:solidFill>
                <a:latin typeface="Arial"/>
                <a:ea typeface="Arial"/>
                <a:cs typeface="Arial"/>
                <a:sym typeface="Arial"/>
              </a:endParaRPr>
            </a:p>
          </p:txBody>
        </p:sp>
        <p:sp>
          <p:nvSpPr>
            <p:cNvPr id="396" name="Google Shape;396;p35"/>
            <p:cNvSpPr/>
            <p:nvPr/>
          </p:nvSpPr>
          <p:spPr>
            <a:xfrm>
              <a:off x="2551" y="2755351"/>
              <a:ext cx="2303947" cy="1311126"/>
            </a:xfrm>
            <a:prstGeom prst="roundRect">
              <a:avLst>
                <a:gd name="adj" fmla="val 16667"/>
              </a:avLst>
            </a:prstGeom>
            <a:solidFill>
              <a:srgbClr val="99B958"/>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5"/>
            <p:cNvSpPr txBox="1"/>
            <p:nvPr/>
          </p:nvSpPr>
          <p:spPr>
            <a:xfrm>
              <a:off x="66555" y="2819355"/>
              <a:ext cx="2175939" cy="1183118"/>
            </a:xfrm>
            <a:prstGeom prst="rect">
              <a:avLst/>
            </a:prstGeom>
            <a:noFill/>
            <a:ln>
              <a:noFill/>
            </a:ln>
          </p:spPr>
          <p:txBody>
            <a:bodyPr spcFirstLastPara="1" wrap="square" lIns="95250" tIns="47625" rIns="95250" bIns="47625"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GB" sz="2500" b="0" i="0" u="none" strike="noStrike" cap="none">
                  <a:solidFill>
                    <a:schemeClr val="lt1"/>
                  </a:solidFill>
                  <a:latin typeface="Arial"/>
                  <a:ea typeface="Arial"/>
                  <a:cs typeface="Arial"/>
                  <a:sym typeface="Arial"/>
                </a:rPr>
                <a:t>Junior Innovation Officers</a:t>
              </a:r>
              <a:endParaRPr sz="2500" b="0" i="0" u="none" strike="noStrike" cap="none">
                <a:solidFill>
                  <a:schemeClr val="lt1"/>
                </a:solidFill>
                <a:latin typeface="Arial"/>
                <a:ea typeface="Arial"/>
                <a:cs typeface="Arial"/>
                <a:sym typeface="Arial"/>
              </a:endParaRPr>
            </a:p>
          </p:txBody>
        </p:sp>
      </p:grpSp>
      <p:sp>
        <p:nvSpPr>
          <p:cNvPr id="398" name="Google Shape;398;p35"/>
          <p:cNvSpPr/>
          <p:nvPr/>
        </p:nvSpPr>
        <p:spPr>
          <a:xfrm>
            <a:off x="4587240" y="1492921"/>
            <a:ext cx="2672080" cy="924560"/>
          </a:xfrm>
          <a:prstGeom prst="wave">
            <a:avLst>
              <a:gd name="adj1" fmla="val 12500"/>
              <a:gd name="adj2" fmla="val 0"/>
            </a:avLst>
          </a:prstGeom>
          <a:solidFill>
            <a:schemeClr val="accent3"/>
          </a:solidFill>
          <a:ln w="127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TENURE POSITION</a:t>
            </a:r>
            <a:endParaRPr sz="1800" b="0" i="0" u="none" strike="noStrike" cap="none">
              <a:solidFill>
                <a:schemeClr val="lt1"/>
              </a:solidFill>
              <a:latin typeface="Arial"/>
              <a:ea typeface="Arial"/>
              <a:cs typeface="Arial"/>
              <a:sym typeface="Arial"/>
            </a:endParaRPr>
          </a:p>
        </p:txBody>
      </p:sp>
      <p:sp>
        <p:nvSpPr>
          <p:cNvPr id="399" name="Google Shape;399;p35"/>
          <p:cNvSpPr txBox="1"/>
          <p:nvPr/>
        </p:nvSpPr>
        <p:spPr>
          <a:xfrm>
            <a:off x="7990840" y="1341151"/>
            <a:ext cx="3865880" cy="40934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000"/>
              <a:buFont typeface="Arial"/>
              <a:buChar char="-"/>
            </a:pPr>
            <a:r>
              <a:rPr lang="en-GB" sz="2000" b="1" i="0" u="none" strike="noStrike" cap="none">
                <a:solidFill>
                  <a:srgbClr val="FF0000"/>
                </a:solidFill>
                <a:latin typeface="Arial"/>
                <a:ea typeface="Arial"/>
                <a:cs typeface="Arial"/>
                <a:sym typeface="Arial"/>
              </a:rPr>
              <a:t>Tenure positions will only be available for Senior Innovation Officers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Tenure Positions will be supported by core funding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Establish criteria to be applied for the scales for the Innovation Path.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Same promotions panel as per academic path, which should include Senior Innovation Officer, SAC and gender diversity</a:t>
            </a:r>
            <a:endParaRPr sz="1400" b="0" i="0" u="none" strike="noStrike" cap="none">
              <a:solidFill>
                <a:srgbClr val="000000"/>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35</a:t>
            </a:fld>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Questions – Attracting &amp; Developing Talent:</a:t>
            </a:r>
            <a:endParaRPr/>
          </a:p>
        </p:txBody>
      </p:sp>
      <p:sp>
        <p:nvSpPr>
          <p:cNvPr id="405" name="Google Shape;405;p36"/>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a:solidFill>
                  <a:srgbClr val="17365D"/>
                </a:solidFill>
              </a:rPr>
              <a:t>Are the proposed actions to attract talent correct?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Are the actions to promote gender balance right and sufficient?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Is the training matrix appropriate?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Do you have any comments about the Academic career pathway?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about promotions panel</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about the new “Distinguished Professor role and/or terminology?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Comments about the Innovation career pathway. Is the terminology correct?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What Key Performance Indicators should we measure and target?</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Anything else?</a:t>
            </a:r>
            <a:endParaRPr/>
          </a:p>
          <a:p>
            <a:pPr marL="171450" lvl="0" indent="-38100" algn="l" rtl="0">
              <a:lnSpc>
                <a:spcPct val="90000"/>
              </a:lnSpc>
              <a:spcBef>
                <a:spcPts val="750"/>
              </a:spcBef>
              <a:spcAft>
                <a:spcPts val="0"/>
              </a:spcAft>
              <a:buClr>
                <a:schemeClr val="dk1"/>
              </a:buClr>
              <a:buSzPts val="2100"/>
              <a:buNone/>
            </a:pPr>
            <a:endParaRPr>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36</a:t>
            </a:fld>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body" idx="1"/>
          </p:nvPr>
        </p:nvSpPr>
        <p:spPr>
          <a:xfrm>
            <a:off x="2126673" y="1703672"/>
            <a:ext cx="8146691" cy="4765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a:solidFill>
                  <a:srgbClr val="17365D"/>
                </a:solidFill>
              </a:rPr>
              <a:t>Technology Transfer Strategy</a:t>
            </a:r>
            <a:endParaRPr/>
          </a:p>
        </p:txBody>
      </p:sp>
      <p:sp>
        <p:nvSpPr>
          <p:cNvPr id="412" name="Google Shape;412;p37"/>
          <p:cNvSpPr txBox="1"/>
          <p:nvPr/>
        </p:nvSpPr>
        <p:spPr>
          <a:xfrm>
            <a:off x="1278472" y="2950809"/>
            <a:ext cx="9843092" cy="2792266"/>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Objectives</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Technology Transfer model</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Activities to support Technology Transfer process in CIMNE.</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Technology Transfer policy and governance</a:t>
            </a:r>
            <a:endParaRPr sz="2800" b="0" i="0" u="none" strike="noStrike" cap="none">
              <a:solidFill>
                <a:srgbClr val="953734"/>
              </a:solidFill>
              <a:latin typeface="Arial"/>
              <a:ea typeface="Arial"/>
              <a:cs typeface="Arial"/>
              <a:sym typeface="Arial"/>
            </a:endParaRPr>
          </a:p>
          <a:p>
            <a:pPr marL="171450" marR="0" lvl="0" indent="-171450" algn="l" rtl="0">
              <a:lnSpc>
                <a:spcPct val="90000"/>
              </a:lnSpc>
              <a:spcBef>
                <a:spcPts val="75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Activities to increase CIMNE’s understanding of the market</a:t>
            </a:r>
            <a:endParaRPr sz="14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rgbClr val="953734"/>
              </a:buClr>
              <a:buSzPts val="2800"/>
              <a:buFont typeface="Noto Sans"/>
              <a:buChar char="●"/>
            </a:pPr>
            <a:r>
              <a:rPr lang="en-GB" sz="2800" b="0" i="0" u="none" strike="noStrike" cap="none">
                <a:solidFill>
                  <a:srgbClr val="953734"/>
                </a:solidFill>
                <a:latin typeface="Arial"/>
                <a:ea typeface="Arial"/>
                <a:cs typeface="Arial"/>
                <a:sym typeface="Arial"/>
              </a:rPr>
              <a:t>Questions</a:t>
            </a:r>
            <a:endParaRPr sz="2800" b="0" i="0" u="none" strike="noStrike" cap="none">
              <a:solidFill>
                <a:srgbClr val="953734"/>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37</a:t>
            </a:fld>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Technology Transfer - Objectives:</a:t>
            </a:r>
            <a:endParaRPr/>
          </a:p>
        </p:txBody>
      </p:sp>
      <p:sp>
        <p:nvSpPr>
          <p:cNvPr id="418" name="Google Shape;418;p38"/>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a:solidFill>
                  <a:srgbClr val="17365D"/>
                </a:solidFill>
              </a:rPr>
              <a:t>To ensure that CIMNE maximizes the impact of our research in society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promote all forms of technology based innovation </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have robust mechanisms for making decisions to protect and exploit intellectual property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ensure that CIMNE is well informed of stakeholder and market needs in relation to simulation technologies</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obtain appropriate financial returns from exploitation activities so that that they can be reinvested into research and innovation</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disseminate effectively our achievements beyond academic communities </a:t>
            </a:r>
            <a:endParaRPr/>
          </a:p>
          <a:p>
            <a:pPr marL="171450" lvl="0" indent="-38100" algn="l" rtl="0">
              <a:lnSpc>
                <a:spcPct val="90000"/>
              </a:lnSpc>
              <a:spcBef>
                <a:spcPts val="750"/>
              </a:spcBef>
              <a:spcAft>
                <a:spcPts val="0"/>
              </a:spcAft>
              <a:buClr>
                <a:schemeClr val="dk1"/>
              </a:buClr>
              <a:buSzPts val="2100"/>
              <a:buNone/>
            </a:pPr>
            <a:endParaRPr>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38</a:t>
            </a:fld>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9"/>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CIMNE Science based innovation model</a:t>
            </a:r>
            <a:endParaRPr/>
          </a:p>
        </p:txBody>
      </p:sp>
      <p:sp>
        <p:nvSpPr>
          <p:cNvPr id="424" name="Google Shape;424;p39"/>
          <p:cNvSpPr/>
          <p:nvPr/>
        </p:nvSpPr>
        <p:spPr>
          <a:xfrm rot="5400000">
            <a:off x="4732484" y="1866920"/>
            <a:ext cx="3353769" cy="3257869"/>
          </a:xfrm>
          <a:prstGeom prst="arc">
            <a:avLst>
              <a:gd name="adj1" fmla="val 16201314"/>
              <a:gd name="adj2" fmla="val 21576717"/>
            </a:avLst>
          </a:prstGeom>
          <a:solidFill>
            <a:srgbClr val="FDE9D8"/>
          </a:solidFill>
          <a:ln w="250825" cap="rnd" cmpd="sng">
            <a:solidFill>
              <a:schemeClr val="accent6"/>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p39"/>
          <p:cNvSpPr txBox="1"/>
          <p:nvPr/>
        </p:nvSpPr>
        <p:spPr>
          <a:xfrm>
            <a:off x="6362179" y="3748343"/>
            <a:ext cx="1514388"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400"/>
              <a:buFont typeface="Noto Sans"/>
              <a:buNone/>
            </a:pPr>
            <a:r>
              <a:rPr lang="en-GB" sz="1400" b="0" i="0" u="none" strike="noStrike" cap="none">
                <a:solidFill>
                  <a:schemeClr val="accent6"/>
                </a:solidFill>
                <a:latin typeface="Arial"/>
                <a:ea typeface="Arial"/>
                <a:cs typeface="Arial"/>
                <a:sym typeface="Arial"/>
              </a:rPr>
              <a:t>Technological Development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400"/>
              <a:buFont typeface="Noto Sans"/>
              <a:buNone/>
            </a:pPr>
            <a:endParaRPr sz="1400" b="0" i="0" u="none" strike="noStrike" cap="none">
              <a:solidFill>
                <a:schemeClr val="accent6"/>
              </a:solidFill>
              <a:latin typeface="Arial"/>
              <a:ea typeface="Arial"/>
              <a:cs typeface="Arial"/>
              <a:sym typeface="Arial"/>
            </a:endParaRPr>
          </a:p>
        </p:txBody>
      </p:sp>
      <p:grpSp>
        <p:nvGrpSpPr>
          <p:cNvPr id="426" name="Google Shape;426;p39"/>
          <p:cNvGrpSpPr/>
          <p:nvPr/>
        </p:nvGrpSpPr>
        <p:grpSpPr>
          <a:xfrm>
            <a:off x="4744808" y="1670159"/>
            <a:ext cx="3293495" cy="3121313"/>
            <a:chOff x="4892173" y="1966762"/>
            <a:chExt cx="3293495" cy="3121313"/>
          </a:xfrm>
        </p:grpSpPr>
        <p:sp>
          <p:nvSpPr>
            <p:cNvPr id="427" name="Google Shape;427;p39"/>
            <p:cNvSpPr/>
            <p:nvPr/>
          </p:nvSpPr>
          <p:spPr>
            <a:xfrm>
              <a:off x="4892173" y="1966762"/>
              <a:ext cx="3293495" cy="3121313"/>
            </a:xfrm>
            <a:prstGeom prst="arc">
              <a:avLst>
                <a:gd name="adj1" fmla="val 16201314"/>
                <a:gd name="adj2" fmla="val 21576717"/>
              </a:avLst>
            </a:prstGeom>
            <a:solidFill>
              <a:srgbClr val="EAF1DD"/>
            </a:solidFill>
            <a:ln w="250825" cap="rnd" cmpd="sng">
              <a:solidFill>
                <a:schemeClr val="accent3"/>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39"/>
            <p:cNvSpPr txBox="1"/>
            <p:nvPr/>
          </p:nvSpPr>
          <p:spPr>
            <a:xfrm>
              <a:off x="6384368" y="2580547"/>
              <a:ext cx="1514388"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1400"/>
                <a:buFont typeface="Noto Sans"/>
                <a:buNone/>
              </a:pPr>
              <a:r>
                <a:rPr lang="en-GB" sz="1400" b="0" i="0" u="none" strike="noStrike" cap="none">
                  <a:solidFill>
                    <a:schemeClr val="accent3"/>
                  </a:solidFill>
                  <a:latin typeface="Arial"/>
                  <a:ea typeface="Arial"/>
                  <a:cs typeface="Arial"/>
                  <a:sym typeface="Arial"/>
                </a:rPr>
                <a:t>Basic and Applied Research</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400"/>
                <a:buFont typeface="Noto Sans"/>
                <a:buNone/>
              </a:pPr>
              <a:endParaRPr sz="1400" b="0" i="0" u="none" strike="noStrike" cap="none">
                <a:solidFill>
                  <a:schemeClr val="accent3"/>
                </a:solidFill>
                <a:latin typeface="Arial"/>
                <a:ea typeface="Arial"/>
                <a:cs typeface="Arial"/>
                <a:sym typeface="Arial"/>
              </a:endParaRPr>
            </a:p>
          </p:txBody>
        </p:sp>
      </p:grpSp>
      <p:sp>
        <p:nvSpPr>
          <p:cNvPr id="429" name="Google Shape;429;p39"/>
          <p:cNvSpPr/>
          <p:nvPr/>
        </p:nvSpPr>
        <p:spPr>
          <a:xfrm rot="10800000">
            <a:off x="4444635" y="1890547"/>
            <a:ext cx="3353769" cy="3257869"/>
          </a:xfrm>
          <a:prstGeom prst="arc">
            <a:avLst>
              <a:gd name="adj1" fmla="val 16201314"/>
              <a:gd name="adj2" fmla="val 21576717"/>
            </a:avLst>
          </a:prstGeom>
          <a:solidFill>
            <a:srgbClr val="E5DFEC"/>
          </a:solidFill>
          <a:ln w="250825" cap="rnd" cmpd="sng">
            <a:solidFill>
              <a:schemeClr val="accent4"/>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p39"/>
          <p:cNvSpPr txBox="1"/>
          <p:nvPr/>
        </p:nvSpPr>
        <p:spPr>
          <a:xfrm>
            <a:off x="4768542" y="3734644"/>
            <a:ext cx="1341103"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4"/>
              </a:buClr>
              <a:buSzPts val="1400"/>
              <a:buFont typeface="Noto Sans"/>
              <a:buNone/>
            </a:pPr>
            <a:r>
              <a:rPr lang="en-GB" sz="1400" b="0" i="0" u="none" strike="noStrike" cap="none">
                <a:solidFill>
                  <a:schemeClr val="accent4"/>
                </a:solidFill>
                <a:latin typeface="Arial"/>
                <a:ea typeface="Arial"/>
                <a:cs typeface="Arial"/>
                <a:sym typeface="Arial"/>
              </a:rPr>
              <a:t>Science based innovation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400"/>
              <a:buFont typeface="Noto Sans"/>
              <a:buNone/>
            </a:pPr>
            <a:endParaRPr sz="1400" b="0" i="0" u="none" strike="noStrike" cap="none">
              <a:solidFill>
                <a:schemeClr val="accent4"/>
              </a:solidFill>
              <a:latin typeface="Arial"/>
              <a:ea typeface="Arial"/>
              <a:cs typeface="Arial"/>
              <a:sym typeface="Arial"/>
            </a:endParaRPr>
          </a:p>
        </p:txBody>
      </p:sp>
      <p:sp>
        <p:nvSpPr>
          <p:cNvPr id="431" name="Google Shape;431;p39"/>
          <p:cNvSpPr/>
          <p:nvPr/>
        </p:nvSpPr>
        <p:spPr>
          <a:xfrm rot="-5400000">
            <a:off x="4480710" y="1631044"/>
            <a:ext cx="3257871" cy="3257869"/>
          </a:xfrm>
          <a:prstGeom prst="arc">
            <a:avLst>
              <a:gd name="adj1" fmla="val 16201314"/>
              <a:gd name="adj2" fmla="val 1791"/>
            </a:avLst>
          </a:prstGeom>
          <a:solidFill>
            <a:srgbClr val="DAE5F1"/>
          </a:solidFill>
          <a:ln w="250825" cap="rnd" cmpd="sng">
            <a:solidFill>
              <a:schemeClr val="accent1"/>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2" name="Google Shape;432;p39"/>
          <p:cNvSpPr txBox="1"/>
          <p:nvPr/>
        </p:nvSpPr>
        <p:spPr>
          <a:xfrm>
            <a:off x="4729243" y="2325398"/>
            <a:ext cx="1341103"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400"/>
              <a:buFont typeface="Noto Sans"/>
              <a:buNone/>
            </a:pPr>
            <a:r>
              <a:rPr lang="en-GB" sz="1400" b="0" i="0" u="none" strike="noStrike" cap="none">
                <a:solidFill>
                  <a:schemeClr val="accent1"/>
                </a:solidFill>
                <a:latin typeface="Arial"/>
                <a:ea typeface="Arial"/>
                <a:cs typeface="Arial"/>
                <a:sym typeface="Arial"/>
              </a:rPr>
              <a:t>Market of goods and services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400"/>
              <a:buFont typeface="Noto Sans"/>
              <a:buNone/>
            </a:pPr>
            <a:endParaRPr sz="1400" b="0" i="0" u="none" strike="noStrike" cap="none">
              <a:solidFill>
                <a:schemeClr val="accent1"/>
              </a:solidFill>
              <a:latin typeface="Arial"/>
              <a:ea typeface="Arial"/>
              <a:cs typeface="Arial"/>
              <a:sym typeface="Arial"/>
            </a:endParaRPr>
          </a:p>
        </p:txBody>
      </p:sp>
      <p:sp>
        <p:nvSpPr>
          <p:cNvPr id="433" name="Google Shape;433;p39"/>
          <p:cNvSpPr txBox="1"/>
          <p:nvPr/>
        </p:nvSpPr>
        <p:spPr>
          <a:xfrm>
            <a:off x="5575423" y="676805"/>
            <a:ext cx="1364926"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1600"/>
              <a:buFont typeface="Noto Sans"/>
              <a:buNone/>
            </a:pPr>
            <a:r>
              <a:rPr lang="en-GB" sz="1600" b="1" i="0" u="none" strike="noStrike" cap="none">
                <a:solidFill>
                  <a:schemeClr val="accent3"/>
                </a:solidFill>
                <a:latin typeface="Arial"/>
                <a:ea typeface="Arial"/>
                <a:cs typeface="Arial"/>
                <a:sym typeface="Arial"/>
              </a:rPr>
              <a:t>Ideas &amp; needs. Challenges</a:t>
            </a:r>
            <a:endParaRPr sz="1400" b="0" i="0" u="none" strike="noStrike" cap="none">
              <a:solidFill>
                <a:srgbClr val="000000"/>
              </a:solidFill>
              <a:latin typeface="Arial"/>
              <a:ea typeface="Arial"/>
              <a:cs typeface="Arial"/>
              <a:sym typeface="Arial"/>
            </a:endParaRPr>
          </a:p>
        </p:txBody>
      </p:sp>
      <p:sp>
        <p:nvSpPr>
          <p:cNvPr id="434" name="Google Shape;434;p39"/>
          <p:cNvSpPr txBox="1"/>
          <p:nvPr/>
        </p:nvSpPr>
        <p:spPr>
          <a:xfrm>
            <a:off x="7970500" y="3060930"/>
            <a:ext cx="2099800" cy="6238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600"/>
              <a:buFont typeface="Noto Sans"/>
              <a:buNone/>
            </a:pPr>
            <a:r>
              <a:rPr lang="en-GB" sz="1600" b="1" i="0" u="none" strike="noStrike" cap="none">
                <a:solidFill>
                  <a:schemeClr val="accent6"/>
                </a:solidFill>
                <a:latin typeface="Arial"/>
                <a:ea typeface="Arial"/>
                <a:cs typeface="Arial"/>
                <a:sym typeface="Arial"/>
              </a:rPr>
              <a:t>Knowledge &amp; Publications</a:t>
            </a:r>
            <a:endParaRPr sz="1400" b="0" i="0" u="none" strike="noStrike" cap="none">
              <a:solidFill>
                <a:srgbClr val="000000"/>
              </a:solidFill>
              <a:latin typeface="Arial"/>
              <a:ea typeface="Arial"/>
              <a:cs typeface="Arial"/>
              <a:sym typeface="Arial"/>
            </a:endParaRPr>
          </a:p>
        </p:txBody>
      </p:sp>
      <p:sp>
        <p:nvSpPr>
          <p:cNvPr id="435" name="Google Shape;435;p39"/>
          <p:cNvSpPr txBox="1"/>
          <p:nvPr/>
        </p:nvSpPr>
        <p:spPr>
          <a:xfrm>
            <a:off x="5519094" y="5368804"/>
            <a:ext cx="1514388"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4"/>
              </a:buClr>
              <a:buSzPts val="1600"/>
              <a:buFont typeface="Noto Sans"/>
              <a:buNone/>
            </a:pPr>
            <a:r>
              <a:rPr lang="en-GB" sz="1600" b="1" i="0" u="none" strike="noStrike" cap="none">
                <a:solidFill>
                  <a:schemeClr val="accent4"/>
                </a:solidFill>
                <a:latin typeface="Arial"/>
                <a:ea typeface="Arial"/>
                <a:cs typeface="Arial"/>
                <a:sym typeface="Arial"/>
              </a:rPr>
              <a:t>Technology stock &amp; Prototypes</a:t>
            </a:r>
            <a:endParaRPr sz="1400" b="0" i="0" u="none" strike="noStrike" cap="none">
              <a:solidFill>
                <a:srgbClr val="000000"/>
              </a:solidFill>
              <a:latin typeface="Arial"/>
              <a:ea typeface="Arial"/>
              <a:cs typeface="Arial"/>
              <a:sym typeface="Arial"/>
            </a:endParaRPr>
          </a:p>
        </p:txBody>
      </p:sp>
      <p:sp>
        <p:nvSpPr>
          <p:cNvPr id="436" name="Google Shape;436;p39"/>
          <p:cNvSpPr txBox="1"/>
          <p:nvPr/>
        </p:nvSpPr>
        <p:spPr>
          <a:xfrm>
            <a:off x="3041791" y="3046315"/>
            <a:ext cx="1514388" cy="7956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600"/>
              <a:buFont typeface="Noto Sans"/>
              <a:buNone/>
            </a:pPr>
            <a:r>
              <a:rPr lang="en-GB" sz="1600" b="1" i="0" u="none" strike="noStrike" cap="none">
                <a:solidFill>
                  <a:schemeClr val="accent1"/>
                </a:solidFill>
                <a:latin typeface="Arial"/>
                <a:ea typeface="Arial"/>
                <a:cs typeface="Arial"/>
                <a:sym typeface="Arial"/>
              </a:rPr>
              <a:t>Science based products</a:t>
            </a:r>
            <a:endParaRPr sz="1400" b="0" i="0" u="none" strike="noStrike" cap="none">
              <a:solidFill>
                <a:srgbClr val="000000"/>
              </a:solidFill>
              <a:latin typeface="Arial"/>
              <a:ea typeface="Arial"/>
              <a:cs typeface="Arial"/>
              <a:sym typeface="Arial"/>
            </a:endParaRPr>
          </a:p>
        </p:txBody>
      </p:sp>
      <p:sp>
        <p:nvSpPr>
          <p:cNvPr id="437" name="Google Shape;437;p39"/>
          <p:cNvSpPr txBox="1"/>
          <p:nvPr/>
        </p:nvSpPr>
        <p:spPr>
          <a:xfrm>
            <a:off x="7871815" y="1296295"/>
            <a:ext cx="1514388" cy="11856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1200"/>
              <a:buFont typeface="Noto Sans"/>
              <a:buNone/>
            </a:pPr>
            <a:r>
              <a:rPr lang="en-GB" sz="1200" b="1" i="0" u="none" strike="noStrike" cap="none">
                <a:solidFill>
                  <a:schemeClr val="accent3"/>
                </a:solidFill>
                <a:latin typeface="Arial"/>
                <a:ea typeface="Arial"/>
                <a:cs typeface="Arial"/>
                <a:sym typeface="Arial"/>
              </a:rPr>
              <a:t>Universities &amp;</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3"/>
              </a:buClr>
              <a:buSzPts val="1200"/>
              <a:buFont typeface="Noto Sans"/>
              <a:buNone/>
            </a:pPr>
            <a:r>
              <a:rPr lang="en-GB" sz="1200" b="1" i="0" u="none" strike="noStrike" cap="none">
                <a:solidFill>
                  <a:schemeClr val="accent3"/>
                </a:solidFill>
                <a:latin typeface="Arial"/>
                <a:ea typeface="Arial"/>
                <a:cs typeface="Arial"/>
                <a:sym typeface="Arial"/>
              </a:rPr>
              <a:t>Research centres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3"/>
              </a:buClr>
              <a:buSzPts val="1200"/>
              <a:buFont typeface="Noto Sans"/>
              <a:buNone/>
            </a:pPr>
            <a:r>
              <a:rPr lang="en-GB" sz="1200" b="1" i="0" u="none" strike="noStrike" cap="none">
                <a:solidFill>
                  <a:schemeClr val="accent3"/>
                </a:solidFill>
                <a:latin typeface="Arial"/>
                <a:ea typeface="Arial"/>
                <a:cs typeface="Arial"/>
                <a:sym typeface="Arial"/>
              </a:rPr>
              <a:t>CERCA</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3"/>
              </a:buClr>
              <a:buSzPts val="1200"/>
              <a:buFont typeface="Noto Sans"/>
              <a:buNone/>
            </a:pPr>
            <a:r>
              <a:rPr lang="en-GB" sz="1200" b="1" i="0" u="none" strike="noStrike" cap="none">
                <a:solidFill>
                  <a:schemeClr val="accent3"/>
                </a:solidFill>
                <a:latin typeface="Arial"/>
                <a:ea typeface="Arial"/>
                <a:cs typeface="Arial"/>
                <a:sym typeface="Arial"/>
              </a:rPr>
              <a:t>CIMNE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1" i="0" u="none" strike="noStrike" cap="none">
              <a:solidFill>
                <a:schemeClr val="accent3"/>
              </a:solidFill>
              <a:latin typeface="Arial"/>
              <a:ea typeface="Arial"/>
              <a:cs typeface="Arial"/>
              <a:sym typeface="Arial"/>
            </a:endParaRPr>
          </a:p>
        </p:txBody>
      </p:sp>
      <p:grpSp>
        <p:nvGrpSpPr>
          <p:cNvPr id="438" name="Google Shape;438;p39"/>
          <p:cNvGrpSpPr/>
          <p:nvPr/>
        </p:nvGrpSpPr>
        <p:grpSpPr>
          <a:xfrm>
            <a:off x="8176899" y="-841259"/>
            <a:ext cx="3527388" cy="5354915"/>
            <a:chOff x="8176899" y="-841259"/>
            <a:chExt cx="3527388" cy="5354915"/>
          </a:xfrm>
        </p:grpSpPr>
        <p:grpSp>
          <p:nvGrpSpPr>
            <p:cNvPr id="439" name="Google Shape;439;p39"/>
            <p:cNvGrpSpPr/>
            <p:nvPr/>
          </p:nvGrpSpPr>
          <p:grpSpPr>
            <a:xfrm>
              <a:off x="8176899" y="-841259"/>
              <a:ext cx="3011976" cy="5354915"/>
              <a:chOff x="7973699" y="-650759"/>
              <a:chExt cx="3011976" cy="5354915"/>
            </a:xfrm>
          </p:grpSpPr>
          <p:grpSp>
            <p:nvGrpSpPr>
              <p:cNvPr id="440" name="Google Shape;440;p39"/>
              <p:cNvGrpSpPr/>
              <p:nvPr/>
            </p:nvGrpSpPr>
            <p:grpSpPr>
              <a:xfrm rot="-461558">
                <a:off x="8130758" y="-511324"/>
                <a:ext cx="2251253" cy="2497985"/>
                <a:chOff x="8643995" y="-373437"/>
                <a:chExt cx="2251253" cy="2497985"/>
              </a:xfrm>
            </p:grpSpPr>
            <p:sp>
              <p:nvSpPr>
                <p:cNvPr id="441" name="Google Shape;441;p39"/>
                <p:cNvSpPr/>
                <p:nvPr/>
              </p:nvSpPr>
              <p:spPr>
                <a:xfrm rot="7070528">
                  <a:off x="8896014" y="-60207"/>
                  <a:ext cx="1652330" cy="1565947"/>
                </a:xfrm>
                <a:prstGeom prst="arc">
                  <a:avLst>
                    <a:gd name="adj1" fmla="val 17662052"/>
                    <a:gd name="adj2" fmla="val 20643405"/>
                  </a:avLst>
                </a:prstGeom>
                <a:noFill/>
                <a:ln w="63500" cap="rnd" cmpd="sng">
                  <a:solidFill>
                    <a:schemeClr val="accent3"/>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39"/>
                <p:cNvSpPr/>
                <p:nvPr/>
              </p:nvSpPr>
              <p:spPr>
                <a:xfrm rot="7070528">
                  <a:off x="8990898" y="245370"/>
                  <a:ext cx="1652330" cy="1565947"/>
                </a:xfrm>
                <a:prstGeom prst="arc">
                  <a:avLst>
                    <a:gd name="adj1" fmla="val 17662052"/>
                    <a:gd name="adj2" fmla="val 20643405"/>
                  </a:avLst>
                </a:prstGeom>
                <a:noFill/>
                <a:ln w="63500" cap="rnd" cmpd="sng">
                  <a:solidFill>
                    <a:schemeClr val="accent3"/>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43" name="Google Shape;443;p39"/>
              <p:cNvGrpSpPr/>
              <p:nvPr/>
            </p:nvGrpSpPr>
            <p:grpSpPr>
              <a:xfrm rot="-9800627">
                <a:off x="8423654" y="1935940"/>
                <a:ext cx="2251253" cy="2497985"/>
                <a:chOff x="8643995" y="-373437"/>
                <a:chExt cx="2251253" cy="2497985"/>
              </a:xfrm>
            </p:grpSpPr>
            <p:sp>
              <p:nvSpPr>
                <p:cNvPr id="444" name="Google Shape;444;p39"/>
                <p:cNvSpPr/>
                <p:nvPr/>
              </p:nvSpPr>
              <p:spPr>
                <a:xfrm rot="7070528">
                  <a:off x="8896014" y="-60207"/>
                  <a:ext cx="1652330" cy="1565947"/>
                </a:xfrm>
                <a:prstGeom prst="arc">
                  <a:avLst>
                    <a:gd name="adj1" fmla="val 17662052"/>
                    <a:gd name="adj2" fmla="val 20643405"/>
                  </a:avLst>
                </a:prstGeom>
                <a:noFill/>
                <a:ln w="63500" cap="rnd" cmpd="sng">
                  <a:solidFill>
                    <a:schemeClr val="accent3"/>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p39"/>
                <p:cNvSpPr/>
                <p:nvPr/>
              </p:nvSpPr>
              <p:spPr>
                <a:xfrm rot="7070528">
                  <a:off x="8990898" y="245370"/>
                  <a:ext cx="1652330" cy="1565947"/>
                </a:xfrm>
                <a:prstGeom prst="arc">
                  <a:avLst>
                    <a:gd name="adj1" fmla="val 17662052"/>
                    <a:gd name="adj2" fmla="val 20643405"/>
                  </a:avLst>
                </a:prstGeom>
                <a:noFill/>
                <a:ln w="63500" cap="rnd" cmpd="sng">
                  <a:solidFill>
                    <a:schemeClr val="accent3"/>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446" name="Google Shape;446;p39"/>
            <p:cNvSpPr txBox="1"/>
            <p:nvPr/>
          </p:nvSpPr>
          <p:spPr>
            <a:xfrm>
              <a:off x="10101841" y="714984"/>
              <a:ext cx="1514388" cy="7859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1200"/>
                <a:buFont typeface="Noto Sans"/>
                <a:buNone/>
              </a:pPr>
              <a:r>
                <a:rPr lang="en-GB" sz="1200" b="0" i="0" u="none" strike="noStrike" cap="none">
                  <a:solidFill>
                    <a:schemeClr val="accent3"/>
                  </a:solidFill>
                  <a:latin typeface="Arial"/>
                  <a:ea typeface="Arial"/>
                  <a:cs typeface="Arial"/>
                  <a:sym typeface="Arial"/>
                </a:rPr>
                <a:t>Public funding for research and education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0" i="0" u="none" strike="noStrike" cap="none">
                <a:solidFill>
                  <a:schemeClr val="accent3"/>
                </a:solidFill>
                <a:latin typeface="Arial"/>
                <a:ea typeface="Arial"/>
                <a:cs typeface="Arial"/>
                <a:sym typeface="Arial"/>
              </a:endParaRPr>
            </a:p>
          </p:txBody>
        </p:sp>
        <p:sp>
          <p:nvSpPr>
            <p:cNvPr id="447" name="Google Shape;447;p39"/>
            <p:cNvSpPr txBox="1"/>
            <p:nvPr/>
          </p:nvSpPr>
          <p:spPr>
            <a:xfrm>
              <a:off x="10189899" y="1859967"/>
              <a:ext cx="1514388" cy="7859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1200"/>
                <a:buFont typeface="Noto Sans"/>
                <a:buNone/>
              </a:pPr>
              <a:r>
                <a:rPr lang="en-GB" sz="1200" b="0" i="0" u="none" strike="noStrike" cap="none">
                  <a:solidFill>
                    <a:schemeClr val="accent3"/>
                  </a:solidFill>
                  <a:latin typeface="Arial"/>
                  <a:ea typeface="Arial"/>
                  <a:cs typeface="Arial"/>
                  <a:sym typeface="Arial"/>
                </a:rPr>
                <a:t>Publications, dissemination of knowledge. Training and education. Trained professionals.</a:t>
              </a:r>
              <a:endParaRPr sz="1400" b="0" i="0" u="none" strike="noStrike" cap="none">
                <a:solidFill>
                  <a:srgbClr val="000000"/>
                </a:solidFill>
                <a:latin typeface="Arial"/>
                <a:ea typeface="Arial"/>
                <a:cs typeface="Arial"/>
                <a:sym typeface="Arial"/>
              </a:endParaRPr>
            </a:p>
          </p:txBody>
        </p:sp>
      </p:grpSp>
      <p:sp>
        <p:nvSpPr>
          <p:cNvPr id="448" name="Google Shape;448;p39"/>
          <p:cNvSpPr txBox="1"/>
          <p:nvPr/>
        </p:nvSpPr>
        <p:spPr>
          <a:xfrm>
            <a:off x="7971485" y="4622020"/>
            <a:ext cx="1514388" cy="10346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200"/>
              <a:buFont typeface="Noto Sans"/>
              <a:buNone/>
            </a:pPr>
            <a:r>
              <a:rPr lang="en-GB" sz="1200" b="1" i="0" u="none" strike="noStrike" cap="none">
                <a:solidFill>
                  <a:schemeClr val="accent6"/>
                </a:solidFill>
                <a:latin typeface="Arial"/>
                <a:ea typeface="Arial"/>
                <a:cs typeface="Arial"/>
                <a:sym typeface="Arial"/>
              </a:rPr>
              <a:t>Technological Centres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6"/>
              </a:buClr>
              <a:buSzPts val="1200"/>
              <a:buFont typeface="Noto Sans"/>
              <a:buNone/>
            </a:pPr>
            <a:r>
              <a:rPr lang="en-GB" sz="1200" b="1" i="0" u="none" strike="noStrike" cap="none">
                <a:solidFill>
                  <a:schemeClr val="accent6"/>
                </a:solidFill>
                <a:latin typeface="Arial"/>
                <a:ea typeface="Arial"/>
                <a:cs typeface="Arial"/>
                <a:sym typeface="Arial"/>
              </a:rPr>
              <a:t>TECNIO</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6"/>
              </a:buClr>
              <a:buSzPts val="1200"/>
              <a:buFont typeface="Noto Sans"/>
              <a:buNone/>
            </a:pPr>
            <a:r>
              <a:rPr lang="en-GB" sz="1200" b="1" i="0" u="none" strike="noStrike" cap="none">
                <a:solidFill>
                  <a:schemeClr val="accent6"/>
                </a:solidFill>
                <a:latin typeface="Arial"/>
                <a:ea typeface="Arial"/>
                <a:cs typeface="Arial"/>
                <a:sym typeface="Arial"/>
              </a:rPr>
              <a:t>CIMNE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1" i="0" u="none" strike="noStrike" cap="none">
              <a:solidFill>
                <a:schemeClr val="accent6"/>
              </a:solidFill>
              <a:latin typeface="Arial"/>
              <a:ea typeface="Arial"/>
              <a:cs typeface="Arial"/>
              <a:sym typeface="Arial"/>
            </a:endParaRPr>
          </a:p>
        </p:txBody>
      </p:sp>
      <p:grpSp>
        <p:nvGrpSpPr>
          <p:cNvPr id="449" name="Google Shape;449;p39"/>
          <p:cNvGrpSpPr/>
          <p:nvPr/>
        </p:nvGrpSpPr>
        <p:grpSpPr>
          <a:xfrm>
            <a:off x="7655237" y="2459193"/>
            <a:ext cx="4072342" cy="5696749"/>
            <a:chOff x="7655237" y="2459193"/>
            <a:chExt cx="4072342" cy="5696749"/>
          </a:xfrm>
        </p:grpSpPr>
        <p:grpSp>
          <p:nvGrpSpPr>
            <p:cNvPr id="450" name="Google Shape;450;p39"/>
            <p:cNvGrpSpPr/>
            <p:nvPr/>
          </p:nvGrpSpPr>
          <p:grpSpPr>
            <a:xfrm rot="-461558">
              <a:off x="8444601" y="2598628"/>
              <a:ext cx="2251253" cy="2497985"/>
              <a:chOff x="8643995" y="-373437"/>
              <a:chExt cx="2251253" cy="2497985"/>
            </a:xfrm>
          </p:grpSpPr>
          <p:sp>
            <p:nvSpPr>
              <p:cNvPr id="451" name="Google Shape;451;p39"/>
              <p:cNvSpPr/>
              <p:nvPr/>
            </p:nvSpPr>
            <p:spPr>
              <a:xfrm rot="7070528">
                <a:off x="8896014" y="-60207"/>
                <a:ext cx="1652330" cy="1565947"/>
              </a:xfrm>
              <a:prstGeom prst="arc">
                <a:avLst>
                  <a:gd name="adj1" fmla="val 17662052"/>
                  <a:gd name="adj2" fmla="val 20643405"/>
                </a:avLst>
              </a:prstGeom>
              <a:noFill/>
              <a:ln w="63500" cap="rnd" cmpd="sng">
                <a:solidFill>
                  <a:schemeClr val="accent6"/>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2" name="Google Shape;452;p39"/>
              <p:cNvSpPr/>
              <p:nvPr/>
            </p:nvSpPr>
            <p:spPr>
              <a:xfrm rot="7070528">
                <a:off x="8990898" y="245370"/>
                <a:ext cx="1652330" cy="1565947"/>
              </a:xfrm>
              <a:prstGeom prst="arc">
                <a:avLst>
                  <a:gd name="adj1" fmla="val 17662052"/>
                  <a:gd name="adj2" fmla="val 20643405"/>
                </a:avLst>
              </a:prstGeom>
              <a:noFill/>
              <a:ln w="63500" cap="rnd" cmpd="sng">
                <a:solidFill>
                  <a:schemeClr val="accent6"/>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53" name="Google Shape;453;p39"/>
            <p:cNvGrpSpPr/>
            <p:nvPr/>
          </p:nvGrpSpPr>
          <p:grpSpPr>
            <a:xfrm rot="-8195730">
              <a:off x="8205640" y="5226063"/>
              <a:ext cx="2251253" cy="2497985"/>
              <a:chOff x="8643995" y="-373437"/>
              <a:chExt cx="2251253" cy="2497985"/>
            </a:xfrm>
          </p:grpSpPr>
          <p:sp>
            <p:nvSpPr>
              <p:cNvPr id="454" name="Google Shape;454;p39"/>
              <p:cNvSpPr/>
              <p:nvPr/>
            </p:nvSpPr>
            <p:spPr>
              <a:xfrm rot="7070528">
                <a:off x="8896014" y="-60207"/>
                <a:ext cx="1652330" cy="1565947"/>
              </a:xfrm>
              <a:prstGeom prst="arc">
                <a:avLst>
                  <a:gd name="adj1" fmla="val 17662052"/>
                  <a:gd name="adj2" fmla="val 20643405"/>
                </a:avLst>
              </a:prstGeom>
              <a:noFill/>
              <a:ln w="63500" cap="rnd" cmpd="sng">
                <a:solidFill>
                  <a:schemeClr val="accent6"/>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5" name="Google Shape;455;p39"/>
              <p:cNvSpPr/>
              <p:nvPr/>
            </p:nvSpPr>
            <p:spPr>
              <a:xfrm rot="7070528">
                <a:off x="8990898" y="245370"/>
                <a:ext cx="1652330" cy="1565947"/>
              </a:xfrm>
              <a:prstGeom prst="arc">
                <a:avLst>
                  <a:gd name="adj1" fmla="val 17662052"/>
                  <a:gd name="adj2" fmla="val 20643405"/>
                </a:avLst>
              </a:prstGeom>
              <a:noFill/>
              <a:ln w="63500" cap="rnd" cmpd="sng">
                <a:solidFill>
                  <a:schemeClr val="accent6"/>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56" name="Google Shape;456;p39"/>
            <p:cNvSpPr txBox="1"/>
            <p:nvPr/>
          </p:nvSpPr>
          <p:spPr>
            <a:xfrm>
              <a:off x="10213191" y="4019225"/>
              <a:ext cx="1514388" cy="7859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200"/>
                <a:buFont typeface="Noto Sans"/>
                <a:buNone/>
              </a:pPr>
              <a:r>
                <a:rPr lang="en-GB" sz="1200" b="0" i="0" u="none" strike="noStrike" cap="none">
                  <a:solidFill>
                    <a:schemeClr val="accent6"/>
                  </a:solidFill>
                  <a:latin typeface="Arial"/>
                  <a:ea typeface="Arial"/>
                  <a:cs typeface="Arial"/>
                  <a:sym typeface="Arial"/>
                </a:rPr>
                <a:t>Public fundings &amp; industrial support for development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0" i="0" u="none" strike="noStrike" cap="none">
                <a:solidFill>
                  <a:schemeClr val="accent6"/>
                </a:solidFill>
                <a:latin typeface="Arial"/>
                <a:ea typeface="Arial"/>
                <a:cs typeface="Arial"/>
                <a:sym typeface="Arial"/>
              </a:endParaRPr>
            </a:p>
          </p:txBody>
        </p:sp>
        <p:sp>
          <p:nvSpPr>
            <p:cNvPr id="457" name="Google Shape;457;p39"/>
            <p:cNvSpPr txBox="1"/>
            <p:nvPr/>
          </p:nvSpPr>
          <p:spPr>
            <a:xfrm>
              <a:off x="10161537" y="5493402"/>
              <a:ext cx="1514388" cy="7859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6"/>
                </a:buClr>
                <a:buSzPts val="1200"/>
                <a:buFont typeface="Noto Sans"/>
                <a:buNone/>
              </a:pPr>
              <a:r>
                <a:rPr lang="en-GB" sz="1200" b="0" i="0" u="none" strike="noStrike" cap="none">
                  <a:solidFill>
                    <a:schemeClr val="accent6"/>
                  </a:solidFill>
                  <a:latin typeface="Arial"/>
                  <a:ea typeface="Arial"/>
                  <a:cs typeface="Arial"/>
                  <a:sym typeface="Arial"/>
                </a:rPr>
                <a:t>Results applied to solve industrial needs. Prototypes. Applied science based know-how.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0" i="0" u="none" strike="noStrike" cap="none">
                <a:solidFill>
                  <a:schemeClr val="accent6"/>
                </a:solidFill>
                <a:latin typeface="Arial"/>
                <a:ea typeface="Arial"/>
                <a:cs typeface="Arial"/>
                <a:sym typeface="Arial"/>
              </a:endParaRPr>
            </a:p>
          </p:txBody>
        </p:sp>
      </p:grpSp>
      <p:sp>
        <p:nvSpPr>
          <p:cNvPr id="458" name="Google Shape;458;p39"/>
          <p:cNvSpPr txBox="1"/>
          <p:nvPr/>
        </p:nvSpPr>
        <p:spPr>
          <a:xfrm>
            <a:off x="2939629" y="4433841"/>
            <a:ext cx="1514388" cy="8422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4"/>
              </a:buClr>
              <a:buSzPts val="1200"/>
              <a:buFont typeface="Noto Sans"/>
              <a:buNone/>
            </a:pPr>
            <a:r>
              <a:rPr lang="en-GB" sz="1200" b="1" i="0" u="none" strike="noStrike" cap="none">
                <a:solidFill>
                  <a:schemeClr val="accent4"/>
                </a:solidFill>
                <a:latin typeface="Arial"/>
                <a:ea typeface="Arial"/>
                <a:cs typeface="Arial"/>
                <a:sym typeface="Arial"/>
              </a:rPr>
              <a:t>Scientifical based Incubators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4"/>
              </a:buClr>
              <a:buSzPts val="1200"/>
              <a:buFont typeface="Noto Sans"/>
              <a:buNone/>
            </a:pPr>
            <a:r>
              <a:rPr lang="en-GB" sz="1200" b="1" i="0" u="none" strike="noStrike" cap="none">
                <a:solidFill>
                  <a:schemeClr val="accent4"/>
                </a:solidFill>
                <a:latin typeface="Arial"/>
                <a:ea typeface="Arial"/>
                <a:cs typeface="Arial"/>
                <a:sym typeface="Arial"/>
              </a:rPr>
              <a:t>CIMNE Technology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4"/>
              </a:buClr>
              <a:buSzPts val="1200"/>
              <a:buFont typeface="Noto Sans"/>
              <a:buNone/>
            </a:pPr>
            <a:r>
              <a:rPr lang="en-GB" sz="1200" b="1" i="0" u="none" strike="noStrike" cap="none">
                <a:solidFill>
                  <a:schemeClr val="accent4"/>
                </a:solidFill>
                <a:latin typeface="Arial"/>
                <a:ea typeface="Arial"/>
                <a:cs typeface="Arial"/>
                <a:sym typeface="Arial"/>
              </a:rPr>
              <a:t>Corporate innovation departments</a:t>
            </a:r>
            <a:endParaRPr sz="1400" b="0" i="0" u="none" strike="noStrike" cap="none">
              <a:solidFill>
                <a:srgbClr val="000000"/>
              </a:solidFill>
              <a:latin typeface="Arial"/>
              <a:ea typeface="Arial"/>
              <a:cs typeface="Arial"/>
              <a:sym typeface="Arial"/>
            </a:endParaRPr>
          </a:p>
        </p:txBody>
      </p:sp>
      <p:grpSp>
        <p:nvGrpSpPr>
          <p:cNvPr id="459" name="Google Shape;459;p39"/>
          <p:cNvGrpSpPr/>
          <p:nvPr/>
        </p:nvGrpSpPr>
        <p:grpSpPr>
          <a:xfrm>
            <a:off x="562816" y="1879882"/>
            <a:ext cx="3936497" cy="4259387"/>
            <a:chOff x="562816" y="1879882"/>
            <a:chExt cx="3936497" cy="4259387"/>
          </a:xfrm>
        </p:grpSpPr>
        <p:grpSp>
          <p:nvGrpSpPr>
            <p:cNvPr id="460" name="Google Shape;460;p39"/>
            <p:cNvGrpSpPr/>
            <p:nvPr/>
          </p:nvGrpSpPr>
          <p:grpSpPr>
            <a:xfrm rot="2384402">
              <a:off x="1709645" y="2310925"/>
              <a:ext cx="2251253" cy="2497985"/>
              <a:chOff x="8643995" y="-373437"/>
              <a:chExt cx="2251253" cy="2497985"/>
            </a:xfrm>
          </p:grpSpPr>
          <p:sp>
            <p:nvSpPr>
              <p:cNvPr id="461" name="Google Shape;461;p39"/>
              <p:cNvSpPr/>
              <p:nvPr/>
            </p:nvSpPr>
            <p:spPr>
              <a:xfrm rot="7070528">
                <a:off x="8896014" y="-60207"/>
                <a:ext cx="1652330" cy="1565947"/>
              </a:xfrm>
              <a:prstGeom prst="arc">
                <a:avLst>
                  <a:gd name="adj1" fmla="val 17662052"/>
                  <a:gd name="adj2" fmla="val 20643405"/>
                </a:avLst>
              </a:prstGeom>
              <a:noFill/>
              <a:ln w="63500" cap="rnd" cmpd="sng">
                <a:solidFill>
                  <a:schemeClr val="accent4"/>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2" name="Google Shape;462;p39"/>
              <p:cNvSpPr/>
              <p:nvPr/>
            </p:nvSpPr>
            <p:spPr>
              <a:xfrm rot="7070528">
                <a:off x="8990898" y="245370"/>
                <a:ext cx="1652330" cy="1565947"/>
              </a:xfrm>
              <a:prstGeom prst="arc">
                <a:avLst>
                  <a:gd name="adj1" fmla="val 17662052"/>
                  <a:gd name="adj2" fmla="val 20643405"/>
                </a:avLst>
              </a:prstGeom>
              <a:noFill/>
              <a:ln w="63500" cap="rnd" cmpd="sng">
                <a:solidFill>
                  <a:schemeClr val="accent4"/>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63" name="Google Shape;463;p39"/>
            <p:cNvGrpSpPr/>
            <p:nvPr/>
          </p:nvGrpSpPr>
          <p:grpSpPr>
            <a:xfrm rot="-999373" flipH="1">
              <a:off x="1430211" y="3371053"/>
              <a:ext cx="2251253" cy="2497985"/>
              <a:chOff x="8643995" y="-373437"/>
              <a:chExt cx="2251253" cy="2497985"/>
            </a:xfrm>
          </p:grpSpPr>
          <p:sp>
            <p:nvSpPr>
              <p:cNvPr id="464" name="Google Shape;464;p39"/>
              <p:cNvSpPr/>
              <p:nvPr/>
            </p:nvSpPr>
            <p:spPr>
              <a:xfrm rot="7070528">
                <a:off x="8896014" y="-60207"/>
                <a:ext cx="1652330" cy="1565947"/>
              </a:xfrm>
              <a:prstGeom prst="arc">
                <a:avLst>
                  <a:gd name="adj1" fmla="val 17662052"/>
                  <a:gd name="adj2" fmla="val 20643405"/>
                </a:avLst>
              </a:prstGeom>
              <a:noFill/>
              <a:ln w="63500" cap="rnd" cmpd="sng">
                <a:solidFill>
                  <a:schemeClr val="accent4"/>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5" name="Google Shape;465;p39"/>
              <p:cNvSpPr/>
              <p:nvPr/>
            </p:nvSpPr>
            <p:spPr>
              <a:xfrm rot="7070528">
                <a:off x="8990898" y="245370"/>
                <a:ext cx="1652330" cy="1565947"/>
              </a:xfrm>
              <a:prstGeom prst="arc">
                <a:avLst>
                  <a:gd name="adj1" fmla="val 17662052"/>
                  <a:gd name="adj2" fmla="val 20643405"/>
                </a:avLst>
              </a:prstGeom>
              <a:noFill/>
              <a:ln w="63500" cap="rnd" cmpd="sng">
                <a:solidFill>
                  <a:schemeClr val="accent4"/>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66" name="Google Shape;466;p39"/>
            <p:cNvSpPr txBox="1"/>
            <p:nvPr/>
          </p:nvSpPr>
          <p:spPr>
            <a:xfrm>
              <a:off x="562816" y="4741822"/>
              <a:ext cx="1514388" cy="104937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4"/>
                </a:buClr>
                <a:buSzPts val="1200"/>
                <a:buFont typeface="Noto Sans"/>
                <a:buNone/>
              </a:pPr>
              <a:r>
                <a:rPr lang="en-GB" sz="1200" b="0" i="0" u="none" strike="noStrike" cap="none">
                  <a:solidFill>
                    <a:schemeClr val="accent4"/>
                  </a:solidFill>
                  <a:latin typeface="Arial"/>
                  <a:ea typeface="Arial"/>
                  <a:cs typeface="Arial"/>
                  <a:sym typeface="Arial"/>
                </a:rPr>
                <a:t>Public support for innovation. Venture capital and corporate innovation funds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dk1"/>
                </a:buClr>
                <a:buSzPts val="1200"/>
                <a:buFont typeface="Noto Sans"/>
                <a:buNone/>
              </a:pPr>
              <a:endParaRPr sz="1200" b="0" i="0" u="none" strike="noStrike" cap="none">
                <a:solidFill>
                  <a:schemeClr val="accent4"/>
                </a:solidFill>
                <a:latin typeface="Arial"/>
                <a:ea typeface="Arial"/>
                <a:cs typeface="Arial"/>
                <a:sym typeface="Arial"/>
              </a:endParaRPr>
            </a:p>
          </p:txBody>
        </p:sp>
        <p:sp>
          <p:nvSpPr>
            <p:cNvPr id="467" name="Google Shape;467;p39"/>
            <p:cNvSpPr txBox="1"/>
            <p:nvPr/>
          </p:nvSpPr>
          <p:spPr>
            <a:xfrm>
              <a:off x="616518" y="3294315"/>
              <a:ext cx="1514388" cy="11764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4"/>
                </a:buClr>
                <a:buSzPts val="1200"/>
                <a:buFont typeface="Noto Sans"/>
                <a:buNone/>
              </a:pPr>
              <a:r>
                <a:rPr lang="en-GB" sz="1200" b="0" i="0" u="none" strike="noStrike" cap="none">
                  <a:solidFill>
                    <a:schemeClr val="accent4"/>
                  </a:solidFill>
                  <a:latin typeface="Arial"/>
                  <a:ea typeface="Arial"/>
                  <a:cs typeface="Arial"/>
                  <a:sym typeface="Arial"/>
                </a:rPr>
                <a:t>Science based Spin-off companies offering products and services to market needs based on science.</a:t>
              </a:r>
              <a:endParaRPr sz="1400" b="0" i="0" u="none" strike="noStrike" cap="none">
                <a:solidFill>
                  <a:srgbClr val="000000"/>
                </a:solidFill>
                <a:latin typeface="Arial"/>
                <a:ea typeface="Arial"/>
                <a:cs typeface="Arial"/>
                <a:sym typeface="Arial"/>
              </a:endParaRPr>
            </a:p>
          </p:txBody>
        </p:sp>
      </p:grpSp>
      <p:sp>
        <p:nvSpPr>
          <p:cNvPr id="468" name="Google Shape;468;p39"/>
          <p:cNvSpPr txBox="1"/>
          <p:nvPr/>
        </p:nvSpPr>
        <p:spPr>
          <a:xfrm>
            <a:off x="3081182" y="1504652"/>
            <a:ext cx="1514388" cy="116781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200"/>
              <a:buFont typeface="Noto Sans"/>
              <a:buNone/>
            </a:pPr>
            <a:r>
              <a:rPr lang="en-GB" sz="1200" b="1" i="0" u="none" strike="noStrike" cap="none">
                <a:solidFill>
                  <a:schemeClr val="accent1"/>
                </a:solidFill>
                <a:latin typeface="Arial"/>
                <a:ea typeface="Arial"/>
                <a:cs typeface="Arial"/>
                <a:sym typeface="Arial"/>
              </a:rPr>
              <a:t>Spin-off companies &amp; Start-up ecosystem</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50"/>
              </a:spcBef>
              <a:spcAft>
                <a:spcPts val="0"/>
              </a:spcAft>
              <a:buClr>
                <a:schemeClr val="accent1"/>
              </a:buClr>
              <a:buSzPts val="1200"/>
              <a:buFont typeface="Noto Sans"/>
              <a:buNone/>
            </a:pPr>
            <a:r>
              <a:rPr lang="en-GB" sz="1200" b="1" i="0" u="none" strike="noStrike" cap="none">
                <a:solidFill>
                  <a:schemeClr val="accent1"/>
                </a:solidFill>
                <a:latin typeface="Arial"/>
                <a:ea typeface="Arial"/>
                <a:cs typeface="Arial"/>
                <a:sym typeface="Arial"/>
              </a:rPr>
              <a:t>Industrial companies</a:t>
            </a:r>
            <a:endParaRPr sz="1400" b="0" i="0" u="none" strike="noStrike" cap="none">
              <a:solidFill>
                <a:srgbClr val="000000"/>
              </a:solidFill>
              <a:latin typeface="Arial"/>
              <a:ea typeface="Arial"/>
              <a:cs typeface="Arial"/>
              <a:sym typeface="Arial"/>
            </a:endParaRPr>
          </a:p>
        </p:txBody>
      </p:sp>
      <p:grpSp>
        <p:nvGrpSpPr>
          <p:cNvPr id="469" name="Google Shape;469;p39"/>
          <p:cNvGrpSpPr/>
          <p:nvPr/>
        </p:nvGrpSpPr>
        <p:grpSpPr>
          <a:xfrm>
            <a:off x="665125" y="-760644"/>
            <a:ext cx="3882566" cy="4220849"/>
            <a:chOff x="673655" y="-921667"/>
            <a:chExt cx="3882566" cy="4220849"/>
          </a:xfrm>
        </p:grpSpPr>
        <p:grpSp>
          <p:nvGrpSpPr>
            <p:cNvPr id="470" name="Google Shape;470;p39"/>
            <p:cNvGrpSpPr/>
            <p:nvPr/>
          </p:nvGrpSpPr>
          <p:grpSpPr>
            <a:xfrm rot="2384402">
              <a:off x="1766553" y="-490624"/>
              <a:ext cx="2251253" cy="2497985"/>
              <a:chOff x="8643995" y="-373437"/>
              <a:chExt cx="2251253" cy="2497985"/>
            </a:xfrm>
          </p:grpSpPr>
          <p:sp>
            <p:nvSpPr>
              <p:cNvPr id="471" name="Google Shape;471;p39"/>
              <p:cNvSpPr/>
              <p:nvPr/>
            </p:nvSpPr>
            <p:spPr>
              <a:xfrm rot="7070528">
                <a:off x="8896014" y="-60207"/>
                <a:ext cx="1652330" cy="1565947"/>
              </a:xfrm>
              <a:prstGeom prst="arc">
                <a:avLst>
                  <a:gd name="adj1" fmla="val 17662052"/>
                  <a:gd name="adj2" fmla="val 20643405"/>
                </a:avLst>
              </a:prstGeom>
              <a:noFill/>
              <a:ln w="63500" cap="rnd" cmpd="sng">
                <a:solidFill>
                  <a:schemeClr val="accent1"/>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2" name="Google Shape;472;p39"/>
              <p:cNvSpPr/>
              <p:nvPr/>
            </p:nvSpPr>
            <p:spPr>
              <a:xfrm rot="7070528">
                <a:off x="8990898" y="245370"/>
                <a:ext cx="1652330" cy="1565947"/>
              </a:xfrm>
              <a:prstGeom prst="arc">
                <a:avLst>
                  <a:gd name="adj1" fmla="val 17662052"/>
                  <a:gd name="adj2" fmla="val 20643405"/>
                </a:avLst>
              </a:prstGeom>
              <a:noFill/>
              <a:ln w="63500" cap="rnd" cmpd="sng">
                <a:solidFill>
                  <a:schemeClr val="accent1"/>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73" name="Google Shape;473;p39"/>
            <p:cNvGrpSpPr/>
            <p:nvPr/>
          </p:nvGrpSpPr>
          <p:grpSpPr>
            <a:xfrm rot="-999373" flipH="1">
              <a:off x="1380301" y="530966"/>
              <a:ext cx="2251253" cy="2497985"/>
              <a:chOff x="8643995" y="-373437"/>
              <a:chExt cx="2251253" cy="2497985"/>
            </a:xfrm>
          </p:grpSpPr>
          <p:sp>
            <p:nvSpPr>
              <p:cNvPr id="474" name="Google Shape;474;p39"/>
              <p:cNvSpPr/>
              <p:nvPr/>
            </p:nvSpPr>
            <p:spPr>
              <a:xfrm rot="7070528">
                <a:off x="8896014" y="-60207"/>
                <a:ext cx="1652330" cy="1565947"/>
              </a:xfrm>
              <a:prstGeom prst="arc">
                <a:avLst>
                  <a:gd name="adj1" fmla="val 17662052"/>
                  <a:gd name="adj2" fmla="val 20643405"/>
                </a:avLst>
              </a:prstGeom>
              <a:noFill/>
              <a:ln w="63500" cap="rnd" cmpd="sng">
                <a:solidFill>
                  <a:schemeClr val="accent1"/>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p39"/>
              <p:cNvSpPr/>
              <p:nvPr/>
            </p:nvSpPr>
            <p:spPr>
              <a:xfrm rot="7070528">
                <a:off x="8990898" y="245370"/>
                <a:ext cx="1652330" cy="1565947"/>
              </a:xfrm>
              <a:prstGeom prst="arc">
                <a:avLst>
                  <a:gd name="adj1" fmla="val 17662052"/>
                  <a:gd name="adj2" fmla="val 20643405"/>
                </a:avLst>
              </a:prstGeom>
              <a:noFill/>
              <a:ln w="63500" cap="rnd" cmpd="sng">
                <a:solidFill>
                  <a:schemeClr val="accent1"/>
                </a:solidFill>
                <a:prstDash val="solid"/>
                <a:bevel/>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76" name="Google Shape;476;p39"/>
            <p:cNvSpPr txBox="1"/>
            <p:nvPr/>
          </p:nvSpPr>
          <p:spPr>
            <a:xfrm>
              <a:off x="673655" y="2126505"/>
              <a:ext cx="1514388" cy="87431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200"/>
                <a:buFont typeface="Noto Sans"/>
                <a:buNone/>
              </a:pPr>
              <a:r>
                <a:rPr lang="en-GB" sz="1200" b="0" i="0" u="none" strike="noStrike" cap="none">
                  <a:solidFill>
                    <a:schemeClr val="accent1"/>
                  </a:solidFill>
                  <a:latin typeface="Arial"/>
                  <a:ea typeface="Arial"/>
                  <a:cs typeface="Arial"/>
                  <a:sym typeface="Arial"/>
                </a:rPr>
                <a:t>Incomes from product and services commercialization.</a:t>
              </a:r>
              <a:endParaRPr sz="1400" b="0" i="0" u="none" strike="noStrike" cap="none">
                <a:solidFill>
                  <a:srgbClr val="000000"/>
                </a:solidFill>
                <a:latin typeface="Arial"/>
                <a:ea typeface="Arial"/>
                <a:cs typeface="Arial"/>
                <a:sym typeface="Arial"/>
              </a:endParaRPr>
            </a:p>
          </p:txBody>
        </p:sp>
        <p:sp>
          <p:nvSpPr>
            <p:cNvPr id="477" name="Google Shape;477;p39"/>
            <p:cNvSpPr txBox="1"/>
            <p:nvPr/>
          </p:nvSpPr>
          <p:spPr>
            <a:xfrm>
              <a:off x="693668" y="846076"/>
              <a:ext cx="1514388" cy="87431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1200"/>
                <a:buFont typeface="Noto Sans"/>
                <a:buNone/>
              </a:pPr>
              <a:r>
                <a:rPr lang="en-GB" sz="1200" b="0" i="0" u="none" strike="noStrike" cap="none">
                  <a:solidFill>
                    <a:schemeClr val="accent1"/>
                  </a:solidFill>
                  <a:latin typeface="Arial"/>
                  <a:ea typeface="Arial"/>
                  <a:cs typeface="Arial"/>
                  <a:sym typeface="Arial"/>
                </a:rPr>
                <a:t>Taxes and financial returns. Jobs creation. Impact in the society.</a:t>
              </a:r>
              <a:endParaRPr sz="1400" b="0" i="0" u="none" strike="noStrike" cap="none">
                <a:solidFill>
                  <a:srgbClr val="000000"/>
                </a:solidFill>
                <a:latin typeface="Arial"/>
                <a:ea typeface="Arial"/>
                <a:cs typeface="Arial"/>
                <a:sym typeface="Arial"/>
              </a:endParaRPr>
            </a:p>
          </p:txBody>
        </p:sp>
      </p:grpSp>
      <p:sp>
        <p:nvSpPr>
          <p:cNvPr id="2" name="Marcador de número de diapositiva 1"/>
          <p:cNvSpPr>
            <a:spLocks noGrp="1"/>
          </p:cNvSpPr>
          <p:nvPr>
            <p:ph type="sldNum" sz="quarter" idx="4"/>
          </p:nvPr>
        </p:nvSpPr>
        <p:spPr/>
        <p:txBody>
          <a:bodyPr/>
          <a:lstStyle/>
          <a:p>
            <a:fld id="{937A1609-7785-45C9-B292-625849177364}" type="slidenum">
              <a:rPr lang="es-ES" smtClean="0"/>
              <a:t>39</a:t>
            </a:fld>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2126674" y="1000935"/>
            <a:ext cx="7938655"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300"/>
              <a:buFont typeface="Arial"/>
              <a:buNone/>
            </a:pPr>
            <a:r>
              <a:rPr lang="en-GB">
                <a:solidFill>
                  <a:srgbClr val="3F3F3F"/>
                </a:solidFill>
              </a:rPr>
              <a:t>CIMNE Today – SWOT Analysis</a:t>
            </a:r>
            <a:endParaRPr/>
          </a:p>
        </p:txBody>
      </p:sp>
      <p:graphicFrame>
        <p:nvGraphicFramePr>
          <p:cNvPr id="95" name="Google Shape;95;p4"/>
          <p:cNvGraphicFramePr/>
          <p:nvPr/>
        </p:nvGraphicFramePr>
        <p:xfrm>
          <a:off x="804672" y="1709928"/>
          <a:ext cx="10661900" cy="4686811"/>
        </p:xfrm>
        <a:graphic>
          <a:graphicData uri="http://schemas.openxmlformats.org/drawingml/2006/table">
            <a:tbl>
              <a:tblPr>
                <a:noFill/>
                <a:tableStyleId>{0CF083D9-223A-4DBA-845E-CC33CE619FDF}</a:tableStyleId>
              </a:tblPr>
              <a:tblGrid>
                <a:gridCol w="10661900">
                  <a:extLst>
                    <a:ext uri="{9D8B030D-6E8A-4147-A177-3AD203B41FA5}">
                      <a16:colId xmlns:a16="http://schemas.microsoft.com/office/drawing/2014/main" val="20000"/>
                    </a:ext>
                  </a:extLst>
                </a:gridCol>
              </a:tblGrid>
              <a:tr h="293625">
                <a:tc>
                  <a:txBody>
                    <a:bodyPr/>
                    <a:lstStyle/>
                    <a:p>
                      <a:pPr marL="0" marR="0" lvl="0" indent="0" algn="ctr" rtl="0">
                        <a:lnSpc>
                          <a:spcPct val="107000"/>
                        </a:lnSpc>
                        <a:spcBef>
                          <a:spcPts val="0"/>
                        </a:spcBef>
                        <a:spcAft>
                          <a:spcPts val="0"/>
                        </a:spcAft>
                        <a:buClr>
                          <a:srgbClr val="000000"/>
                        </a:buClr>
                        <a:buSzPts val="2000"/>
                        <a:buFont typeface="Arial"/>
                        <a:buNone/>
                      </a:pPr>
                      <a:r>
                        <a:rPr lang="en-GB" sz="2000" b="1" u="none" strike="noStrike" cap="none">
                          <a:latin typeface="Calibri"/>
                          <a:ea typeface="Calibri"/>
                          <a:cs typeface="Calibri"/>
                          <a:sym typeface="Calibri"/>
                        </a:rPr>
                        <a:t>Opportunities</a:t>
                      </a:r>
                      <a:endParaRPr sz="2000" b="1" u="none" strike="noStrike" cap="none">
                        <a:latin typeface="Calibri"/>
                        <a:ea typeface="Calibri"/>
                        <a:cs typeface="Calibri"/>
                        <a:sym typeface="Calibri"/>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4360675">
                <a:tc>
                  <a:txBody>
                    <a:bodyPr/>
                    <a:lstStyle/>
                    <a:p>
                      <a:pPr marL="742950" marR="65405" lvl="1" indent="-285750" algn="l" rtl="0">
                        <a:lnSpc>
                          <a:spcPct val="100000"/>
                        </a:lnSpc>
                        <a:spcBef>
                          <a:spcPts val="0"/>
                        </a:spcBef>
                        <a:spcAft>
                          <a:spcPts val="0"/>
                        </a:spcAft>
                        <a:buClr>
                          <a:srgbClr val="00539F"/>
                        </a:buClr>
                        <a:buSzPts val="2000"/>
                        <a:buFont typeface="Noto Sans"/>
                        <a:buChar char="∙"/>
                      </a:pPr>
                      <a:r>
                        <a:rPr lang="en-GB" sz="2000" u="none" strike="noStrike" cap="none">
                          <a:latin typeface="Arial"/>
                          <a:ea typeface="Arial"/>
                          <a:cs typeface="Arial"/>
                          <a:sym typeface="Arial"/>
                        </a:rPr>
                        <a:t>Leveraging the international prestige of CIMNE </a:t>
                      </a:r>
                      <a:r>
                        <a:rPr lang="en-GB" sz="2000" u="none" strike="noStrike" cap="none">
                          <a:solidFill>
                            <a:srgbClr val="FF0000"/>
                          </a:solidFill>
                          <a:latin typeface="Arial"/>
                          <a:ea typeface="Arial"/>
                          <a:cs typeface="Arial"/>
                          <a:sym typeface="Arial"/>
                        </a:rPr>
                        <a:t>to attract the best researchers </a:t>
                      </a:r>
                      <a:r>
                        <a:rPr lang="en-GB" sz="2000" u="none" strike="noStrike" cap="none">
                          <a:latin typeface="Arial"/>
                          <a:ea typeface="Arial"/>
                          <a:cs typeface="Arial"/>
                          <a:sym typeface="Arial"/>
                        </a:rPr>
                        <a:t>to the centre.</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A greater recognition in Catalan and Spanish society of the importance of </a:t>
                      </a:r>
                      <a:r>
                        <a:rPr lang="en-GB" sz="2000" u="none" strike="noStrike" cap="none">
                          <a:solidFill>
                            <a:srgbClr val="FF0000"/>
                          </a:solidFill>
                          <a:latin typeface="Arial"/>
                          <a:ea typeface="Arial"/>
                          <a:cs typeface="Arial"/>
                          <a:sym typeface="Arial"/>
                        </a:rPr>
                        <a:t>science and innovation as an economic driver</a:t>
                      </a:r>
                      <a:r>
                        <a:rPr lang="en-GB" sz="2000" u="none" strike="noStrike" cap="none">
                          <a:latin typeface="Arial"/>
                          <a:ea typeface="Arial"/>
                          <a:cs typeface="Arial"/>
                          <a:sym typeface="Arial"/>
                        </a:rPr>
                        <a:t>.</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A </a:t>
                      </a:r>
                      <a:r>
                        <a:rPr lang="en-GB" sz="2000" u="none" strike="noStrike" cap="none">
                          <a:solidFill>
                            <a:srgbClr val="FF0000"/>
                          </a:solidFill>
                          <a:latin typeface="Arial"/>
                          <a:ea typeface="Arial"/>
                          <a:cs typeface="Arial"/>
                          <a:sym typeface="Arial"/>
                        </a:rPr>
                        <a:t>generational change </a:t>
                      </a:r>
                      <a:r>
                        <a:rPr lang="en-GB" sz="2000" u="none" strike="noStrike" cap="none">
                          <a:latin typeface="Arial"/>
                          <a:ea typeface="Arial"/>
                          <a:cs typeface="Arial"/>
                          <a:sym typeface="Arial"/>
                        </a:rPr>
                        <a:t>in leadership bringing new ideas and practices from other international environments.</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The recognition that predictive computational modelling is becoming an essential tool in government and industrial decision making. </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The emergence and development of </a:t>
                      </a:r>
                      <a:r>
                        <a:rPr lang="en-GB" sz="2000" u="none" strike="noStrike" cap="none">
                          <a:solidFill>
                            <a:srgbClr val="FF0000"/>
                          </a:solidFill>
                          <a:latin typeface="Arial"/>
                          <a:ea typeface="Arial"/>
                          <a:cs typeface="Arial"/>
                          <a:sym typeface="Arial"/>
                        </a:rPr>
                        <a:t>new topics and trends in NME</a:t>
                      </a:r>
                      <a:endParaRPr sz="1400" u="none" strike="noStrike" cap="none"/>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The financial opportunities through new national and EU funding programmes. </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Income generation through the sale of successful </a:t>
                      </a:r>
                      <a:r>
                        <a:rPr lang="en-GB" sz="2000" u="none" strike="noStrike" cap="none">
                          <a:solidFill>
                            <a:srgbClr val="FF0000"/>
                          </a:solidFill>
                          <a:latin typeface="Arial"/>
                          <a:ea typeface="Arial"/>
                          <a:cs typeface="Arial"/>
                          <a:sym typeface="Arial"/>
                        </a:rPr>
                        <a:t>spin-off companies</a:t>
                      </a:r>
                      <a:r>
                        <a:rPr lang="en-GB" sz="2000" u="none" strike="noStrike" cap="none">
                          <a:latin typeface="Arial"/>
                          <a:ea typeface="Arial"/>
                          <a:cs typeface="Arial"/>
                          <a:sym typeface="Arial"/>
                        </a:rPr>
                        <a:t>.</a:t>
                      </a:r>
                      <a:endParaRPr sz="1400" u="none" strike="noStrike" cap="none"/>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a:t>
                      </a:r>
                      <a:endParaRPr sz="2000" u="none" strike="noStrike" cap="none">
                        <a:latin typeface="Arial"/>
                        <a:ea typeface="Arial"/>
                        <a:cs typeface="Arial"/>
                        <a:sym typeface="Arial"/>
                      </a:endParaRPr>
                    </a:p>
                    <a:p>
                      <a:pPr marL="685800" marR="0" lvl="1" indent="-215900" algn="l" rtl="0">
                        <a:lnSpc>
                          <a:spcPct val="100000"/>
                        </a:lnSpc>
                        <a:spcBef>
                          <a:spcPts val="0"/>
                        </a:spcBef>
                        <a:spcAft>
                          <a:spcPts val="0"/>
                        </a:spcAft>
                        <a:buClr>
                          <a:schemeClr val="dk1"/>
                        </a:buClr>
                        <a:buSzPts val="2000"/>
                        <a:buFont typeface="Arial"/>
                        <a:buNone/>
                      </a:pPr>
                      <a:endParaRPr sz="2000" u="none" strike="noStrike" cap="none">
                        <a:solidFill>
                          <a:srgbClr val="FF0000"/>
                        </a:solidFill>
                        <a:latin typeface="Arial"/>
                        <a:ea typeface="Arial"/>
                        <a:cs typeface="Arial"/>
                        <a:sym typeface="Arial"/>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Marcador de número de diapositiva 1"/>
          <p:cNvSpPr>
            <a:spLocks noGrp="1"/>
          </p:cNvSpPr>
          <p:nvPr>
            <p:ph type="sldNum" sz="quarter" idx="4"/>
          </p:nvPr>
        </p:nvSpPr>
        <p:spPr/>
        <p:txBody>
          <a:bodyPr/>
          <a:lstStyle/>
          <a:p>
            <a:fld id="{937A1609-7785-45C9-B292-625849177364}" type="slidenum">
              <a:rPr lang="es-ES" smtClean="0"/>
              <a:t>4</a:t>
            </a:fld>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0"/>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Technology Transfer alternatives</a:t>
            </a:r>
            <a:endParaRPr/>
          </a:p>
        </p:txBody>
      </p:sp>
      <p:cxnSp>
        <p:nvCxnSpPr>
          <p:cNvPr id="483" name="Google Shape;483;p40"/>
          <p:cNvCxnSpPr/>
          <p:nvPr/>
        </p:nvCxnSpPr>
        <p:spPr>
          <a:xfrm>
            <a:off x="3410471" y="1809677"/>
            <a:ext cx="1154204" cy="0"/>
          </a:xfrm>
          <a:prstGeom prst="straightConnector1">
            <a:avLst/>
          </a:prstGeom>
          <a:noFill/>
          <a:ln w="38100" cap="flat" cmpd="sng">
            <a:solidFill>
              <a:schemeClr val="accent1"/>
            </a:solidFill>
            <a:prstDash val="solid"/>
            <a:round/>
            <a:headEnd type="none" w="sm" len="sm"/>
            <a:tailEnd type="none" w="sm" len="sm"/>
          </a:ln>
        </p:spPr>
      </p:cxnSp>
      <p:sp>
        <p:nvSpPr>
          <p:cNvPr id="484" name="Google Shape;484;p40"/>
          <p:cNvSpPr txBox="1"/>
          <p:nvPr/>
        </p:nvSpPr>
        <p:spPr>
          <a:xfrm>
            <a:off x="7349592" y="894378"/>
            <a:ext cx="4352076" cy="13906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No IP transfer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Objectives achievement-based Incomes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Short term returns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No additional investment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No financial risks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Low margin financial returns</a:t>
            </a:r>
            <a:endParaRPr sz="1400" b="0" i="0" u="none" strike="noStrike" cap="none">
              <a:solidFill>
                <a:srgbClr val="000000"/>
              </a:solidFill>
              <a:latin typeface="Arial"/>
              <a:ea typeface="Arial"/>
              <a:cs typeface="Arial"/>
              <a:sym typeface="Arial"/>
            </a:endParaRPr>
          </a:p>
        </p:txBody>
      </p:sp>
      <p:sp>
        <p:nvSpPr>
          <p:cNvPr id="485" name="Google Shape;485;p40"/>
          <p:cNvSpPr txBox="1"/>
          <p:nvPr/>
        </p:nvSpPr>
        <p:spPr>
          <a:xfrm>
            <a:off x="7349591" y="2622178"/>
            <a:ext cx="4705000" cy="1684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IP transfer to companies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Usually should be combined with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Royalties based incomes. Business risk.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Medium term returns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Medium size investments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Low financial risk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High margin and Mid term returns generation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86" name="Google Shape;486;p40"/>
          <p:cNvSpPr txBox="1"/>
          <p:nvPr/>
        </p:nvSpPr>
        <p:spPr>
          <a:xfrm>
            <a:off x="7349592" y="4617748"/>
            <a:ext cx="4700722" cy="16843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IP transfer to companies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Usually should be combined with (1) +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Incomes trough royalties and benefits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Returns in mid and long term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Medium / high investments are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Higher financial risk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Clr>
                <a:schemeClr val="accent1"/>
              </a:buClr>
              <a:buSzPts val="1400"/>
              <a:buFont typeface="Arial"/>
              <a:buNone/>
            </a:pPr>
            <a:r>
              <a:rPr lang="en-GB" sz="1400" b="0" i="0" u="none" strike="noStrike" cap="none">
                <a:solidFill>
                  <a:schemeClr val="accent1"/>
                </a:solidFill>
                <a:latin typeface="Arial"/>
                <a:ea typeface="Arial"/>
                <a:cs typeface="Arial"/>
                <a:sym typeface="Arial"/>
              </a:rPr>
              <a:t>- Very high margin and financial returns</a:t>
            </a:r>
            <a:endParaRPr sz="1400" b="0" i="0" u="none" strike="noStrike" cap="none">
              <a:solidFill>
                <a:srgbClr val="000000"/>
              </a:solidFill>
              <a:latin typeface="Arial"/>
              <a:ea typeface="Arial"/>
              <a:cs typeface="Arial"/>
              <a:sym typeface="Arial"/>
            </a:endParaRPr>
          </a:p>
        </p:txBody>
      </p:sp>
      <p:cxnSp>
        <p:nvCxnSpPr>
          <p:cNvPr id="487" name="Google Shape;487;p40"/>
          <p:cNvCxnSpPr/>
          <p:nvPr/>
        </p:nvCxnSpPr>
        <p:spPr>
          <a:xfrm>
            <a:off x="7250862" y="951206"/>
            <a:ext cx="0" cy="1417212"/>
          </a:xfrm>
          <a:prstGeom prst="straightConnector1">
            <a:avLst/>
          </a:prstGeom>
          <a:noFill/>
          <a:ln w="38100" cap="flat" cmpd="sng">
            <a:solidFill>
              <a:schemeClr val="accent1"/>
            </a:solidFill>
            <a:prstDash val="solid"/>
            <a:round/>
            <a:headEnd type="none" w="sm" len="sm"/>
            <a:tailEnd type="none" w="sm" len="sm"/>
          </a:ln>
        </p:spPr>
      </p:cxnSp>
      <p:cxnSp>
        <p:nvCxnSpPr>
          <p:cNvPr id="488" name="Google Shape;488;p40"/>
          <p:cNvCxnSpPr/>
          <p:nvPr/>
        </p:nvCxnSpPr>
        <p:spPr>
          <a:xfrm>
            <a:off x="7250862" y="2770036"/>
            <a:ext cx="0" cy="1603913"/>
          </a:xfrm>
          <a:prstGeom prst="straightConnector1">
            <a:avLst/>
          </a:prstGeom>
          <a:noFill/>
          <a:ln w="38100" cap="flat" cmpd="sng">
            <a:solidFill>
              <a:schemeClr val="accent1"/>
            </a:solidFill>
            <a:prstDash val="solid"/>
            <a:round/>
            <a:headEnd type="none" w="sm" len="sm"/>
            <a:tailEnd type="none" w="sm" len="sm"/>
          </a:ln>
        </p:spPr>
      </p:cxnSp>
      <p:cxnSp>
        <p:nvCxnSpPr>
          <p:cNvPr id="489" name="Google Shape;489;p40"/>
          <p:cNvCxnSpPr/>
          <p:nvPr/>
        </p:nvCxnSpPr>
        <p:spPr>
          <a:xfrm flipH="1">
            <a:off x="7250862" y="4758191"/>
            <a:ext cx="3078" cy="1587711"/>
          </a:xfrm>
          <a:prstGeom prst="straightConnector1">
            <a:avLst/>
          </a:prstGeom>
          <a:noFill/>
          <a:ln w="38100" cap="flat" cmpd="sng">
            <a:solidFill>
              <a:schemeClr val="accent1"/>
            </a:solidFill>
            <a:prstDash val="solid"/>
            <a:round/>
            <a:headEnd type="none" w="sm" len="sm"/>
            <a:tailEnd type="none" w="sm" len="sm"/>
          </a:ln>
        </p:spPr>
      </p:cxnSp>
      <p:sp>
        <p:nvSpPr>
          <p:cNvPr id="490" name="Google Shape;490;p40"/>
          <p:cNvSpPr txBox="1"/>
          <p:nvPr/>
        </p:nvSpPr>
        <p:spPr>
          <a:xfrm>
            <a:off x="1804421" y="1457223"/>
            <a:ext cx="1670368" cy="4038325"/>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GB" sz="1800" b="1" i="0" u="none" strike="noStrike" cap="none">
                <a:solidFill>
                  <a:schemeClr val="lt1"/>
                </a:solidFill>
                <a:latin typeface="Arial"/>
                <a:ea typeface="Arial"/>
                <a:cs typeface="Arial"/>
                <a:sym typeface="Arial"/>
              </a:rPr>
              <a:t>Pathways to transfer research and development results to the market</a:t>
            </a:r>
            <a:endParaRPr sz="1400" b="0" i="0" u="none" strike="noStrike" cap="none">
              <a:solidFill>
                <a:srgbClr val="000000"/>
              </a:solidFill>
              <a:latin typeface="Arial"/>
              <a:ea typeface="Arial"/>
              <a:cs typeface="Arial"/>
              <a:sym typeface="Arial"/>
            </a:endParaRPr>
          </a:p>
        </p:txBody>
      </p:sp>
      <p:cxnSp>
        <p:nvCxnSpPr>
          <p:cNvPr id="491" name="Google Shape;491;p40"/>
          <p:cNvCxnSpPr/>
          <p:nvPr/>
        </p:nvCxnSpPr>
        <p:spPr>
          <a:xfrm>
            <a:off x="3398487" y="3534019"/>
            <a:ext cx="1295433" cy="0"/>
          </a:xfrm>
          <a:prstGeom prst="straightConnector1">
            <a:avLst/>
          </a:prstGeom>
          <a:noFill/>
          <a:ln w="38100" cap="flat" cmpd="sng">
            <a:solidFill>
              <a:schemeClr val="accent1"/>
            </a:solidFill>
            <a:prstDash val="solid"/>
            <a:round/>
            <a:headEnd type="none" w="sm" len="sm"/>
            <a:tailEnd type="none" w="sm" len="sm"/>
          </a:ln>
        </p:spPr>
      </p:cxnSp>
      <p:sp>
        <p:nvSpPr>
          <p:cNvPr id="492" name="Google Shape;492;p40"/>
          <p:cNvSpPr txBox="1"/>
          <p:nvPr/>
        </p:nvSpPr>
        <p:spPr>
          <a:xfrm>
            <a:off x="4566374" y="1460260"/>
            <a:ext cx="2334287" cy="1049026"/>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Training, consultancy services and personalized developments</a:t>
            </a:r>
            <a:endParaRPr sz="1400" b="0" i="0" u="none" strike="noStrike" cap="none">
              <a:solidFill>
                <a:srgbClr val="000000"/>
              </a:solidFill>
              <a:latin typeface="Arial"/>
              <a:ea typeface="Arial"/>
              <a:cs typeface="Arial"/>
              <a:sym typeface="Arial"/>
            </a:endParaRPr>
          </a:p>
        </p:txBody>
      </p:sp>
      <p:sp>
        <p:nvSpPr>
          <p:cNvPr id="493" name="Google Shape;493;p40"/>
          <p:cNvSpPr txBox="1"/>
          <p:nvPr/>
        </p:nvSpPr>
        <p:spPr>
          <a:xfrm>
            <a:off x="4564674" y="1103281"/>
            <a:ext cx="2334281" cy="35394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69240" marR="0" lvl="0" indent="-228600" algn="ctr" rtl="0">
              <a:lnSpc>
                <a:spcPct val="100000"/>
              </a:lnSpc>
              <a:spcBef>
                <a:spcPts val="0"/>
              </a:spcBef>
              <a:spcAft>
                <a:spcPts val="0"/>
              </a:spcAft>
              <a:buClr>
                <a:schemeClr val="accent1"/>
              </a:buClr>
              <a:buSzPts val="1400"/>
              <a:buFont typeface="Arial"/>
              <a:buAutoNum type="arabicParenBoth"/>
            </a:pPr>
            <a:r>
              <a:rPr lang="en-GB" sz="1400" b="1" i="0" u="none" strike="noStrike" cap="none">
                <a:solidFill>
                  <a:schemeClr val="accent1"/>
                </a:solidFill>
                <a:latin typeface="Arial"/>
                <a:ea typeface="Arial"/>
                <a:cs typeface="Arial"/>
                <a:sym typeface="Arial"/>
              </a:rPr>
              <a:t>Services</a:t>
            </a:r>
            <a:endParaRPr sz="1400" b="0" i="0" u="none" strike="noStrike" cap="none">
              <a:solidFill>
                <a:srgbClr val="000000"/>
              </a:solidFill>
              <a:latin typeface="Arial"/>
              <a:ea typeface="Arial"/>
              <a:cs typeface="Arial"/>
              <a:sym typeface="Arial"/>
            </a:endParaRPr>
          </a:p>
        </p:txBody>
      </p:sp>
      <p:sp>
        <p:nvSpPr>
          <p:cNvPr id="494" name="Google Shape;494;p40"/>
          <p:cNvSpPr txBox="1"/>
          <p:nvPr/>
        </p:nvSpPr>
        <p:spPr>
          <a:xfrm>
            <a:off x="4566131" y="3324619"/>
            <a:ext cx="2332785" cy="826692"/>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Technology transfer agreements</a:t>
            </a:r>
            <a:endParaRPr sz="1400" b="0" i="0" u="none" strike="noStrike" cap="none">
              <a:solidFill>
                <a:srgbClr val="000000"/>
              </a:solidFill>
              <a:latin typeface="Arial"/>
              <a:ea typeface="Arial"/>
              <a:cs typeface="Arial"/>
              <a:sym typeface="Arial"/>
            </a:endParaRPr>
          </a:p>
        </p:txBody>
      </p:sp>
      <p:sp>
        <p:nvSpPr>
          <p:cNvPr id="495" name="Google Shape;495;p40"/>
          <p:cNvSpPr txBox="1"/>
          <p:nvPr/>
        </p:nvSpPr>
        <p:spPr>
          <a:xfrm>
            <a:off x="4564674" y="2970106"/>
            <a:ext cx="2334261" cy="35394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Arial"/>
              <a:buNone/>
            </a:pPr>
            <a:r>
              <a:rPr lang="en-GB" sz="1400" b="1" i="0" u="none" strike="noStrike" cap="none">
                <a:solidFill>
                  <a:schemeClr val="accent1"/>
                </a:solidFill>
                <a:latin typeface="Arial"/>
                <a:ea typeface="Arial"/>
                <a:cs typeface="Arial"/>
                <a:sym typeface="Arial"/>
              </a:rPr>
              <a:t>(2) Licensing</a:t>
            </a:r>
            <a:endParaRPr sz="1400" b="0" i="0" u="none" strike="noStrike" cap="none">
              <a:solidFill>
                <a:srgbClr val="000000"/>
              </a:solidFill>
              <a:latin typeface="Arial"/>
              <a:ea typeface="Arial"/>
              <a:cs typeface="Arial"/>
              <a:sym typeface="Arial"/>
            </a:endParaRPr>
          </a:p>
        </p:txBody>
      </p:sp>
      <p:cxnSp>
        <p:nvCxnSpPr>
          <p:cNvPr id="496" name="Google Shape;496;p40"/>
          <p:cNvCxnSpPr/>
          <p:nvPr/>
        </p:nvCxnSpPr>
        <p:spPr>
          <a:xfrm>
            <a:off x="3427599" y="5249162"/>
            <a:ext cx="1266321" cy="0"/>
          </a:xfrm>
          <a:prstGeom prst="straightConnector1">
            <a:avLst/>
          </a:prstGeom>
          <a:noFill/>
          <a:ln w="38100" cap="flat" cmpd="sng">
            <a:solidFill>
              <a:schemeClr val="accent1"/>
            </a:solidFill>
            <a:prstDash val="solid"/>
            <a:round/>
            <a:headEnd type="none" w="sm" len="sm"/>
            <a:tailEnd type="none" w="sm" len="sm"/>
          </a:ln>
        </p:spPr>
      </p:cxnSp>
      <p:sp>
        <p:nvSpPr>
          <p:cNvPr id="497" name="Google Shape;497;p40"/>
          <p:cNvSpPr txBox="1"/>
          <p:nvPr/>
        </p:nvSpPr>
        <p:spPr>
          <a:xfrm>
            <a:off x="4566132" y="5088851"/>
            <a:ext cx="2326628" cy="701033"/>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Technology based spin-off companies</a:t>
            </a:r>
            <a:endParaRPr sz="1400" b="0" i="0" u="none" strike="noStrike" cap="none">
              <a:solidFill>
                <a:srgbClr val="000000"/>
              </a:solidFill>
              <a:latin typeface="Arial"/>
              <a:ea typeface="Arial"/>
              <a:cs typeface="Arial"/>
              <a:sym typeface="Arial"/>
            </a:endParaRPr>
          </a:p>
        </p:txBody>
      </p:sp>
      <p:sp>
        <p:nvSpPr>
          <p:cNvPr id="498" name="Google Shape;498;p40"/>
          <p:cNvSpPr txBox="1"/>
          <p:nvPr/>
        </p:nvSpPr>
        <p:spPr>
          <a:xfrm>
            <a:off x="4564675" y="4734909"/>
            <a:ext cx="2320472" cy="35394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Arial"/>
              <a:buNone/>
            </a:pPr>
            <a:r>
              <a:rPr lang="en-GB" sz="1400" b="1" i="0" u="none" strike="noStrike" cap="none">
                <a:solidFill>
                  <a:schemeClr val="accent1"/>
                </a:solidFill>
                <a:latin typeface="Arial"/>
                <a:ea typeface="Arial"/>
                <a:cs typeface="Arial"/>
                <a:sym typeface="Arial"/>
              </a:rPr>
              <a:t>(3) Spin-off</a:t>
            </a:r>
            <a:endParaRPr sz="1400" b="0" i="0" u="none" strike="noStrike" cap="none">
              <a:solidFill>
                <a:srgbClr val="000000"/>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40</a:t>
            </a:fld>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1"/>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Activities to support Technology Transfer in CIMNE</a:t>
            </a:r>
            <a:endParaRPr/>
          </a:p>
        </p:txBody>
      </p:sp>
      <p:sp>
        <p:nvSpPr>
          <p:cNvPr id="504" name="Google Shape;504;p41"/>
          <p:cNvSpPr/>
          <p:nvPr/>
        </p:nvSpPr>
        <p:spPr>
          <a:xfrm>
            <a:off x="4983834" y="1292685"/>
            <a:ext cx="1213679" cy="900246"/>
          </a:xfrm>
          <a:prstGeom prst="homePlate">
            <a:avLst>
              <a:gd name="adj" fmla="val 50000"/>
            </a:avLst>
          </a:prstGeom>
          <a:solidFill>
            <a:schemeClr val="accent1"/>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05" name="Google Shape;505;p41"/>
          <p:cNvSpPr/>
          <p:nvPr/>
        </p:nvSpPr>
        <p:spPr>
          <a:xfrm>
            <a:off x="5962846" y="1292685"/>
            <a:ext cx="1450361" cy="900246"/>
          </a:xfrm>
          <a:prstGeom prst="chevron">
            <a:avLst>
              <a:gd name="adj" fmla="val 50000"/>
            </a:avLst>
          </a:prstGeom>
          <a:solidFill>
            <a:schemeClr val="accent1"/>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06" name="Google Shape;506;p41"/>
          <p:cNvSpPr/>
          <p:nvPr/>
        </p:nvSpPr>
        <p:spPr>
          <a:xfrm>
            <a:off x="7175977" y="1299226"/>
            <a:ext cx="1450361" cy="900246"/>
          </a:xfrm>
          <a:prstGeom prst="chevron">
            <a:avLst>
              <a:gd name="adj" fmla="val 50000"/>
            </a:avLst>
          </a:prstGeom>
          <a:solidFill>
            <a:schemeClr val="accent1"/>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07" name="Google Shape;507;p41"/>
          <p:cNvSpPr/>
          <p:nvPr/>
        </p:nvSpPr>
        <p:spPr>
          <a:xfrm>
            <a:off x="8398642" y="1298091"/>
            <a:ext cx="1450361" cy="900246"/>
          </a:xfrm>
          <a:prstGeom prst="chevron">
            <a:avLst>
              <a:gd name="adj" fmla="val 50000"/>
            </a:avLst>
          </a:prstGeom>
          <a:solidFill>
            <a:schemeClr val="accent1"/>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08" name="Google Shape;508;p41"/>
          <p:cNvSpPr/>
          <p:nvPr/>
        </p:nvSpPr>
        <p:spPr>
          <a:xfrm>
            <a:off x="4959410" y="3064771"/>
            <a:ext cx="1213679" cy="900246"/>
          </a:xfrm>
          <a:prstGeom prst="homePlate">
            <a:avLst>
              <a:gd name="adj" fmla="val 50000"/>
            </a:avLst>
          </a:prstGeom>
          <a:solidFill>
            <a:schemeClr val="accent6"/>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09" name="Google Shape;509;p41"/>
          <p:cNvSpPr/>
          <p:nvPr/>
        </p:nvSpPr>
        <p:spPr>
          <a:xfrm>
            <a:off x="5938422" y="3064771"/>
            <a:ext cx="1450361" cy="900246"/>
          </a:xfrm>
          <a:prstGeom prst="chevron">
            <a:avLst>
              <a:gd name="adj" fmla="val 50000"/>
            </a:avLst>
          </a:prstGeom>
          <a:solidFill>
            <a:schemeClr val="accent6"/>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0" name="Google Shape;510;p41"/>
          <p:cNvSpPr/>
          <p:nvPr/>
        </p:nvSpPr>
        <p:spPr>
          <a:xfrm>
            <a:off x="7151553" y="3071312"/>
            <a:ext cx="1450361" cy="900246"/>
          </a:xfrm>
          <a:prstGeom prst="chevron">
            <a:avLst>
              <a:gd name="adj" fmla="val 50000"/>
            </a:avLst>
          </a:prstGeom>
          <a:solidFill>
            <a:schemeClr val="accent6"/>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1" name="Google Shape;511;p41"/>
          <p:cNvSpPr/>
          <p:nvPr/>
        </p:nvSpPr>
        <p:spPr>
          <a:xfrm>
            <a:off x="8374218" y="3070177"/>
            <a:ext cx="1450361" cy="900246"/>
          </a:xfrm>
          <a:prstGeom prst="chevron">
            <a:avLst>
              <a:gd name="adj" fmla="val 50000"/>
            </a:avLst>
          </a:prstGeom>
          <a:solidFill>
            <a:schemeClr val="accent6"/>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2" name="Google Shape;512;p41"/>
          <p:cNvSpPr/>
          <p:nvPr/>
        </p:nvSpPr>
        <p:spPr>
          <a:xfrm>
            <a:off x="4935077" y="5074642"/>
            <a:ext cx="1213679" cy="900246"/>
          </a:xfrm>
          <a:prstGeom prst="homePlate">
            <a:avLst>
              <a:gd name="adj" fmla="val 50000"/>
            </a:avLst>
          </a:prstGeom>
          <a:solidFill>
            <a:schemeClr val="accent3"/>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3" name="Google Shape;513;p41"/>
          <p:cNvSpPr/>
          <p:nvPr/>
        </p:nvSpPr>
        <p:spPr>
          <a:xfrm>
            <a:off x="5914089" y="5074642"/>
            <a:ext cx="1450361" cy="900246"/>
          </a:xfrm>
          <a:prstGeom prst="chevron">
            <a:avLst>
              <a:gd name="adj" fmla="val 50000"/>
            </a:avLst>
          </a:prstGeom>
          <a:solidFill>
            <a:schemeClr val="accent3"/>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4" name="Google Shape;514;p41"/>
          <p:cNvSpPr/>
          <p:nvPr/>
        </p:nvSpPr>
        <p:spPr>
          <a:xfrm>
            <a:off x="7127220" y="5081183"/>
            <a:ext cx="1450361" cy="900246"/>
          </a:xfrm>
          <a:prstGeom prst="chevron">
            <a:avLst>
              <a:gd name="adj" fmla="val 50000"/>
            </a:avLst>
          </a:prstGeom>
          <a:solidFill>
            <a:schemeClr val="accent3"/>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5" name="Google Shape;515;p41"/>
          <p:cNvSpPr/>
          <p:nvPr/>
        </p:nvSpPr>
        <p:spPr>
          <a:xfrm>
            <a:off x="8349885" y="5080048"/>
            <a:ext cx="1450361" cy="900246"/>
          </a:xfrm>
          <a:prstGeom prst="chevron">
            <a:avLst>
              <a:gd name="adj" fmla="val 50000"/>
            </a:avLst>
          </a:prstGeom>
          <a:solidFill>
            <a:schemeClr val="accent3"/>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16" name="Google Shape;516;p41"/>
          <p:cNvSpPr/>
          <p:nvPr/>
        </p:nvSpPr>
        <p:spPr>
          <a:xfrm>
            <a:off x="824381" y="919907"/>
            <a:ext cx="2410707" cy="1210588"/>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accent1"/>
                </a:solidFill>
                <a:latin typeface="Arial"/>
                <a:ea typeface="Arial"/>
                <a:cs typeface="Arial"/>
                <a:sym typeface="Arial"/>
              </a:rPr>
              <a:t>(1) CIMNE’s Research and Development activities Impact into the society measurement.</a:t>
            </a:r>
            <a:endParaRPr sz="1400" b="0" i="0" u="none" strike="noStrike" cap="none">
              <a:solidFill>
                <a:srgbClr val="000000"/>
              </a:solidFill>
              <a:latin typeface="Arial"/>
              <a:ea typeface="Arial"/>
              <a:cs typeface="Arial"/>
              <a:sym typeface="Arial"/>
            </a:endParaRPr>
          </a:p>
          <a:p>
            <a:pPr marL="228600" marR="0" lvl="0" indent="-152400" algn="ctr" rtl="0">
              <a:lnSpc>
                <a:spcPct val="100000"/>
              </a:lnSpc>
              <a:spcBef>
                <a:spcPts val="0"/>
              </a:spcBef>
              <a:spcAft>
                <a:spcPts val="0"/>
              </a:spcAft>
              <a:buClr>
                <a:schemeClr val="dk1"/>
              </a:buClr>
              <a:buSzPts val="1200"/>
              <a:buFont typeface="Arial"/>
              <a:buNone/>
            </a:pPr>
            <a:endParaRPr sz="12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accent1"/>
                </a:solidFill>
                <a:latin typeface="Arial"/>
                <a:ea typeface="Arial"/>
                <a:cs typeface="Arial"/>
                <a:sym typeface="Arial"/>
              </a:rPr>
              <a:t>(2) Technological surveillance and business opportunities detection.</a:t>
            </a:r>
            <a:endParaRPr sz="1400" b="0" i="0" u="none" strike="noStrike" cap="none">
              <a:solidFill>
                <a:srgbClr val="000000"/>
              </a:solidFill>
              <a:latin typeface="Arial"/>
              <a:ea typeface="Arial"/>
              <a:cs typeface="Arial"/>
              <a:sym typeface="Arial"/>
            </a:endParaRPr>
          </a:p>
        </p:txBody>
      </p:sp>
      <p:sp>
        <p:nvSpPr>
          <p:cNvPr id="517" name="Google Shape;517;p41"/>
          <p:cNvSpPr/>
          <p:nvPr/>
        </p:nvSpPr>
        <p:spPr>
          <a:xfrm>
            <a:off x="2333792" y="2397222"/>
            <a:ext cx="1658894" cy="1025922"/>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accent1"/>
                </a:solidFill>
                <a:latin typeface="Arial"/>
                <a:ea typeface="Arial"/>
                <a:cs typeface="Arial"/>
                <a:sym typeface="Arial"/>
              </a:rPr>
              <a:t>(3) Strategical analysis of technologies.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accent1"/>
                </a:solidFill>
                <a:latin typeface="Arial"/>
                <a:ea typeface="Arial"/>
                <a:cs typeface="Arial"/>
                <a:sym typeface="Arial"/>
              </a:rPr>
              <a:t>Market assessment. Value proposition definition.</a:t>
            </a:r>
            <a:endParaRPr sz="1400" b="0" i="0" u="none" strike="noStrike" cap="none">
              <a:solidFill>
                <a:srgbClr val="000000"/>
              </a:solidFill>
              <a:latin typeface="Arial"/>
              <a:ea typeface="Arial"/>
              <a:cs typeface="Arial"/>
              <a:sym typeface="Arial"/>
            </a:endParaRPr>
          </a:p>
        </p:txBody>
      </p:sp>
      <p:sp>
        <p:nvSpPr>
          <p:cNvPr id="518" name="Google Shape;518;p41"/>
          <p:cNvSpPr/>
          <p:nvPr/>
        </p:nvSpPr>
        <p:spPr>
          <a:xfrm>
            <a:off x="6291842" y="1437920"/>
            <a:ext cx="927054"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Business development &amp; promotion</a:t>
            </a:r>
            <a:endParaRPr sz="1400" b="0" i="0" u="none" strike="noStrike" cap="none">
              <a:solidFill>
                <a:srgbClr val="000000"/>
              </a:solidFill>
              <a:latin typeface="Arial"/>
              <a:ea typeface="Arial"/>
              <a:cs typeface="Arial"/>
              <a:sym typeface="Arial"/>
            </a:endParaRPr>
          </a:p>
        </p:txBody>
      </p:sp>
      <p:sp>
        <p:nvSpPr>
          <p:cNvPr id="519" name="Google Shape;519;p41"/>
          <p:cNvSpPr txBox="1"/>
          <p:nvPr/>
        </p:nvSpPr>
        <p:spPr>
          <a:xfrm>
            <a:off x="5003300" y="1545237"/>
            <a:ext cx="1246637" cy="353942"/>
          </a:xfrm>
          <a:prstGeom prst="rect">
            <a:avLst/>
          </a:prstGeom>
          <a:noFill/>
          <a:ln>
            <a:noFill/>
          </a:ln>
        </p:spPr>
        <p:txBody>
          <a:bodyPr spcFirstLastPara="1" wrap="square" lIns="91425" tIns="45700" rIns="91425" bIns="45700" anchor="ctr" anchorCtr="0">
            <a:noAutofit/>
          </a:bodyPr>
          <a:lstStyle/>
          <a:p>
            <a:pPr marL="40640" marR="0" lvl="0" indent="0" algn="l" rtl="0">
              <a:lnSpc>
                <a:spcPct val="10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(6) Services</a:t>
            </a:r>
            <a:endParaRPr sz="1400" b="0" i="0" u="none" strike="noStrike" cap="none">
              <a:solidFill>
                <a:srgbClr val="000000"/>
              </a:solidFill>
              <a:latin typeface="Arial"/>
              <a:ea typeface="Arial"/>
              <a:cs typeface="Arial"/>
              <a:sym typeface="Arial"/>
            </a:endParaRPr>
          </a:p>
        </p:txBody>
      </p:sp>
      <p:sp>
        <p:nvSpPr>
          <p:cNvPr id="520" name="Google Shape;520;p41"/>
          <p:cNvSpPr txBox="1"/>
          <p:nvPr/>
        </p:nvSpPr>
        <p:spPr>
          <a:xfrm>
            <a:off x="4982903" y="3319825"/>
            <a:ext cx="1246637" cy="3539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(7) Licenses</a:t>
            </a:r>
            <a:endParaRPr sz="1400" b="0" i="0" u="none" strike="noStrike" cap="none">
              <a:solidFill>
                <a:srgbClr val="000000"/>
              </a:solidFill>
              <a:latin typeface="Arial"/>
              <a:ea typeface="Arial"/>
              <a:cs typeface="Arial"/>
              <a:sym typeface="Arial"/>
            </a:endParaRPr>
          </a:p>
        </p:txBody>
      </p:sp>
      <p:sp>
        <p:nvSpPr>
          <p:cNvPr id="521" name="Google Shape;521;p41"/>
          <p:cNvSpPr txBox="1"/>
          <p:nvPr/>
        </p:nvSpPr>
        <p:spPr>
          <a:xfrm>
            <a:off x="4973368" y="5335151"/>
            <a:ext cx="1106263" cy="3539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(8) Spin-off</a:t>
            </a:r>
            <a:endParaRPr sz="1400" b="0" i="0" u="none" strike="noStrike" cap="none">
              <a:solidFill>
                <a:srgbClr val="000000"/>
              </a:solidFill>
              <a:latin typeface="Arial"/>
              <a:ea typeface="Arial"/>
              <a:cs typeface="Arial"/>
              <a:sym typeface="Arial"/>
            </a:endParaRPr>
          </a:p>
        </p:txBody>
      </p:sp>
      <p:sp>
        <p:nvSpPr>
          <p:cNvPr id="522" name="Google Shape;522;p41"/>
          <p:cNvSpPr/>
          <p:nvPr/>
        </p:nvSpPr>
        <p:spPr>
          <a:xfrm>
            <a:off x="3416078" y="4102631"/>
            <a:ext cx="1222497" cy="841256"/>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accent1"/>
                </a:solidFill>
                <a:latin typeface="Arial"/>
                <a:ea typeface="Arial"/>
                <a:cs typeface="Arial"/>
                <a:sym typeface="Arial"/>
              </a:rPr>
              <a:t>(4) Selection of tech transfer alternatives and marketing plan </a:t>
            </a:r>
            <a:endParaRPr sz="1400" b="0" i="0" u="none" strike="noStrike" cap="none">
              <a:solidFill>
                <a:srgbClr val="000000"/>
              </a:solidFill>
              <a:latin typeface="Arial"/>
              <a:ea typeface="Arial"/>
              <a:cs typeface="Arial"/>
              <a:sym typeface="Arial"/>
            </a:endParaRPr>
          </a:p>
        </p:txBody>
      </p:sp>
      <p:sp>
        <p:nvSpPr>
          <p:cNvPr id="523" name="Google Shape;523;p41"/>
          <p:cNvSpPr/>
          <p:nvPr/>
        </p:nvSpPr>
        <p:spPr>
          <a:xfrm>
            <a:off x="7330685" y="1438525"/>
            <a:ext cx="1043630"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Contract and project management</a:t>
            </a:r>
            <a:endParaRPr sz="1400" b="0" i="0" u="none" strike="noStrike" cap="none">
              <a:solidFill>
                <a:srgbClr val="000000"/>
              </a:solidFill>
              <a:latin typeface="Arial"/>
              <a:ea typeface="Arial"/>
              <a:cs typeface="Arial"/>
              <a:sym typeface="Arial"/>
            </a:endParaRPr>
          </a:p>
        </p:txBody>
      </p:sp>
      <p:sp>
        <p:nvSpPr>
          <p:cNvPr id="524" name="Google Shape;524;p41"/>
          <p:cNvSpPr/>
          <p:nvPr/>
        </p:nvSpPr>
        <p:spPr>
          <a:xfrm>
            <a:off x="6163053" y="3218799"/>
            <a:ext cx="986062"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Promotion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&amp; licensees' detection</a:t>
            </a:r>
            <a:endParaRPr sz="1400" b="0" i="0" u="none" strike="noStrike" cap="none">
              <a:solidFill>
                <a:srgbClr val="000000"/>
              </a:solidFill>
              <a:latin typeface="Arial"/>
              <a:ea typeface="Arial"/>
              <a:cs typeface="Arial"/>
              <a:sym typeface="Arial"/>
            </a:endParaRPr>
          </a:p>
        </p:txBody>
      </p:sp>
      <p:sp>
        <p:nvSpPr>
          <p:cNvPr id="525" name="Google Shape;525;p41"/>
          <p:cNvSpPr/>
          <p:nvPr/>
        </p:nvSpPr>
        <p:spPr>
          <a:xfrm>
            <a:off x="7301536" y="3197282"/>
            <a:ext cx="1043630"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License agreement negotiations</a:t>
            </a:r>
            <a:endParaRPr sz="1400" b="0" i="0" u="none" strike="noStrike" cap="none">
              <a:solidFill>
                <a:srgbClr val="000000"/>
              </a:solidFill>
              <a:latin typeface="Arial"/>
              <a:ea typeface="Arial"/>
              <a:cs typeface="Arial"/>
              <a:sym typeface="Arial"/>
            </a:endParaRPr>
          </a:p>
        </p:txBody>
      </p:sp>
      <p:sp>
        <p:nvSpPr>
          <p:cNvPr id="526" name="Google Shape;526;p41"/>
          <p:cNvSpPr/>
          <p:nvPr/>
        </p:nvSpPr>
        <p:spPr>
          <a:xfrm>
            <a:off x="8462197" y="3221428"/>
            <a:ext cx="1146379"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Agreement &amp;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customer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follow up.</a:t>
            </a:r>
            <a:endParaRPr sz="1400" b="0" i="0" u="none" strike="noStrike" cap="none">
              <a:solidFill>
                <a:srgbClr val="000000"/>
              </a:solidFill>
              <a:latin typeface="Arial"/>
              <a:ea typeface="Arial"/>
              <a:cs typeface="Arial"/>
              <a:sym typeface="Arial"/>
            </a:endParaRPr>
          </a:p>
        </p:txBody>
      </p:sp>
      <p:sp>
        <p:nvSpPr>
          <p:cNvPr id="527" name="Google Shape;527;p41"/>
          <p:cNvSpPr/>
          <p:nvPr/>
        </p:nvSpPr>
        <p:spPr>
          <a:xfrm>
            <a:off x="6071285" y="5152791"/>
            <a:ext cx="1043630" cy="748923"/>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Business plan validation. Company creation.</a:t>
            </a:r>
            <a:endParaRPr sz="1400" b="0" i="0" u="none" strike="noStrike" cap="none">
              <a:solidFill>
                <a:srgbClr val="000000"/>
              </a:solidFill>
              <a:latin typeface="Arial"/>
              <a:ea typeface="Arial"/>
              <a:cs typeface="Arial"/>
              <a:sym typeface="Arial"/>
            </a:endParaRPr>
          </a:p>
        </p:txBody>
      </p:sp>
      <p:sp>
        <p:nvSpPr>
          <p:cNvPr id="528" name="Google Shape;528;p41"/>
          <p:cNvSpPr/>
          <p:nvPr/>
        </p:nvSpPr>
        <p:spPr>
          <a:xfrm>
            <a:off x="7291024" y="5243166"/>
            <a:ext cx="1043630" cy="587340"/>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Partners and investment development</a:t>
            </a:r>
            <a:endParaRPr sz="1400" b="0" i="0" u="none" strike="noStrike" cap="none">
              <a:solidFill>
                <a:srgbClr val="000000"/>
              </a:solidFill>
              <a:latin typeface="Arial"/>
              <a:ea typeface="Arial"/>
              <a:cs typeface="Arial"/>
              <a:sym typeface="Arial"/>
            </a:endParaRPr>
          </a:p>
        </p:txBody>
      </p:sp>
      <p:sp>
        <p:nvSpPr>
          <p:cNvPr id="529" name="Google Shape;529;p41"/>
          <p:cNvSpPr/>
          <p:nvPr/>
        </p:nvSpPr>
        <p:spPr>
          <a:xfrm>
            <a:off x="8481813" y="5152998"/>
            <a:ext cx="1043630" cy="748923"/>
          </a:xfrm>
          <a:prstGeom prst="rect">
            <a:avLst/>
          </a:prstGeom>
          <a:noFill/>
          <a:ln>
            <a:noFill/>
          </a:ln>
        </p:spPr>
        <p:txBody>
          <a:bodyPr spcFirstLastPara="1" wrap="square" lIns="50800" tIns="50800" rIns="50800" bIns="508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Support to the company growth. Exit negotiations</a:t>
            </a:r>
            <a:endParaRPr sz="1400" b="0" i="0" u="none" strike="noStrike" cap="none">
              <a:solidFill>
                <a:srgbClr val="000000"/>
              </a:solidFill>
              <a:latin typeface="Arial"/>
              <a:ea typeface="Arial"/>
              <a:cs typeface="Arial"/>
              <a:sym typeface="Arial"/>
            </a:endParaRPr>
          </a:p>
        </p:txBody>
      </p:sp>
      <p:sp>
        <p:nvSpPr>
          <p:cNvPr id="530" name="Google Shape;530;p41"/>
          <p:cNvSpPr txBox="1"/>
          <p:nvPr/>
        </p:nvSpPr>
        <p:spPr>
          <a:xfrm>
            <a:off x="8786047" y="1454267"/>
            <a:ext cx="1136930"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FFFFFF"/>
                </a:solidFill>
                <a:latin typeface="Arial"/>
                <a:ea typeface="Arial"/>
                <a:cs typeface="Arial"/>
                <a:sym typeface="Arial"/>
              </a:rPr>
              <a:t>Quality and customers follow up</a:t>
            </a:r>
            <a:endParaRPr sz="1800" b="0" i="0" u="none" strike="noStrike" cap="none">
              <a:solidFill>
                <a:schemeClr val="dk1"/>
              </a:solidFill>
              <a:latin typeface="Arial"/>
              <a:ea typeface="Arial"/>
              <a:cs typeface="Arial"/>
              <a:sym typeface="Arial"/>
            </a:endParaRPr>
          </a:p>
        </p:txBody>
      </p:sp>
      <p:sp>
        <p:nvSpPr>
          <p:cNvPr id="531" name="Google Shape;531;p41"/>
          <p:cNvSpPr/>
          <p:nvPr/>
        </p:nvSpPr>
        <p:spPr>
          <a:xfrm rot="5400000">
            <a:off x="3086094" y="1681525"/>
            <a:ext cx="946232" cy="526139"/>
          </a:xfrm>
          <a:prstGeom prst="bentArrow">
            <a:avLst>
              <a:gd name="adj1" fmla="val 11589"/>
              <a:gd name="adj2" fmla="val 25000"/>
              <a:gd name="adj3" fmla="val 25000"/>
              <a:gd name="adj4" fmla="val 43750"/>
            </a:avLst>
          </a:prstGeom>
          <a:solidFill>
            <a:srgbClr val="2AA54C"/>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2" name="Google Shape;532;p41"/>
          <p:cNvSpPr/>
          <p:nvPr/>
        </p:nvSpPr>
        <p:spPr>
          <a:xfrm rot="10800000" flipH="1">
            <a:off x="2868647" y="3419584"/>
            <a:ext cx="496850" cy="1239803"/>
          </a:xfrm>
          <a:prstGeom prst="bentArrow">
            <a:avLst>
              <a:gd name="adj1" fmla="val 12381"/>
              <a:gd name="adj2" fmla="val 25000"/>
              <a:gd name="adj3" fmla="val 25000"/>
              <a:gd name="adj4" fmla="val 43750"/>
            </a:avLst>
          </a:prstGeom>
          <a:solidFill>
            <a:srgbClr val="2AA54C"/>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3" name="Google Shape;533;p41"/>
          <p:cNvSpPr/>
          <p:nvPr/>
        </p:nvSpPr>
        <p:spPr>
          <a:xfrm rot="10800000" flipH="1">
            <a:off x="4373490" y="5044158"/>
            <a:ext cx="496851" cy="554460"/>
          </a:xfrm>
          <a:prstGeom prst="bentArrow">
            <a:avLst>
              <a:gd name="adj1" fmla="val 12381"/>
              <a:gd name="adj2" fmla="val 25000"/>
              <a:gd name="adj3" fmla="val 25000"/>
              <a:gd name="adj4" fmla="val 43750"/>
            </a:avLst>
          </a:prstGeom>
          <a:solidFill>
            <a:schemeClr val="accent3"/>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4" name="Google Shape;534;p41"/>
          <p:cNvSpPr/>
          <p:nvPr/>
        </p:nvSpPr>
        <p:spPr>
          <a:xfrm>
            <a:off x="4423228" y="3373766"/>
            <a:ext cx="496849" cy="644066"/>
          </a:xfrm>
          <a:prstGeom prst="bentArrow">
            <a:avLst>
              <a:gd name="adj1" fmla="val 12381"/>
              <a:gd name="adj2" fmla="val 25000"/>
              <a:gd name="adj3" fmla="val 25000"/>
              <a:gd name="adj4" fmla="val 43750"/>
            </a:avLst>
          </a:prstGeom>
          <a:solidFill>
            <a:schemeClr val="accent6"/>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5" name="Google Shape;535;p41"/>
          <p:cNvSpPr/>
          <p:nvPr/>
        </p:nvSpPr>
        <p:spPr>
          <a:xfrm>
            <a:off x="4212362" y="1658071"/>
            <a:ext cx="732558" cy="2359734"/>
          </a:xfrm>
          <a:prstGeom prst="bentArrow">
            <a:avLst>
              <a:gd name="adj1" fmla="val 9047"/>
              <a:gd name="adj2" fmla="val 19999"/>
              <a:gd name="adj3" fmla="val 16109"/>
              <a:gd name="adj4" fmla="val 43750"/>
            </a:avLst>
          </a:prstGeom>
          <a:solidFill>
            <a:schemeClr val="accent1"/>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6" name="Google Shape;536;p41"/>
          <p:cNvSpPr/>
          <p:nvPr/>
        </p:nvSpPr>
        <p:spPr>
          <a:xfrm>
            <a:off x="3365497" y="3996815"/>
            <a:ext cx="1307873" cy="1077574"/>
          </a:xfrm>
          <a:prstGeom prst="roundRect">
            <a:avLst>
              <a:gd name="adj" fmla="val 16667"/>
            </a:avLst>
          </a:prstGeom>
          <a:noFill/>
          <a:ln w="25400" cap="flat" cmpd="sng">
            <a:solidFill>
              <a:srgbClr val="2AA54C"/>
            </a:solidFill>
            <a:prstDash val="dash"/>
            <a:round/>
            <a:headEnd type="none" w="sm" len="sm"/>
            <a:tailEnd type="none" w="sm" len="sm"/>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7" name="Google Shape;537;p41"/>
          <p:cNvSpPr/>
          <p:nvPr/>
        </p:nvSpPr>
        <p:spPr>
          <a:xfrm rot="5400000">
            <a:off x="10210073" y="2900955"/>
            <a:ext cx="1987439" cy="1529425"/>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8" name="Google Shape;538;p41"/>
          <p:cNvSpPr/>
          <p:nvPr/>
        </p:nvSpPr>
        <p:spPr>
          <a:xfrm>
            <a:off x="10471147" y="2884537"/>
            <a:ext cx="1461553" cy="1579920"/>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(9) Impact in the society traceability and evaluation.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Customers relationship management. Development of new opportunities</a:t>
            </a:r>
            <a:endParaRPr sz="1400" b="0" i="0" u="none" strike="noStrike" cap="none">
              <a:solidFill>
                <a:srgbClr val="000000"/>
              </a:solidFill>
              <a:latin typeface="Arial"/>
              <a:ea typeface="Arial"/>
              <a:cs typeface="Arial"/>
              <a:sym typeface="Arial"/>
            </a:endParaRPr>
          </a:p>
        </p:txBody>
      </p:sp>
      <p:sp>
        <p:nvSpPr>
          <p:cNvPr id="539" name="Google Shape;539;p41"/>
          <p:cNvSpPr/>
          <p:nvPr/>
        </p:nvSpPr>
        <p:spPr>
          <a:xfrm rot="5400000" flipH="1">
            <a:off x="10142947" y="4588901"/>
            <a:ext cx="841253" cy="1160731"/>
          </a:xfrm>
          <a:prstGeom prst="bentArrow">
            <a:avLst>
              <a:gd name="adj1" fmla="val 7852"/>
              <a:gd name="adj2" fmla="val 17452"/>
              <a:gd name="adj3" fmla="val 15942"/>
              <a:gd name="adj4" fmla="val 43750"/>
            </a:avLst>
          </a:prstGeom>
          <a:solidFill>
            <a:schemeClr val="accent2"/>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40" name="Google Shape;540;p41"/>
          <p:cNvSpPr/>
          <p:nvPr/>
        </p:nvSpPr>
        <p:spPr>
          <a:xfrm rot="5400000">
            <a:off x="10142946" y="1536616"/>
            <a:ext cx="841253" cy="1160731"/>
          </a:xfrm>
          <a:prstGeom prst="bentArrow">
            <a:avLst>
              <a:gd name="adj1" fmla="val 7852"/>
              <a:gd name="adj2" fmla="val 17452"/>
              <a:gd name="adj3" fmla="val 15942"/>
              <a:gd name="adj4" fmla="val 43750"/>
            </a:avLst>
          </a:prstGeom>
          <a:solidFill>
            <a:schemeClr val="accent2"/>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cxnSp>
        <p:nvCxnSpPr>
          <p:cNvPr id="541" name="Google Shape;541;p41"/>
          <p:cNvCxnSpPr/>
          <p:nvPr/>
        </p:nvCxnSpPr>
        <p:spPr>
          <a:xfrm>
            <a:off x="9849003" y="3528870"/>
            <a:ext cx="537909" cy="0"/>
          </a:xfrm>
          <a:prstGeom prst="straightConnector1">
            <a:avLst/>
          </a:prstGeom>
          <a:noFill/>
          <a:ln w="63500" cap="flat" cmpd="sng">
            <a:solidFill>
              <a:schemeClr val="accent2"/>
            </a:solidFill>
            <a:prstDash val="solid"/>
            <a:round/>
            <a:headEnd type="none" w="sm" len="sm"/>
            <a:tailEnd type="triangle" w="med" len="med"/>
          </a:ln>
        </p:spPr>
      </p:cxnSp>
      <p:sp>
        <p:nvSpPr>
          <p:cNvPr id="542" name="Google Shape;542;p41"/>
          <p:cNvSpPr/>
          <p:nvPr/>
        </p:nvSpPr>
        <p:spPr>
          <a:xfrm>
            <a:off x="4935077" y="4693228"/>
            <a:ext cx="4438446" cy="287258"/>
          </a:xfrm>
          <a:prstGeom prst="rect">
            <a:avLst/>
          </a:prstGeom>
          <a:solidFill>
            <a:schemeClr val="accent3"/>
          </a:solid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With the support of </a:t>
            </a:r>
            <a:r>
              <a:rPr lang="en-GB" sz="1200" b="1" i="0" u="none" strike="noStrike" cap="none">
                <a:solidFill>
                  <a:schemeClr val="lt1"/>
                </a:solidFill>
                <a:latin typeface="Arial"/>
                <a:ea typeface="Arial"/>
                <a:cs typeface="Arial"/>
                <a:sym typeface="Arial"/>
              </a:rPr>
              <a:t>CIMNE Technology</a:t>
            </a:r>
            <a:endParaRPr sz="1400" b="0" i="0" u="none" strike="noStrike" cap="none">
              <a:solidFill>
                <a:srgbClr val="000000"/>
              </a:solidFill>
              <a:latin typeface="Arial"/>
              <a:ea typeface="Arial"/>
              <a:cs typeface="Arial"/>
              <a:sym typeface="Arial"/>
            </a:endParaRPr>
          </a:p>
        </p:txBody>
      </p:sp>
      <p:sp>
        <p:nvSpPr>
          <p:cNvPr id="543" name="Google Shape;543;p41"/>
          <p:cNvSpPr/>
          <p:nvPr/>
        </p:nvSpPr>
        <p:spPr>
          <a:xfrm>
            <a:off x="758639" y="833797"/>
            <a:ext cx="2523011" cy="1371326"/>
          </a:xfrm>
          <a:prstGeom prst="roundRect">
            <a:avLst>
              <a:gd name="adj" fmla="val 16667"/>
            </a:avLst>
          </a:prstGeom>
          <a:noFill/>
          <a:ln w="25400" cap="flat" cmpd="sng">
            <a:solidFill>
              <a:srgbClr val="2AA54C"/>
            </a:solidFill>
            <a:prstDash val="dash"/>
            <a:round/>
            <a:headEnd type="none" w="sm" len="sm"/>
            <a:tailEnd type="none" w="sm" len="sm"/>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grpSp>
        <p:nvGrpSpPr>
          <p:cNvPr id="544" name="Google Shape;544;p41"/>
          <p:cNvGrpSpPr/>
          <p:nvPr/>
        </p:nvGrpSpPr>
        <p:grpSpPr>
          <a:xfrm>
            <a:off x="248073" y="1182624"/>
            <a:ext cx="11427091" cy="5251475"/>
            <a:chOff x="248073" y="1182624"/>
            <a:chExt cx="11427091" cy="5251475"/>
          </a:xfrm>
        </p:grpSpPr>
        <p:sp>
          <p:nvSpPr>
            <p:cNvPr id="545" name="Google Shape;545;p41"/>
            <p:cNvSpPr/>
            <p:nvPr/>
          </p:nvSpPr>
          <p:spPr>
            <a:xfrm>
              <a:off x="248073" y="3699068"/>
              <a:ext cx="2373865" cy="860232"/>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41"/>
            <p:cNvSpPr/>
            <p:nvPr/>
          </p:nvSpPr>
          <p:spPr>
            <a:xfrm>
              <a:off x="707455" y="3807867"/>
              <a:ext cx="1430017" cy="656590"/>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(5) Communication and dissemination activities</a:t>
              </a:r>
              <a:endParaRPr sz="1400" b="0" i="0" u="none" strike="noStrike" cap="none">
                <a:solidFill>
                  <a:srgbClr val="000000"/>
                </a:solidFill>
                <a:latin typeface="Arial"/>
                <a:ea typeface="Arial"/>
                <a:cs typeface="Arial"/>
                <a:sym typeface="Arial"/>
              </a:endParaRPr>
            </a:p>
          </p:txBody>
        </p:sp>
        <p:sp>
          <p:nvSpPr>
            <p:cNvPr id="547" name="Google Shape;547;p41"/>
            <p:cNvSpPr/>
            <p:nvPr/>
          </p:nvSpPr>
          <p:spPr>
            <a:xfrm rot="-5400000" flipH="1">
              <a:off x="1342279" y="2672675"/>
              <a:ext cx="841253" cy="1160731"/>
            </a:xfrm>
            <a:prstGeom prst="bentArrow">
              <a:avLst>
                <a:gd name="adj1" fmla="val 7852"/>
                <a:gd name="adj2" fmla="val 17452"/>
                <a:gd name="adj3" fmla="val 15942"/>
                <a:gd name="adj4" fmla="val 43750"/>
              </a:avLst>
            </a:prstGeom>
            <a:solidFill>
              <a:schemeClr val="accent4"/>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48" name="Google Shape;548;p41"/>
            <p:cNvSpPr/>
            <p:nvPr/>
          </p:nvSpPr>
          <p:spPr>
            <a:xfrm rot="-5400000" flipH="1">
              <a:off x="-675334" y="2225300"/>
              <a:ext cx="2491043" cy="405691"/>
            </a:xfrm>
            <a:prstGeom prst="bentArrow">
              <a:avLst>
                <a:gd name="adj1" fmla="val 16868"/>
                <a:gd name="adj2" fmla="val 32478"/>
                <a:gd name="adj3" fmla="val 36456"/>
                <a:gd name="adj4" fmla="val 43750"/>
              </a:avLst>
            </a:prstGeom>
            <a:solidFill>
              <a:schemeClr val="accent4"/>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grpSp>
          <p:nvGrpSpPr>
            <p:cNvPr id="549" name="Google Shape;549;p41"/>
            <p:cNvGrpSpPr/>
            <p:nvPr/>
          </p:nvGrpSpPr>
          <p:grpSpPr>
            <a:xfrm>
              <a:off x="2064721" y="4623531"/>
              <a:ext cx="9610443" cy="1810568"/>
              <a:chOff x="2064721" y="4623531"/>
              <a:chExt cx="9610443" cy="1810568"/>
            </a:xfrm>
          </p:grpSpPr>
          <p:sp>
            <p:nvSpPr>
              <p:cNvPr id="550" name="Google Shape;550;p41"/>
              <p:cNvSpPr/>
              <p:nvPr/>
            </p:nvSpPr>
            <p:spPr>
              <a:xfrm rot="-5400000">
                <a:off x="1673127" y="5015125"/>
                <a:ext cx="1713461" cy="930273"/>
              </a:xfrm>
              <a:prstGeom prst="bentArrow">
                <a:avLst>
                  <a:gd name="adj1" fmla="val 6427"/>
                  <a:gd name="adj2" fmla="val 17452"/>
                  <a:gd name="adj3" fmla="val 15942"/>
                  <a:gd name="adj4" fmla="val 43750"/>
                </a:avLst>
              </a:prstGeom>
              <a:solidFill>
                <a:schemeClr val="accent4"/>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51" name="Google Shape;551;p41"/>
              <p:cNvSpPr/>
              <p:nvPr/>
            </p:nvSpPr>
            <p:spPr>
              <a:xfrm rot="10800000">
                <a:off x="2943675" y="4744185"/>
                <a:ext cx="8731489" cy="1689914"/>
              </a:xfrm>
              <a:prstGeom prst="bentArrow">
                <a:avLst>
                  <a:gd name="adj1" fmla="val 3286"/>
                  <a:gd name="adj2" fmla="val 7341"/>
                  <a:gd name="adj3" fmla="val 0"/>
                  <a:gd name="adj4" fmla="val 43750"/>
                </a:avLst>
              </a:prstGeom>
              <a:solidFill>
                <a:schemeClr val="accent4"/>
              </a:solidFill>
              <a:ln>
                <a:noFill/>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grpSp>
      </p:grpSp>
      <p:sp>
        <p:nvSpPr>
          <p:cNvPr id="552" name="Google Shape;552;p41"/>
          <p:cNvSpPr/>
          <p:nvPr/>
        </p:nvSpPr>
        <p:spPr>
          <a:xfrm>
            <a:off x="2256589" y="2409408"/>
            <a:ext cx="1898220" cy="997188"/>
          </a:xfrm>
          <a:prstGeom prst="roundRect">
            <a:avLst>
              <a:gd name="adj" fmla="val 16667"/>
            </a:avLst>
          </a:prstGeom>
          <a:noFill/>
          <a:ln w="25400" cap="flat" cmpd="sng">
            <a:solidFill>
              <a:srgbClr val="2AA54C"/>
            </a:solidFill>
            <a:prstDash val="dash"/>
            <a:round/>
            <a:headEnd type="none" w="sm" len="sm"/>
            <a:tailEnd type="none" w="sm" len="sm"/>
          </a:ln>
        </p:spPr>
        <p:txBody>
          <a:bodyPr spcFirstLastPara="1" wrap="square" lIns="50800" tIns="50800" rIns="50800" bIns="50800" anchor="ctr" anchorCtr="0">
            <a:spAutoFit/>
          </a:bodyPr>
          <a:lstStyle/>
          <a:p>
            <a:pPr marL="40640" marR="40640" lvl="0" indent="0" algn="ctr" rtl="0">
              <a:lnSpc>
                <a:spcPct val="100000"/>
              </a:lnSpc>
              <a:spcBef>
                <a:spcPts val="0"/>
              </a:spcBef>
              <a:spcAft>
                <a:spcPts val="0"/>
              </a:spcAft>
              <a:buClr>
                <a:schemeClr val="dk1"/>
              </a:buClr>
              <a:buSzPts val="3000"/>
              <a:buFont typeface="Arial"/>
              <a:buNone/>
            </a:pPr>
            <a:endParaRPr sz="3000" b="0" i="0" u="none" strike="noStrike" cap="none">
              <a:solidFill>
                <a:srgbClr val="000000"/>
              </a:solidFill>
              <a:latin typeface="Arial"/>
              <a:ea typeface="Arial"/>
              <a:cs typeface="Arial"/>
              <a:sym typeface="Arial"/>
            </a:endParaRPr>
          </a:p>
        </p:txBody>
      </p:sp>
      <p:cxnSp>
        <p:nvCxnSpPr>
          <p:cNvPr id="553" name="Google Shape;553;p41"/>
          <p:cNvCxnSpPr/>
          <p:nvPr/>
        </p:nvCxnSpPr>
        <p:spPr>
          <a:xfrm>
            <a:off x="3365497" y="1394213"/>
            <a:ext cx="1504844" cy="0"/>
          </a:xfrm>
          <a:prstGeom prst="straightConnector1">
            <a:avLst/>
          </a:prstGeom>
          <a:noFill/>
          <a:ln w="57150" cap="flat" cmpd="sng">
            <a:solidFill>
              <a:schemeClr val="accent3"/>
            </a:solidFill>
            <a:prstDash val="solid"/>
            <a:round/>
            <a:headEnd type="none" w="sm" len="sm"/>
            <a:tailEnd type="triangle" w="med" len="med"/>
          </a:ln>
        </p:spPr>
      </p:cxnSp>
      <p:sp>
        <p:nvSpPr>
          <p:cNvPr id="2" name="Marcador de número de diapositiva 1"/>
          <p:cNvSpPr>
            <a:spLocks noGrp="1"/>
          </p:cNvSpPr>
          <p:nvPr>
            <p:ph type="sldNum" sz="quarter" idx="4"/>
          </p:nvPr>
        </p:nvSpPr>
        <p:spPr/>
        <p:txBody>
          <a:bodyPr/>
          <a:lstStyle/>
          <a:p>
            <a:fld id="{937A1609-7785-45C9-B292-625849177364}" type="slidenum">
              <a:rPr lang="es-ES" smtClean="0"/>
              <a:t>41</a:t>
            </a:fld>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2"/>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Technology Transfer policy in CIMNE</a:t>
            </a:r>
            <a:endParaRPr/>
          </a:p>
        </p:txBody>
      </p:sp>
      <p:sp>
        <p:nvSpPr>
          <p:cNvPr id="559" name="Google Shape;559;p42"/>
          <p:cNvSpPr/>
          <p:nvPr/>
        </p:nvSpPr>
        <p:spPr>
          <a:xfrm>
            <a:off x="1743456" y="1984248"/>
            <a:ext cx="2499360" cy="288950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0" name="Google Shape;560;p42"/>
          <p:cNvSpPr txBox="1"/>
          <p:nvPr/>
        </p:nvSpPr>
        <p:spPr>
          <a:xfrm>
            <a:off x="2157952" y="2241802"/>
            <a:ext cx="1670368" cy="237439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Develop Document with the Technology Transfer policy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of CIMNE</a:t>
            </a:r>
            <a:endParaRPr sz="1400" b="0" i="0" u="none" strike="noStrike" cap="none">
              <a:solidFill>
                <a:srgbClr val="000000"/>
              </a:solidFill>
              <a:latin typeface="Arial"/>
              <a:ea typeface="Arial"/>
              <a:cs typeface="Arial"/>
              <a:sym typeface="Arial"/>
            </a:endParaRPr>
          </a:p>
        </p:txBody>
      </p:sp>
      <p:sp>
        <p:nvSpPr>
          <p:cNvPr id="561" name="Google Shape;561;p42"/>
          <p:cNvSpPr txBox="1"/>
          <p:nvPr/>
        </p:nvSpPr>
        <p:spPr>
          <a:xfrm>
            <a:off x="4991535" y="1984247"/>
            <a:ext cx="5915301" cy="35949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IP and patents property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Exploitation rights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Economical returns distribution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Consideration of the CIMNE and UPC agreement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Rights over the IP and Patents of the research staff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Procedures to license technology to companies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Procedures to create spin-off companies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Procedures to present patents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Procedures to provide services to spin-off companies</a:t>
            </a:r>
            <a:endParaRPr sz="1400" b="0" i="0" u="none" strike="noStrike" cap="none">
              <a:solidFill>
                <a:srgbClr val="000000"/>
              </a:solidFill>
              <a:latin typeface="Arial"/>
              <a:ea typeface="Arial"/>
              <a:cs typeface="Arial"/>
              <a:sym typeface="Arial"/>
            </a:endParaRPr>
          </a:p>
        </p:txBody>
      </p:sp>
      <p:cxnSp>
        <p:nvCxnSpPr>
          <p:cNvPr id="562" name="Google Shape;562;p42"/>
          <p:cNvCxnSpPr/>
          <p:nvPr/>
        </p:nvCxnSpPr>
        <p:spPr>
          <a:xfrm>
            <a:off x="4714926" y="1878232"/>
            <a:ext cx="0" cy="3197352"/>
          </a:xfrm>
          <a:prstGeom prst="straightConnector1">
            <a:avLst/>
          </a:prstGeom>
          <a:noFill/>
          <a:ln w="38100" cap="flat" cmpd="sng">
            <a:solidFill>
              <a:schemeClr val="accent1"/>
            </a:solidFill>
            <a:prstDash val="solid"/>
            <a:round/>
            <a:headEnd type="none" w="sm" len="sm"/>
            <a:tailEnd type="none" w="sm" len="sm"/>
          </a:ln>
        </p:spPr>
      </p:cxnSp>
      <p:sp>
        <p:nvSpPr>
          <p:cNvPr id="2" name="Marcador de número de diapositiva 1"/>
          <p:cNvSpPr>
            <a:spLocks noGrp="1"/>
          </p:cNvSpPr>
          <p:nvPr>
            <p:ph type="sldNum" sz="quarter" idx="4"/>
          </p:nvPr>
        </p:nvSpPr>
        <p:spPr/>
        <p:txBody>
          <a:bodyPr/>
          <a:lstStyle/>
          <a:p>
            <a:fld id="{937A1609-7785-45C9-B292-625849177364}" type="slidenum">
              <a:rPr lang="es-ES" smtClean="0"/>
              <a:t>42</a:t>
            </a:fld>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3"/>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Technology Transfer Committee</a:t>
            </a:r>
            <a:endParaRPr/>
          </a:p>
        </p:txBody>
      </p:sp>
      <p:sp>
        <p:nvSpPr>
          <p:cNvPr id="568" name="Google Shape;568;p43"/>
          <p:cNvSpPr txBox="1"/>
          <p:nvPr/>
        </p:nvSpPr>
        <p:spPr>
          <a:xfrm>
            <a:off x="1872847" y="865619"/>
            <a:ext cx="8992689" cy="50250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1" u="none" strike="noStrike" cap="none">
                <a:solidFill>
                  <a:schemeClr val="accent1"/>
                </a:solidFill>
                <a:latin typeface="Arial"/>
                <a:ea typeface="Arial"/>
                <a:cs typeface="Arial"/>
                <a:sym typeface="Arial"/>
              </a:rPr>
              <a:t>Formed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Director of CIMNE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Administrative Director of CIMNE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Technology Transfer responsible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a:t>
            </a:r>
            <a:r>
              <a:rPr lang="en-GB" sz="1800" b="0" i="0" u="none" strike="noStrike" cap="none">
                <a:solidFill>
                  <a:srgbClr val="FF0000"/>
                </a:solidFill>
                <a:latin typeface="Arial"/>
                <a:ea typeface="Arial"/>
                <a:cs typeface="Arial"/>
                <a:sym typeface="Arial"/>
              </a:rPr>
              <a:t>External Technology Transfer expert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1" i="1" u="none" strike="noStrike" cap="none">
                <a:solidFill>
                  <a:schemeClr val="accent1"/>
                </a:solidFill>
                <a:latin typeface="Arial"/>
                <a:ea typeface="Arial"/>
                <a:cs typeface="Arial"/>
                <a:sym typeface="Arial"/>
              </a:rPr>
              <a:t>Functions: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Define the IP and exploitation strategy of CIMNE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Support strategical decision over technologies to be exploited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Make decision on IP protection needs and costs</a:t>
            </a: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Define and control Technology Transfer agreements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Define and control of services agreements between CIMNE and Spin-off companies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Control de evolution of the Technology Transfer activities.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43</a:t>
            </a:fld>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4"/>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300"/>
              <a:buFont typeface="Arial"/>
              <a:buNone/>
            </a:pPr>
            <a:r>
              <a:rPr lang="en-GB"/>
              <a:t>Industrial &amp; Technology Transfer advisory board</a:t>
            </a:r>
            <a:endParaRPr/>
          </a:p>
        </p:txBody>
      </p:sp>
      <p:sp>
        <p:nvSpPr>
          <p:cNvPr id="574" name="Google Shape;574;p44"/>
          <p:cNvSpPr txBox="1"/>
          <p:nvPr/>
        </p:nvSpPr>
        <p:spPr>
          <a:xfrm>
            <a:off x="1650927" y="708510"/>
            <a:ext cx="10303650" cy="48918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1" u="none" strike="noStrike" cap="none">
                <a:solidFill>
                  <a:schemeClr val="accent1"/>
                </a:solidFill>
                <a:latin typeface="Arial"/>
                <a:ea typeface="Arial"/>
                <a:cs typeface="Arial"/>
                <a:sym typeface="Arial"/>
              </a:rPr>
              <a:t>Formed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Technology Transfer responsible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External Technology Transfer expert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External industrial senior advisors from different industries and fields.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(public &amp; private representing different target institutions related to CIMNE knowledge fields)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1" i="1" u="none" strike="noStrike" cap="none">
                <a:solidFill>
                  <a:schemeClr val="accent1"/>
                </a:solidFill>
                <a:latin typeface="Arial"/>
                <a:ea typeface="Arial"/>
                <a:cs typeface="Arial"/>
                <a:sym typeface="Arial"/>
              </a:rPr>
              <a:t>Functions: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Advise on industrial relevance of CIMNE research and future industrial technology needs</a:t>
            </a: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Advise on the market evolution and opportunities for CIMNE Technologies in the market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Support the validation of business opportunities for proposed CIMNE Technologies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Support business development processes and dissemination activities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Detect new challenges from CIMNE’s potential industrial market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Support the integration of CIMNE into the industrial ecosystem at national and international levels</a:t>
            </a: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44</a:t>
            </a:fld>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5"/>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Arial"/>
              <a:buNone/>
            </a:pPr>
            <a:r>
              <a:rPr lang="en-GB" sz="2800"/>
              <a:t>Activities to increase CIMNE’s understanding of the market</a:t>
            </a:r>
            <a:endParaRPr sz="2800"/>
          </a:p>
        </p:txBody>
      </p:sp>
      <p:sp>
        <p:nvSpPr>
          <p:cNvPr id="580" name="Google Shape;580;p45"/>
          <p:cNvSpPr txBox="1"/>
          <p:nvPr/>
        </p:nvSpPr>
        <p:spPr>
          <a:xfrm>
            <a:off x="1142806" y="958766"/>
            <a:ext cx="10183264" cy="48918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1" u="none" strike="noStrike" cap="none">
                <a:solidFill>
                  <a:schemeClr val="accent1"/>
                </a:solidFill>
                <a:latin typeface="Arial"/>
                <a:ea typeface="Arial"/>
                <a:cs typeface="Arial"/>
                <a:sym typeface="Arial"/>
              </a:rPr>
              <a:t>Activities involving: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CIMNE 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Technology Transfer responsible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External industrial senior advisors from different industries and public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GB" sz="1800" b="0" i="0" u="none" strike="noStrike" cap="none">
                <a:solidFill>
                  <a:schemeClr val="accent1"/>
                </a:solidFill>
                <a:latin typeface="Arial"/>
                <a:ea typeface="Arial"/>
                <a:cs typeface="Arial"/>
                <a:sym typeface="Arial"/>
              </a:rPr>
              <a:t>- Key Research staff from CIMNE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1" i="1" u="none" strike="noStrike" cap="none">
              <a:solidFill>
                <a:schemeClr val="accent1"/>
              </a:solidFill>
              <a:latin typeface="Arial"/>
              <a:ea typeface="Arial"/>
              <a:cs typeface="Arial"/>
              <a:sym typeface="Arial"/>
            </a:endParaRPr>
          </a:p>
          <a:p>
            <a:pPr marL="0" marR="0" lvl="0" indent="0" algn="l" rtl="0">
              <a:lnSpc>
                <a:spcPct val="100000"/>
              </a:lnSpc>
              <a:spcBef>
                <a:spcPts val="400"/>
              </a:spcBef>
              <a:spcAft>
                <a:spcPts val="0"/>
              </a:spcAft>
              <a:buClr>
                <a:srgbClr val="FF0000"/>
              </a:buClr>
              <a:buSzPts val="1800"/>
              <a:buFont typeface="Arial"/>
              <a:buNone/>
            </a:pPr>
            <a:r>
              <a:rPr lang="en-GB" sz="1800" b="1" i="1" u="none" strike="noStrike" cap="none">
                <a:solidFill>
                  <a:srgbClr val="FF0000"/>
                </a:solidFill>
                <a:latin typeface="Arial"/>
                <a:ea typeface="Arial"/>
                <a:cs typeface="Arial"/>
                <a:sym typeface="Arial"/>
              </a:rPr>
              <a:t>Implement </a:t>
            </a:r>
            <a:r>
              <a:rPr lang="en-GB" sz="2000" b="1" i="1" u="none" strike="noStrike" cap="none">
                <a:solidFill>
                  <a:srgbClr val="FF0000"/>
                </a:solidFill>
                <a:latin typeface="Arial"/>
                <a:ea typeface="Arial"/>
                <a:cs typeface="Arial"/>
                <a:sym typeface="Arial"/>
              </a:rPr>
              <a:t>Road Mapping Exercises </a:t>
            </a:r>
            <a:r>
              <a:rPr lang="en-GB" sz="1800" b="1" i="1" u="none" strike="noStrike" cap="none">
                <a:solidFill>
                  <a:srgbClr val="FF0000"/>
                </a:solidFill>
                <a:latin typeface="Arial"/>
                <a:ea typeface="Arial"/>
                <a:cs typeface="Arial"/>
                <a:sym typeface="Arial"/>
              </a:rPr>
              <a:t>with the objective of: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342900" marR="0" lvl="0" indent="-342900" algn="l" rtl="0">
              <a:lnSpc>
                <a:spcPct val="100000"/>
              </a:lnSpc>
              <a:spcBef>
                <a:spcPts val="360"/>
              </a:spcBef>
              <a:spcAft>
                <a:spcPts val="0"/>
              </a:spcAft>
              <a:buClr>
                <a:schemeClr val="accent1"/>
              </a:buClr>
              <a:buSzPts val="1800"/>
              <a:buFont typeface="Arial"/>
              <a:buChar char="-"/>
            </a:pPr>
            <a:r>
              <a:rPr lang="en-GB" sz="1800" b="0" i="0" u="none" strike="noStrike" cap="none">
                <a:solidFill>
                  <a:schemeClr val="accent1"/>
                </a:solidFill>
                <a:latin typeface="Arial"/>
                <a:ea typeface="Arial"/>
                <a:cs typeface="Arial"/>
                <a:sym typeface="Arial"/>
              </a:rPr>
              <a:t>Match existing CIMNE’s technologies with target market needs and challenges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accent1"/>
              </a:buClr>
              <a:buSzPts val="1800"/>
              <a:buFont typeface="Arial"/>
              <a:buChar char="-"/>
            </a:pPr>
            <a:r>
              <a:rPr lang="en-GB" sz="1800" b="0" i="0" u="none" strike="noStrike" cap="none">
                <a:solidFill>
                  <a:schemeClr val="accent1"/>
                </a:solidFill>
                <a:latin typeface="Arial"/>
                <a:ea typeface="Arial"/>
                <a:cs typeface="Arial"/>
                <a:sym typeface="Arial"/>
              </a:rPr>
              <a:t>Increase the knowledge and understanding in CIMNE of the target industrial market challenges</a:t>
            </a:r>
            <a:endParaRPr sz="1800" b="0" i="0" u="none" strike="noStrike" cap="none">
              <a:solidFill>
                <a:schemeClr val="accent1"/>
              </a:solidFill>
              <a:latin typeface="Arial"/>
              <a:ea typeface="Arial"/>
              <a:cs typeface="Arial"/>
              <a:sym typeface="Arial"/>
            </a:endParaRPr>
          </a:p>
          <a:p>
            <a:pPr marL="342900" marR="0" lvl="0" indent="-342900" algn="l" rtl="0">
              <a:lnSpc>
                <a:spcPct val="100000"/>
              </a:lnSpc>
              <a:spcBef>
                <a:spcPts val="360"/>
              </a:spcBef>
              <a:spcAft>
                <a:spcPts val="0"/>
              </a:spcAft>
              <a:buClr>
                <a:schemeClr val="accent1"/>
              </a:buClr>
              <a:buSzPts val="1800"/>
              <a:buFont typeface="Arial"/>
              <a:buChar char="-"/>
            </a:pPr>
            <a:r>
              <a:rPr lang="en-GB" sz="1800" b="0" i="0" u="none" strike="noStrike" cap="none">
                <a:solidFill>
                  <a:schemeClr val="accent1"/>
                </a:solidFill>
                <a:latin typeface="Arial"/>
                <a:ea typeface="Arial"/>
                <a:cs typeface="Arial"/>
                <a:sym typeface="Arial"/>
              </a:rPr>
              <a:t>Focus research and development strategy of CIMNE into future needs of the target markets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accent1"/>
              </a:buClr>
              <a:buSzPts val="1800"/>
              <a:buFont typeface="Arial"/>
              <a:buChar char="-"/>
            </a:pPr>
            <a:r>
              <a:rPr lang="en-GB" sz="1800" b="0" i="0" u="none" strike="noStrike" cap="none">
                <a:solidFill>
                  <a:schemeClr val="accent1"/>
                </a:solidFill>
                <a:latin typeface="Arial"/>
                <a:ea typeface="Arial"/>
                <a:cs typeface="Arial"/>
                <a:sym typeface="Arial"/>
              </a:rPr>
              <a:t>Spread the information and understanding of market needs inside CIMNE’s researcher's staff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45</a:t>
            </a:fld>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6"/>
          <p:cNvSpPr txBox="1">
            <a:spLocks noGrp="1"/>
          </p:cNvSpPr>
          <p:nvPr>
            <p:ph type="title"/>
          </p:nvPr>
        </p:nvSpPr>
        <p:spPr>
          <a:xfrm>
            <a:off x="942002" y="155868"/>
            <a:ext cx="10584873" cy="7097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Arial"/>
              <a:buNone/>
            </a:pPr>
            <a:r>
              <a:rPr lang="en-GB" sz="2800"/>
              <a:t>Questions</a:t>
            </a:r>
            <a:endParaRPr sz="2800"/>
          </a:p>
        </p:txBody>
      </p:sp>
      <p:sp>
        <p:nvSpPr>
          <p:cNvPr id="586" name="Google Shape;586;p46"/>
          <p:cNvSpPr txBox="1"/>
          <p:nvPr/>
        </p:nvSpPr>
        <p:spPr>
          <a:xfrm>
            <a:off x="1142806" y="958766"/>
            <a:ext cx="10183264" cy="48918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accent1"/>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Is the CIMNE model of TT (Cycle of Ideas) still valid and appropriate?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Have we identified the correct impact pathways and TT activities?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Comments on the composition and function of the TT Panel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Comments on the needs, composition and function of the Industrial and TT Advisory Board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Comments on Road Mapping exercises and potential participants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What KPI´s should we measure and target in relation to TT?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17365D"/>
              </a:buClr>
              <a:buSzPts val="2000"/>
              <a:buFont typeface="Arial"/>
              <a:buChar char="-"/>
            </a:pPr>
            <a:r>
              <a:rPr lang="en-GB" sz="2000" b="0" i="0" u="none" strike="noStrike" cap="none">
                <a:solidFill>
                  <a:srgbClr val="17365D"/>
                </a:solidFill>
                <a:latin typeface="Arial"/>
                <a:ea typeface="Arial"/>
                <a:cs typeface="Arial"/>
                <a:sym typeface="Arial"/>
              </a:rPr>
              <a:t>Anything else?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1" i="1" u="none" strike="noStrike" cap="none">
              <a:solidFill>
                <a:schemeClr val="accent1"/>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46</a:t>
            </a:fld>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g19b85d01dcd_0_0"/>
          <p:cNvPicPr preferRelativeResize="0"/>
          <p:nvPr/>
        </p:nvPicPr>
        <p:blipFill rotWithShape="1">
          <a:blip r:embed="rId3">
            <a:alphaModFix/>
          </a:blip>
          <a:srcRect/>
          <a:stretch/>
        </p:blipFill>
        <p:spPr>
          <a:xfrm>
            <a:off x="0" y="-3942996"/>
            <a:ext cx="12191997" cy="8128002"/>
          </a:xfrm>
          <a:prstGeom prst="rect">
            <a:avLst/>
          </a:prstGeom>
          <a:noFill/>
          <a:ln>
            <a:noFill/>
          </a:ln>
        </p:spPr>
      </p:pic>
      <p:sp>
        <p:nvSpPr>
          <p:cNvPr id="592" name="Google Shape;592;g19b85d01dcd_0_0"/>
          <p:cNvSpPr txBox="1">
            <a:spLocks noGrp="1"/>
          </p:cNvSpPr>
          <p:nvPr>
            <p:ph type="title"/>
          </p:nvPr>
        </p:nvSpPr>
        <p:spPr>
          <a:xfrm>
            <a:off x="942002" y="155868"/>
            <a:ext cx="10584900" cy="709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300"/>
              <a:buNone/>
            </a:pPr>
            <a:r>
              <a:rPr lang="en-GB"/>
              <a:t>Strategic Plan questions</a:t>
            </a:r>
            <a:r>
              <a:rPr lang="en-GB" b="0"/>
              <a:t/>
            </a:r>
            <a:br>
              <a:rPr lang="en-GB" b="0"/>
            </a:br>
            <a:r>
              <a:rPr lang="en-GB" b="0"/>
              <a:t/>
            </a:r>
            <a:br>
              <a:rPr lang="en-GB" b="0"/>
            </a:br>
            <a:r>
              <a:rPr lang="en-GB" sz="2400" b="0"/>
              <a:t>Research strategy | Institutional relations &amp; funding | Talent | Tech transfer</a:t>
            </a:r>
            <a:r>
              <a:rPr lang="en-GB" b="0"/>
              <a:t/>
            </a:r>
            <a:br>
              <a:rPr lang="en-GB" b="0"/>
            </a:br>
            <a:r>
              <a:rPr lang="en-GB" b="0"/>
              <a:t> </a:t>
            </a:r>
            <a:br>
              <a:rPr lang="en-GB" b="0"/>
            </a:br>
            <a:endParaRPr/>
          </a:p>
        </p:txBody>
      </p:sp>
      <p:pic>
        <p:nvPicPr>
          <p:cNvPr id="593" name="Google Shape;593;g19b85d01dcd_0_0"/>
          <p:cNvPicPr preferRelativeResize="0"/>
          <p:nvPr/>
        </p:nvPicPr>
        <p:blipFill rotWithShape="1">
          <a:blip r:embed="rId4">
            <a:alphaModFix/>
          </a:blip>
          <a:srcRect/>
          <a:stretch/>
        </p:blipFill>
        <p:spPr>
          <a:xfrm>
            <a:off x="3989154" y="2078158"/>
            <a:ext cx="4213691" cy="4213691"/>
          </a:xfrm>
          <a:prstGeom prst="rect">
            <a:avLst/>
          </a:prstGeom>
          <a:noFill/>
          <a:ln>
            <a:noFill/>
          </a:ln>
        </p:spPr>
      </p:pic>
      <p:sp>
        <p:nvSpPr>
          <p:cNvPr id="594" name="Google Shape;594;g19b85d01dcd_0_0"/>
          <p:cNvSpPr txBox="1"/>
          <p:nvPr/>
        </p:nvSpPr>
        <p:spPr>
          <a:xfrm>
            <a:off x="8429149" y="4494918"/>
            <a:ext cx="3536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chemeClr val="dk1"/>
                </a:solidFill>
                <a:latin typeface="Calibri"/>
                <a:ea typeface="Calibri"/>
                <a:cs typeface="Calibri"/>
                <a:sym typeface="Calibri"/>
              </a:rPr>
              <a:t>http://bit.ly/3OHZBAc</a:t>
            </a:r>
            <a:endParaRPr sz="2800">
              <a:solidFill>
                <a:schemeClr val="dk1"/>
              </a:solidFill>
              <a:latin typeface="Calibri"/>
              <a:ea typeface="Calibri"/>
              <a:cs typeface="Calibri"/>
              <a:sym typeface="Calibri"/>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47</a:t>
            </a:fld>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2126674" y="1000935"/>
            <a:ext cx="7938655"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300"/>
              <a:buFont typeface="Arial"/>
              <a:buNone/>
            </a:pPr>
            <a:r>
              <a:rPr lang="en-GB">
                <a:solidFill>
                  <a:srgbClr val="3F3F3F"/>
                </a:solidFill>
              </a:rPr>
              <a:t>CIMNE Today – SWOT Analysis</a:t>
            </a:r>
            <a:endParaRPr/>
          </a:p>
        </p:txBody>
      </p:sp>
      <p:graphicFrame>
        <p:nvGraphicFramePr>
          <p:cNvPr id="101" name="Google Shape;101;p5"/>
          <p:cNvGraphicFramePr/>
          <p:nvPr/>
        </p:nvGraphicFramePr>
        <p:xfrm>
          <a:off x="978408" y="1709928"/>
          <a:ext cx="10415025" cy="4954536"/>
        </p:xfrm>
        <a:graphic>
          <a:graphicData uri="http://schemas.openxmlformats.org/drawingml/2006/table">
            <a:tbl>
              <a:tblPr>
                <a:noFill/>
                <a:tableStyleId>{0CF083D9-223A-4DBA-845E-CC33CE619FDF}</a:tableStyleId>
              </a:tblPr>
              <a:tblGrid>
                <a:gridCol w="10415025">
                  <a:extLst>
                    <a:ext uri="{9D8B030D-6E8A-4147-A177-3AD203B41FA5}">
                      <a16:colId xmlns:a16="http://schemas.microsoft.com/office/drawing/2014/main" val="20000"/>
                    </a:ext>
                  </a:extLst>
                </a:gridCol>
              </a:tblGrid>
              <a:tr h="227075">
                <a:tc>
                  <a:txBody>
                    <a:bodyPr/>
                    <a:lstStyle/>
                    <a:p>
                      <a:pPr marL="0" marR="0" lvl="0" indent="0" algn="ctr" rtl="0">
                        <a:lnSpc>
                          <a:spcPct val="107000"/>
                        </a:lnSpc>
                        <a:spcBef>
                          <a:spcPts val="0"/>
                        </a:spcBef>
                        <a:spcAft>
                          <a:spcPts val="0"/>
                        </a:spcAft>
                        <a:buClr>
                          <a:srgbClr val="000000"/>
                        </a:buClr>
                        <a:buSzPts val="2000"/>
                        <a:buFont typeface="Arial"/>
                        <a:buNone/>
                      </a:pPr>
                      <a:r>
                        <a:rPr lang="en-GB" sz="2000" b="1" u="none" strike="noStrike" cap="none">
                          <a:latin typeface="Calibri"/>
                          <a:ea typeface="Calibri"/>
                          <a:cs typeface="Calibri"/>
                          <a:sym typeface="Calibri"/>
                        </a:rPr>
                        <a:t>Threats</a:t>
                      </a:r>
                      <a:endParaRPr sz="2000" b="1" u="none" strike="noStrike" cap="none">
                        <a:latin typeface="Calibri"/>
                        <a:ea typeface="Calibri"/>
                        <a:cs typeface="Calibri"/>
                        <a:sym typeface="Calibri"/>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4628400">
                <a:tc>
                  <a:txBody>
                    <a:bodyPr/>
                    <a:lstStyle/>
                    <a:p>
                      <a:pPr marL="742950" marR="65405" lvl="1" indent="-285750" algn="l" rtl="0">
                        <a:lnSpc>
                          <a:spcPct val="100000"/>
                        </a:lnSpc>
                        <a:spcBef>
                          <a:spcPts val="0"/>
                        </a:spcBef>
                        <a:spcAft>
                          <a:spcPts val="0"/>
                        </a:spcAft>
                        <a:buClr>
                          <a:srgbClr val="00539F"/>
                        </a:buClr>
                        <a:buSzPts val="2000"/>
                        <a:buFont typeface="Noto Sans"/>
                        <a:buChar char="∙"/>
                      </a:pPr>
                      <a:r>
                        <a:rPr lang="en-GB" sz="2000" u="none" strike="noStrike" cap="none">
                          <a:latin typeface="Arial"/>
                          <a:ea typeface="Arial"/>
                          <a:cs typeface="Arial"/>
                          <a:sym typeface="Arial"/>
                        </a:rPr>
                        <a:t>Increasing competition for human and financial resources from similar groups nationally (e.g., BSC) and internationally (e.g., ZCCE, The Oden Institute at Texas…).</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The inability to carry out the generational change successfully, particularly in relation to the new leadership of the centre.</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Inability to attract sufficient funds from competitive funding.</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Failure to renew the Severo Ochoa programme in view of the extremely high levels of completion for this award.</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Failure to renew or grow the core funding from the Catalan Government.</a:t>
                      </a:r>
                      <a:endParaRPr sz="2000" u="none" strike="noStrike" cap="none">
                        <a:latin typeface="Arial"/>
                        <a:ea typeface="Arial"/>
                        <a:cs typeface="Arial"/>
                        <a:sym typeface="Arial"/>
                      </a:endParaRPr>
                    </a:p>
                    <a:p>
                      <a:pPr marL="742950" marR="65405" lvl="1" indent="-285750" algn="l" rtl="0">
                        <a:lnSpc>
                          <a:spcPct val="100000"/>
                        </a:lnSpc>
                        <a:spcBef>
                          <a:spcPts val="275"/>
                        </a:spcBef>
                        <a:spcAft>
                          <a:spcPts val="0"/>
                        </a:spcAft>
                        <a:buClr>
                          <a:srgbClr val="00539F"/>
                        </a:buClr>
                        <a:buSzPts val="2000"/>
                        <a:buFont typeface="Noto Sans"/>
                        <a:buChar char="∙"/>
                      </a:pPr>
                      <a:r>
                        <a:rPr lang="en-GB" sz="2000" u="none" strike="noStrike" cap="none">
                          <a:latin typeface="Arial"/>
                          <a:ea typeface="Arial"/>
                          <a:cs typeface="Arial"/>
                          <a:sym typeface="Arial"/>
                        </a:rPr>
                        <a:t>Failure to convince long established members of CIMNE of the need to develop and implement a new strategy to secure the future of CIMNE.</a:t>
                      </a:r>
                      <a:endParaRPr sz="2000" u="none" strike="noStrike" cap="none">
                        <a:latin typeface="Arial"/>
                        <a:ea typeface="Arial"/>
                        <a:cs typeface="Arial"/>
                        <a:sym typeface="Arial"/>
                      </a:endParaRPr>
                    </a:p>
                    <a:p>
                      <a:pPr marL="685800" marR="0" lvl="1" indent="-342900" algn="l" rtl="0">
                        <a:lnSpc>
                          <a:spcPct val="100000"/>
                        </a:lnSpc>
                        <a:spcBef>
                          <a:spcPts val="0"/>
                        </a:spcBef>
                        <a:spcAft>
                          <a:spcPts val="0"/>
                        </a:spcAft>
                        <a:buClr>
                          <a:srgbClr val="FF0000"/>
                        </a:buClr>
                        <a:buSzPts val="2000"/>
                        <a:buFont typeface="Arial"/>
                        <a:buChar char="•"/>
                      </a:pPr>
                      <a:r>
                        <a:rPr lang="en-GB" sz="2000" u="none" strike="noStrike" cap="none">
                          <a:solidFill>
                            <a:srgbClr val="FF0000"/>
                          </a:solidFill>
                          <a:latin typeface="Arial"/>
                          <a:ea typeface="Arial"/>
                          <a:cs typeface="Arial"/>
                          <a:sym typeface="Arial"/>
                        </a:rPr>
                        <a:t>…</a:t>
                      </a:r>
                      <a:endParaRPr sz="2000" u="none" strike="noStrike" cap="none">
                        <a:solidFill>
                          <a:srgbClr val="FF0000"/>
                        </a:solidFill>
                        <a:latin typeface="Arial"/>
                        <a:ea typeface="Arial"/>
                        <a:cs typeface="Arial"/>
                        <a:sym typeface="Arial"/>
                      </a:endParaRPr>
                    </a:p>
                  </a:txBody>
                  <a:tcPr marL="62225" marR="622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Marcador de número de diapositiva 1"/>
          <p:cNvSpPr>
            <a:spLocks noGrp="1"/>
          </p:cNvSpPr>
          <p:nvPr>
            <p:ph type="sldNum" sz="quarter" idx="4"/>
          </p:nvPr>
        </p:nvSpPr>
        <p:spPr/>
        <p:txBody>
          <a:bodyPr/>
          <a:lstStyle/>
          <a:p>
            <a:fld id="{937A1609-7785-45C9-B292-625849177364}" type="slidenum">
              <a:rPr lang="es-ES" smtClean="0"/>
              <a:t>5</a:t>
            </a:fld>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body" idx="1"/>
          </p:nvPr>
        </p:nvSpPr>
        <p:spPr>
          <a:xfrm>
            <a:off x="1152144" y="1875339"/>
            <a:ext cx="10085832" cy="44594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7365D"/>
              </a:buClr>
              <a:buSzPts val="2400"/>
              <a:buNone/>
            </a:pPr>
            <a:r>
              <a:rPr lang="en-GB" sz="2400" b="1">
                <a:solidFill>
                  <a:srgbClr val="17365D"/>
                </a:solidFill>
                <a:latin typeface="Calibri"/>
                <a:ea typeface="Calibri"/>
                <a:cs typeface="Calibri"/>
                <a:sym typeface="Calibri"/>
              </a:rPr>
              <a:t>A world leading centre of impactful research in computational mechanics and engineering simulation capable of: </a:t>
            </a:r>
            <a:endParaRPr/>
          </a:p>
          <a:p>
            <a:pPr marL="171450" lvl="0" indent="-171450" algn="l" rtl="0">
              <a:lnSpc>
                <a:spcPct val="90000"/>
              </a:lnSpc>
              <a:spcBef>
                <a:spcPts val="750"/>
              </a:spcBef>
              <a:spcAft>
                <a:spcPts val="0"/>
              </a:spcAft>
              <a:buClr>
                <a:srgbClr val="17365D"/>
              </a:buClr>
              <a:buSzPts val="2400"/>
              <a:buChar char="●"/>
            </a:pPr>
            <a:r>
              <a:rPr lang="en-GB" sz="2400">
                <a:solidFill>
                  <a:srgbClr val="17365D"/>
                </a:solidFill>
                <a:latin typeface="Calibri"/>
                <a:ea typeface="Calibri"/>
                <a:cs typeface="Calibri"/>
                <a:sym typeface="Calibri"/>
              </a:rPr>
              <a:t>Developing a world leading programme of scientific research in the next generation computational mechanics technologies to solve current and future societal challenges</a:t>
            </a:r>
            <a:endParaRPr/>
          </a:p>
          <a:p>
            <a:pPr marL="171450" lvl="0" indent="-171450" algn="l" rtl="0">
              <a:lnSpc>
                <a:spcPct val="90000"/>
              </a:lnSpc>
              <a:spcBef>
                <a:spcPts val="750"/>
              </a:spcBef>
              <a:spcAft>
                <a:spcPts val="0"/>
              </a:spcAft>
              <a:buClr>
                <a:srgbClr val="17365D"/>
              </a:buClr>
              <a:buSzPts val="2400"/>
              <a:buChar char="●"/>
            </a:pPr>
            <a:r>
              <a:rPr lang="en-GB" sz="2400">
                <a:solidFill>
                  <a:srgbClr val="17365D"/>
                </a:solidFill>
                <a:latin typeface="Calibri"/>
                <a:ea typeface="Calibri"/>
                <a:cs typeface="Calibri"/>
                <a:sym typeface="Calibri"/>
              </a:rPr>
              <a:t>Attracting and developing world leading talented researchers </a:t>
            </a:r>
            <a:endParaRPr/>
          </a:p>
          <a:p>
            <a:pPr marL="171450" lvl="0" indent="-171450" algn="l" rtl="0">
              <a:lnSpc>
                <a:spcPct val="90000"/>
              </a:lnSpc>
              <a:spcBef>
                <a:spcPts val="750"/>
              </a:spcBef>
              <a:spcAft>
                <a:spcPts val="0"/>
              </a:spcAft>
              <a:buClr>
                <a:srgbClr val="17365D"/>
              </a:buClr>
              <a:buSzPts val="2400"/>
              <a:buChar char="●"/>
            </a:pPr>
            <a:r>
              <a:rPr lang="en-GB" sz="2400">
                <a:solidFill>
                  <a:srgbClr val="17365D"/>
                </a:solidFill>
                <a:latin typeface="Calibri"/>
                <a:ea typeface="Calibri"/>
                <a:cs typeface="Calibri"/>
                <a:sym typeface="Calibri"/>
              </a:rPr>
              <a:t>Attracting and efficiently managing financial resources</a:t>
            </a:r>
            <a:endParaRPr/>
          </a:p>
          <a:p>
            <a:pPr marL="171450" lvl="0" indent="-171450" algn="l" rtl="0">
              <a:lnSpc>
                <a:spcPct val="90000"/>
              </a:lnSpc>
              <a:spcBef>
                <a:spcPts val="750"/>
              </a:spcBef>
              <a:spcAft>
                <a:spcPts val="0"/>
              </a:spcAft>
              <a:buClr>
                <a:srgbClr val="17365D"/>
              </a:buClr>
              <a:buSzPts val="2400"/>
              <a:buChar char="●"/>
            </a:pPr>
            <a:r>
              <a:rPr lang="en-GB" sz="2400">
                <a:solidFill>
                  <a:srgbClr val="17365D"/>
                </a:solidFill>
                <a:latin typeface="Calibri"/>
                <a:ea typeface="Calibri"/>
                <a:cs typeface="Calibri"/>
                <a:sym typeface="Calibri"/>
              </a:rPr>
              <a:t>Enhancing our national and international profile and relationships with institutional partners UPC, CERCA, IACM, ECCOMAS, UNESCO and build new ones</a:t>
            </a:r>
            <a:endParaRPr/>
          </a:p>
          <a:p>
            <a:pPr marL="171450" lvl="0" indent="-171450" algn="l" rtl="0">
              <a:lnSpc>
                <a:spcPct val="90000"/>
              </a:lnSpc>
              <a:spcBef>
                <a:spcPts val="750"/>
              </a:spcBef>
              <a:spcAft>
                <a:spcPts val="0"/>
              </a:spcAft>
              <a:buClr>
                <a:srgbClr val="17365D"/>
              </a:buClr>
              <a:buSzPts val="2400"/>
              <a:buChar char="●"/>
            </a:pPr>
            <a:r>
              <a:rPr lang="en-GB" sz="2400">
                <a:solidFill>
                  <a:srgbClr val="17365D"/>
                </a:solidFill>
                <a:latin typeface="Calibri"/>
                <a:ea typeface="Calibri"/>
                <a:cs typeface="Calibri"/>
                <a:sym typeface="Calibri"/>
              </a:rPr>
              <a:t>Facilitating the transfer of novel technologies into new or existing companies</a:t>
            </a:r>
            <a:endParaRPr sz="2400" b="1">
              <a:solidFill>
                <a:srgbClr val="17365D"/>
              </a:solidFill>
              <a:latin typeface="Calibri"/>
              <a:ea typeface="Calibri"/>
              <a:cs typeface="Calibri"/>
              <a:sym typeface="Calibri"/>
            </a:endParaRPr>
          </a:p>
        </p:txBody>
      </p:sp>
      <p:sp>
        <p:nvSpPr>
          <p:cNvPr id="108" name="Google Shape;108;p6"/>
          <p:cNvSpPr txBox="1">
            <a:spLocks noGrp="1"/>
          </p:cNvSpPr>
          <p:nvPr>
            <p:ph type="title"/>
          </p:nvPr>
        </p:nvSpPr>
        <p:spPr>
          <a:xfrm>
            <a:off x="2126674" y="1156444"/>
            <a:ext cx="7938655"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300"/>
              <a:buFont typeface="Arial"/>
              <a:buNone/>
            </a:pPr>
            <a:r>
              <a:rPr lang="en-GB">
                <a:solidFill>
                  <a:srgbClr val="3F3F3F"/>
                </a:solidFill>
              </a:rPr>
              <a:t>CIMNE: Future vision and aims</a:t>
            </a:r>
            <a:endParaRPr>
              <a:solidFill>
                <a:srgbClr val="3F3F3F"/>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6</a:t>
            </a:fld>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body" idx="1"/>
          </p:nvPr>
        </p:nvSpPr>
        <p:spPr>
          <a:xfrm>
            <a:off x="0" y="1168992"/>
            <a:ext cx="11251933" cy="7735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a:solidFill>
                  <a:srgbClr val="17365D"/>
                </a:solidFill>
              </a:rPr>
              <a:t>CIMNE Strategic Plan - components </a:t>
            </a:r>
            <a:endParaRPr sz="4000" b="1">
              <a:solidFill>
                <a:srgbClr val="17365D"/>
              </a:solidFill>
            </a:endParaRPr>
          </a:p>
          <a:p>
            <a:pPr marL="0" lvl="0" indent="0" algn="l" rtl="0">
              <a:lnSpc>
                <a:spcPct val="90000"/>
              </a:lnSpc>
              <a:spcBef>
                <a:spcPts val="1200"/>
              </a:spcBef>
              <a:spcAft>
                <a:spcPts val="0"/>
              </a:spcAft>
              <a:buClr>
                <a:schemeClr val="dk1"/>
              </a:buClr>
              <a:buSzPts val="3200"/>
              <a:buNone/>
            </a:pPr>
            <a:endParaRPr sz="3200" b="1">
              <a:solidFill>
                <a:srgbClr val="244061"/>
              </a:solidFill>
            </a:endParaRPr>
          </a:p>
          <a:p>
            <a:pPr marL="0" lvl="0" indent="0" algn="l" rtl="0">
              <a:lnSpc>
                <a:spcPct val="90000"/>
              </a:lnSpc>
              <a:spcBef>
                <a:spcPts val="750"/>
              </a:spcBef>
              <a:spcAft>
                <a:spcPts val="0"/>
              </a:spcAft>
              <a:buClr>
                <a:schemeClr val="dk1"/>
              </a:buClr>
              <a:buSzPts val="4000"/>
              <a:buNone/>
            </a:pPr>
            <a:endParaRPr sz="4000" b="1">
              <a:solidFill>
                <a:srgbClr val="17365D"/>
              </a:solidFill>
            </a:endParaRPr>
          </a:p>
        </p:txBody>
      </p:sp>
      <p:grpSp>
        <p:nvGrpSpPr>
          <p:cNvPr id="114" name="Google Shape;114;p7"/>
          <p:cNvGrpSpPr/>
          <p:nvPr/>
        </p:nvGrpSpPr>
        <p:grpSpPr>
          <a:xfrm>
            <a:off x="1300480" y="2072058"/>
            <a:ext cx="7904481" cy="4642916"/>
            <a:chOff x="-1" y="0"/>
            <a:chExt cx="7904481" cy="4642916"/>
          </a:xfrm>
        </p:grpSpPr>
        <p:sp>
          <p:nvSpPr>
            <p:cNvPr id="115" name="Google Shape;115;p7"/>
            <p:cNvSpPr/>
            <p:nvPr/>
          </p:nvSpPr>
          <p:spPr>
            <a:xfrm rot="-5400000">
              <a:off x="815390" y="-815390"/>
              <a:ext cx="2321458" cy="3952240"/>
            </a:xfrm>
            <a:prstGeom prst="round1Rect">
              <a:avLst>
                <a:gd name="adj" fmla="val 16667"/>
              </a:avLst>
            </a:prstGeom>
            <a:solidFill>
              <a:srgbClr val="BF50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7"/>
            <p:cNvSpPr txBox="1"/>
            <p:nvPr/>
          </p:nvSpPr>
          <p:spPr>
            <a:xfrm>
              <a:off x="0" y="0"/>
              <a:ext cx="3952240" cy="1741093"/>
            </a:xfrm>
            <a:prstGeom prst="rect">
              <a:avLst/>
            </a:prstGeom>
            <a:noFill/>
            <a:ln>
              <a:noFill/>
            </a:ln>
          </p:spPr>
          <p:txBody>
            <a:bodyPr spcFirstLastPara="1" wrap="square" lIns="256025" tIns="256025" rIns="256025" bIns="2560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Research strategy and structure</a:t>
              </a:r>
              <a:endParaRPr sz="3600" b="0" i="0" u="none" strike="noStrike" cap="none">
                <a:solidFill>
                  <a:schemeClr val="lt1"/>
                </a:solidFill>
                <a:latin typeface="Arial"/>
                <a:ea typeface="Arial"/>
                <a:cs typeface="Arial"/>
                <a:sym typeface="Arial"/>
              </a:endParaRPr>
            </a:p>
          </p:txBody>
        </p:sp>
        <p:sp>
          <p:nvSpPr>
            <p:cNvPr id="117" name="Google Shape;117;p7"/>
            <p:cNvSpPr/>
            <p:nvPr/>
          </p:nvSpPr>
          <p:spPr>
            <a:xfrm>
              <a:off x="3952240" y="0"/>
              <a:ext cx="3952240" cy="2321458"/>
            </a:xfrm>
            <a:prstGeom prst="round1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7"/>
            <p:cNvSpPr txBox="1"/>
            <p:nvPr/>
          </p:nvSpPr>
          <p:spPr>
            <a:xfrm>
              <a:off x="3952240" y="0"/>
              <a:ext cx="3952240" cy="1741093"/>
            </a:xfrm>
            <a:prstGeom prst="rect">
              <a:avLst/>
            </a:prstGeom>
            <a:noFill/>
            <a:ln>
              <a:noFill/>
            </a:ln>
          </p:spPr>
          <p:txBody>
            <a:bodyPr spcFirstLastPara="1" wrap="square" lIns="256025" tIns="256025" rIns="256025" bIns="2560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Institutional and international relations</a:t>
              </a:r>
              <a:endParaRPr sz="3600" b="0" i="0" u="none" strike="noStrike" cap="none">
                <a:solidFill>
                  <a:schemeClr val="lt1"/>
                </a:solidFill>
                <a:latin typeface="Arial"/>
                <a:ea typeface="Arial"/>
                <a:cs typeface="Arial"/>
                <a:sym typeface="Arial"/>
              </a:endParaRPr>
            </a:p>
          </p:txBody>
        </p:sp>
        <p:sp>
          <p:nvSpPr>
            <p:cNvPr id="119" name="Google Shape;119;p7"/>
            <p:cNvSpPr/>
            <p:nvPr/>
          </p:nvSpPr>
          <p:spPr>
            <a:xfrm rot="10800000">
              <a:off x="0" y="2321458"/>
              <a:ext cx="3952240" cy="2321458"/>
            </a:xfrm>
            <a:prstGeom prst="round1Rect">
              <a:avLst>
                <a:gd name="adj" fmla="val 16667"/>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
            <p:cNvSpPr txBox="1"/>
            <p:nvPr/>
          </p:nvSpPr>
          <p:spPr>
            <a:xfrm>
              <a:off x="0" y="2901822"/>
              <a:ext cx="3952240" cy="1741093"/>
            </a:xfrm>
            <a:prstGeom prst="rect">
              <a:avLst/>
            </a:prstGeom>
            <a:noFill/>
            <a:ln>
              <a:noFill/>
            </a:ln>
          </p:spPr>
          <p:txBody>
            <a:bodyPr spcFirstLastPara="1" wrap="square" lIns="256025" tIns="256025" rIns="256025" bIns="2560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Attracting and developing talent</a:t>
              </a:r>
              <a:endParaRPr sz="3600" b="0" i="0" u="none" strike="noStrike" cap="none">
                <a:solidFill>
                  <a:schemeClr val="lt1"/>
                </a:solidFill>
                <a:latin typeface="Arial"/>
                <a:ea typeface="Arial"/>
                <a:cs typeface="Arial"/>
                <a:sym typeface="Arial"/>
              </a:endParaRPr>
            </a:p>
          </p:txBody>
        </p:sp>
        <p:sp>
          <p:nvSpPr>
            <p:cNvPr id="121" name="Google Shape;121;p7"/>
            <p:cNvSpPr/>
            <p:nvPr/>
          </p:nvSpPr>
          <p:spPr>
            <a:xfrm rot="5400000">
              <a:off x="4767631" y="1506067"/>
              <a:ext cx="2321458" cy="3952240"/>
            </a:xfrm>
            <a:prstGeom prst="round1Rect">
              <a:avLst>
                <a:gd name="adj" fmla="val 16667"/>
              </a:avLst>
            </a:prstGeom>
            <a:solidFill>
              <a:srgbClr val="49ACC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7"/>
            <p:cNvSpPr txBox="1"/>
            <p:nvPr/>
          </p:nvSpPr>
          <p:spPr>
            <a:xfrm>
              <a:off x="3952240" y="2901822"/>
              <a:ext cx="3952240" cy="1741093"/>
            </a:xfrm>
            <a:prstGeom prst="rect">
              <a:avLst/>
            </a:prstGeom>
            <a:noFill/>
            <a:ln>
              <a:noFill/>
            </a:ln>
          </p:spPr>
          <p:txBody>
            <a:bodyPr spcFirstLastPara="1" wrap="square" lIns="256025" tIns="256025" rIns="256025" bIns="2560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a:solidFill>
                    <a:schemeClr val="lt1"/>
                  </a:solidFill>
                  <a:latin typeface="Arial"/>
                  <a:ea typeface="Arial"/>
                  <a:cs typeface="Arial"/>
                  <a:sym typeface="Arial"/>
                </a:rPr>
                <a:t>Technology Transfer</a:t>
              </a:r>
              <a:endParaRPr sz="3600" b="0" i="0" u="none" strike="noStrike" cap="none">
                <a:solidFill>
                  <a:schemeClr val="lt1"/>
                </a:solidFill>
                <a:latin typeface="Arial"/>
                <a:ea typeface="Arial"/>
                <a:cs typeface="Arial"/>
                <a:sym typeface="Arial"/>
              </a:endParaRPr>
            </a:p>
          </p:txBody>
        </p:sp>
        <p:sp>
          <p:nvSpPr>
            <p:cNvPr id="123" name="Google Shape;123;p7"/>
            <p:cNvSpPr/>
            <p:nvPr/>
          </p:nvSpPr>
          <p:spPr>
            <a:xfrm>
              <a:off x="2644882" y="1531779"/>
              <a:ext cx="2614715" cy="1579357"/>
            </a:xfrm>
            <a:prstGeom prst="roundRect">
              <a:avLst>
                <a:gd name="adj" fmla="val 16667"/>
              </a:avLst>
            </a:prstGeom>
            <a:solidFill>
              <a:srgbClr val="E7CFC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
            <p:cNvSpPr txBox="1"/>
            <p:nvPr/>
          </p:nvSpPr>
          <p:spPr>
            <a:xfrm>
              <a:off x="2721980" y="1608877"/>
              <a:ext cx="2460519" cy="1425161"/>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Financial sustainability</a:t>
              </a:r>
              <a:endParaRPr sz="3000" b="0" i="0" u="none" strike="noStrike" cap="none">
                <a:solidFill>
                  <a:schemeClr val="dk1"/>
                </a:solidFill>
                <a:latin typeface="Arial"/>
                <a:ea typeface="Arial"/>
                <a:cs typeface="Arial"/>
                <a:sym typeface="Arial"/>
              </a:endParaRPr>
            </a:p>
          </p:txBody>
        </p:sp>
      </p:grpSp>
      <p:sp>
        <p:nvSpPr>
          <p:cNvPr id="125" name="Google Shape;125;p7"/>
          <p:cNvSpPr/>
          <p:nvPr/>
        </p:nvSpPr>
        <p:spPr>
          <a:xfrm>
            <a:off x="8999621" y="5755907"/>
            <a:ext cx="1039528" cy="442762"/>
          </a:xfrm>
          <a:prstGeom prst="rightArrow">
            <a:avLst>
              <a:gd name="adj1" fmla="val 50000"/>
              <a:gd name="adj2" fmla="val 50000"/>
            </a:avLst>
          </a:prstGeom>
          <a:solidFill>
            <a:schemeClr val="accent1"/>
          </a:solidFill>
          <a:ln w="127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7"/>
          <p:cNvSpPr txBox="1"/>
          <p:nvPr/>
        </p:nvSpPr>
        <p:spPr>
          <a:xfrm>
            <a:off x="10039149" y="5515623"/>
            <a:ext cx="1934679" cy="923330"/>
          </a:xfrm>
          <a:prstGeom prst="rect">
            <a:avLst/>
          </a:prstGeom>
          <a:solidFill>
            <a:schemeClr val="accent1"/>
          </a:solidFill>
          <a:ln w="12700" cap="flat" cmpd="sng">
            <a:solidFill>
              <a:srgbClr val="395E8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CIMNE Tecnologia Strategy</a:t>
            </a:r>
            <a:endParaRPr sz="1800" b="0" i="0" u="none" strike="noStrike" cap="none">
              <a:solidFill>
                <a:schemeClr val="lt1"/>
              </a:solidFill>
              <a:latin typeface="Arial"/>
              <a:ea typeface="Arial"/>
              <a:cs typeface="Arial"/>
              <a:sym typeface="Aria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7</a:t>
            </a:fld>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body" idx="1"/>
          </p:nvPr>
        </p:nvSpPr>
        <p:spPr>
          <a:xfrm>
            <a:off x="1876416" y="1038652"/>
            <a:ext cx="9529521" cy="47652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7365D"/>
              </a:buClr>
              <a:buSzPts val="4000"/>
              <a:buNone/>
            </a:pPr>
            <a:r>
              <a:rPr lang="en-GB" sz="4000" b="1">
                <a:solidFill>
                  <a:srgbClr val="17365D"/>
                </a:solidFill>
              </a:rPr>
              <a:t>Research strategy and structure</a:t>
            </a:r>
            <a:endParaRPr sz="4000" b="1">
              <a:solidFill>
                <a:srgbClr val="17365D"/>
              </a:solidFill>
            </a:endParaRPr>
          </a:p>
          <a:p>
            <a:pPr marL="0" lvl="0" indent="0" algn="l" rtl="0">
              <a:lnSpc>
                <a:spcPct val="90000"/>
              </a:lnSpc>
              <a:spcBef>
                <a:spcPts val="1200"/>
              </a:spcBef>
              <a:spcAft>
                <a:spcPts val="0"/>
              </a:spcAft>
              <a:buClr>
                <a:schemeClr val="dk1"/>
              </a:buClr>
              <a:buSzPts val="3200"/>
              <a:buNone/>
            </a:pPr>
            <a:endParaRPr sz="3200" b="1">
              <a:solidFill>
                <a:srgbClr val="244061"/>
              </a:solidFill>
            </a:endParaRPr>
          </a:p>
          <a:p>
            <a:pPr marL="0" lvl="0" indent="0" algn="l" rtl="0">
              <a:lnSpc>
                <a:spcPct val="90000"/>
              </a:lnSpc>
              <a:spcBef>
                <a:spcPts val="1200"/>
              </a:spcBef>
              <a:spcAft>
                <a:spcPts val="0"/>
              </a:spcAft>
              <a:buClr>
                <a:srgbClr val="244061"/>
              </a:buClr>
              <a:buSzPts val="3200"/>
              <a:buNone/>
            </a:pPr>
            <a:r>
              <a:rPr lang="en-GB" sz="3200" b="1">
                <a:solidFill>
                  <a:srgbClr val="244061"/>
                </a:solidFill>
              </a:rPr>
              <a:t>Summary:</a:t>
            </a:r>
            <a:endParaRPr/>
          </a:p>
          <a:p>
            <a:pPr marL="0" lvl="0" indent="0" algn="l" rtl="0">
              <a:lnSpc>
                <a:spcPct val="90000"/>
              </a:lnSpc>
              <a:spcBef>
                <a:spcPts val="1200"/>
              </a:spcBef>
              <a:spcAft>
                <a:spcPts val="0"/>
              </a:spcAft>
              <a:buClr>
                <a:schemeClr val="dk1"/>
              </a:buClr>
              <a:buSzPts val="3200"/>
              <a:buNone/>
            </a:pPr>
            <a:endParaRPr sz="3200" b="1">
              <a:solidFill>
                <a:srgbClr val="953734"/>
              </a:solidFill>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Objectives</a:t>
            </a:r>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Thematic focus</a:t>
            </a:r>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Methodological toolbox</a:t>
            </a:r>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Research structure: groups &amp; units</a:t>
            </a:r>
            <a:endParaRPr/>
          </a:p>
          <a:p>
            <a:pPr marL="171450" lvl="0" indent="-171450" algn="l" rtl="0">
              <a:lnSpc>
                <a:spcPct val="90000"/>
              </a:lnSpc>
              <a:spcBef>
                <a:spcPts val="1200"/>
              </a:spcBef>
              <a:spcAft>
                <a:spcPts val="0"/>
              </a:spcAft>
              <a:buClr>
                <a:srgbClr val="953734"/>
              </a:buClr>
              <a:buSzPts val="3200"/>
              <a:buChar char="●"/>
            </a:pPr>
            <a:r>
              <a:rPr lang="en-GB" sz="3200" b="1">
                <a:solidFill>
                  <a:srgbClr val="953734"/>
                </a:solidFill>
              </a:rPr>
              <a:t>Questions</a:t>
            </a:r>
            <a:r>
              <a:rPr lang="en-GB" sz="4000" b="1">
                <a:solidFill>
                  <a:srgbClr val="244061"/>
                </a:solidFill>
              </a:rPr>
              <a:t/>
            </a:r>
            <a:br>
              <a:rPr lang="en-GB" sz="4000" b="1">
                <a:solidFill>
                  <a:srgbClr val="244061"/>
                </a:solidFill>
              </a:rPr>
            </a:br>
            <a:endParaRPr sz="4000" b="1">
              <a:solidFill>
                <a:srgbClr val="244061"/>
              </a:solidFill>
            </a:endParaRPr>
          </a:p>
          <a:p>
            <a:pPr marL="0" lvl="0" indent="0" algn="l" rtl="0">
              <a:lnSpc>
                <a:spcPct val="90000"/>
              </a:lnSpc>
              <a:spcBef>
                <a:spcPts val="750"/>
              </a:spcBef>
              <a:spcAft>
                <a:spcPts val="0"/>
              </a:spcAft>
              <a:buClr>
                <a:schemeClr val="dk1"/>
              </a:buClr>
              <a:buSzPts val="4000"/>
              <a:buNone/>
            </a:pPr>
            <a:endParaRPr sz="4000" b="1">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8</a:t>
            </a:fld>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768926" y="365761"/>
            <a:ext cx="10584873" cy="7097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Arial"/>
              <a:buNone/>
            </a:pPr>
            <a:r>
              <a:rPr lang="en-GB"/>
              <a:t>Research Strategy and Structure - Objectives:</a:t>
            </a:r>
            <a:endParaRPr/>
          </a:p>
        </p:txBody>
      </p:sp>
      <p:sp>
        <p:nvSpPr>
          <p:cNvPr id="137" name="Google Shape;137;p9"/>
          <p:cNvSpPr txBox="1">
            <a:spLocks noGrp="1"/>
          </p:cNvSpPr>
          <p:nvPr>
            <p:ph type="body" idx="1"/>
          </p:nvPr>
        </p:nvSpPr>
        <p:spPr>
          <a:xfrm>
            <a:off x="768926" y="1308756"/>
            <a:ext cx="10338627" cy="4444579"/>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17365D"/>
              </a:buClr>
              <a:buSzPts val="2100"/>
              <a:buChar char="●"/>
            </a:pPr>
            <a:r>
              <a:rPr lang="en-GB">
                <a:solidFill>
                  <a:srgbClr val="17365D"/>
                </a:solidFill>
              </a:rPr>
              <a:t>To identify priority research themes according to current and future needs of society</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establish key technologies and methodologies in which to develop international competitiveness </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consolidate a structure of research groups and innovation units that are aligned to our themes and technologies and have critical mass to be impactful and financially sustainable</a:t>
            </a:r>
            <a:endParaRPr/>
          </a:p>
          <a:p>
            <a:pPr marL="171450" lvl="0" indent="-171450" algn="l" rtl="0">
              <a:lnSpc>
                <a:spcPct val="90000"/>
              </a:lnSpc>
              <a:spcBef>
                <a:spcPts val="750"/>
              </a:spcBef>
              <a:spcAft>
                <a:spcPts val="0"/>
              </a:spcAft>
              <a:buClr>
                <a:srgbClr val="17365D"/>
              </a:buClr>
              <a:buSzPts val="2100"/>
              <a:buChar char="●"/>
            </a:pPr>
            <a:r>
              <a:rPr lang="en-GB">
                <a:solidFill>
                  <a:srgbClr val="17365D"/>
                </a:solidFill>
              </a:rPr>
              <a:t>To establish clear expectations and targets at individual, group and Centre level</a:t>
            </a:r>
            <a:endParaRPr>
              <a:solidFill>
                <a:srgbClr val="17365D"/>
              </a:solidFill>
            </a:endParaRPr>
          </a:p>
        </p:txBody>
      </p:sp>
      <p:sp>
        <p:nvSpPr>
          <p:cNvPr id="2" name="Marcador de número de diapositiva 1"/>
          <p:cNvSpPr>
            <a:spLocks noGrp="1"/>
          </p:cNvSpPr>
          <p:nvPr>
            <p:ph type="sldNum" sz="quarter" idx="4"/>
          </p:nvPr>
        </p:nvSpPr>
        <p:spPr/>
        <p:txBody>
          <a:bodyPr/>
          <a:lstStyle/>
          <a:p>
            <a:fld id="{937A1609-7785-45C9-B292-625849177364}" type="slidenum">
              <a:rPr lang="es-ES" smtClean="0"/>
              <a:t>9</a:t>
            </a:fld>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vero Ochoa">
  <a:themeElements>
    <a:clrScheme name="Personalizar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6E6E6"/>
      </a:hlink>
      <a:folHlink>
        <a:srgbClr val="FF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3970</Words>
  <Application>Microsoft Office PowerPoint</Application>
  <PresentationFormat>Panorámica</PresentationFormat>
  <Paragraphs>707</Paragraphs>
  <Slides>47</Slides>
  <Notes>47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Noto Sans</vt:lpstr>
      <vt:lpstr>Severo Ochoa</vt:lpstr>
      <vt:lpstr>Presentación de PowerPoint</vt:lpstr>
      <vt:lpstr>CIMNE Today – SWOT Analysis</vt:lpstr>
      <vt:lpstr>CIMNE Today – SWOT Analysis</vt:lpstr>
      <vt:lpstr>CIMNE Today – SWOT Analysis</vt:lpstr>
      <vt:lpstr>CIMNE Today – SWOT Analysis</vt:lpstr>
      <vt:lpstr>CIMNE: Future vision and aims</vt:lpstr>
      <vt:lpstr>Presentación de PowerPoint</vt:lpstr>
      <vt:lpstr>Presentación de PowerPoint</vt:lpstr>
      <vt:lpstr>Research Strategy and Structure - Objectives:</vt:lpstr>
      <vt:lpstr>CIMNE research themes aligned with stakeholders</vt:lpstr>
      <vt:lpstr>CIMNE Research Themes:</vt:lpstr>
      <vt:lpstr>CIMNE Priority Themes:</vt:lpstr>
      <vt:lpstr>CIMNE Research Methodologies:</vt:lpstr>
      <vt:lpstr>Research structure</vt:lpstr>
      <vt:lpstr>Research group requirements</vt:lpstr>
      <vt:lpstr>Innovation unit requirements</vt:lpstr>
      <vt:lpstr>Questions – Research Strategy:</vt:lpstr>
      <vt:lpstr>Presentación de PowerPoint</vt:lpstr>
      <vt:lpstr>Institutional relations &amp; funding - Objectives:</vt:lpstr>
      <vt:lpstr>Institutional Relations with UPC (strategy for the coming 5-10 years)</vt:lpstr>
      <vt:lpstr>Institutional Relations with UPC (Strategy for the coming 5-10 years)</vt:lpstr>
      <vt:lpstr>Institutional Relations with GENCAT (Strategy for the coming 5-10 years)</vt:lpstr>
      <vt:lpstr>Institutional International Relationships</vt:lpstr>
      <vt:lpstr>Actions Related with Funding</vt:lpstr>
      <vt:lpstr>Questions – Institutional Relations</vt:lpstr>
      <vt:lpstr>Presentación de PowerPoint</vt:lpstr>
      <vt:lpstr>Attracting and developing talent - Objectives:</vt:lpstr>
      <vt:lpstr>ATTRACTING TALENT - Actions</vt:lpstr>
      <vt:lpstr>ATTRACTING TALENT</vt:lpstr>
      <vt:lpstr>WELCOMING NEW RESEARCHERS</vt:lpstr>
      <vt:lpstr>IMPROVING GENDER BALANCE</vt:lpstr>
      <vt:lpstr>TRAINING FOR RESEARCHERS</vt:lpstr>
      <vt:lpstr>PROFESSIONAL CAREER: ACADEMIC PATH</vt:lpstr>
      <vt:lpstr>PROFESSIONAL CAREER: ACADEMIC PATH</vt:lpstr>
      <vt:lpstr>PROFESSIONAL CAREER: NEW INNOVATION PATH</vt:lpstr>
      <vt:lpstr>Questions – Attracting &amp; Developing Talent:</vt:lpstr>
      <vt:lpstr>Presentación de PowerPoint</vt:lpstr>
      <vt:lpstr>Technology Transfer - Objectives:</vt:lpstr>
      <vt:lpstr>CIMNE Science based innovation model</vt:lpstr>
      <vt:lpstr>Technology Transfer alternatives</vt:lpstr>
      <vt:lpstr>Activities to support Technology Transfer in CIMNE</vt:lpstr>
      <vt:lpstr>Technology Transfer policy in CIMNE</vt:lpstr>
      <vt:lpstr>Technology Transfer Committee</vt:lpstr>
      <vt:lpstr>Industrial &amp; Technology Transfer advisory board</vt:lpstr>
      <vt:lpstr>Activities to increase CIMNE’s understanding of the market</vt:lpstr>
      <vt:lpstr>Questions</vt:lpstr>
      <vt:lpstr>Strategic Plan questions  Research strategy | Institutional relations &amp; funding | Talent | Tech transfer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Bonet</dc:creator>
  <cp:lastModifiedBy>Laura Bermudez</cp:lastModifiedBy>
  <cp:revision>14</cp:revision>
  <dcterms:created xsi:type="dcterms:W3CDTF">2019-11-21T10:12:11Z</dcterms:created>
  <dcterms:modified xsi:type="dcterms:W3CDTF">2022-12-02T10:51:15Z</dcterms:modified>
</cp:coreProperties>
</file>