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33" r:id="rId1"/>
  </p:sldMasterIdLst>
  <p:notesMasterIdLst>
    <p:notesMasterId r:id="rId37"/>
  </p:notesMasterIdLst>
  <p:sldIdLst>
    <p:sldId id="294" r:id="rId2"/>
    <p:sldId id="321" r:id="rId3"/>
    <p:sldId id="300" r:id="rId4"/>
    <p:sldId id="368" r:id="rId5"/>
    <p:sldId id="513" r:id="rId6"/>
    <p:sldId id="329" r:id="rId7"/>
    <p:sldId id="331" r:id="rId8"/>
    <p:sldId id="333" r:id="rId9"/>
    <p:sldId id="330" r:id="rId10"/>
    <p:sldId id="678" r:id="rId11"/>
    <p:sldId id="334" r:id="rId12"/>
    <p:sldId id="677" r:id="rId13"/>
    <p:sldId id="512" r:id="rId14"/>
    <p:sldId id="445" r:id="rId15"/>
    <p:sldId id="335" r:id="rId16"/>
    <p:sldId id="336" r:id="rId17"/>
    <p:sldId id="337" r:id="rId18"/>
    <p:sldId id="366" r:id="rId19"/>
    <p:sldId id="342" r:id="rId20"/>
    <p:sldId id="338" r:id="rId21"/>
    <p:sldId id="340" r:id="rId22"/>
    <p:sldId id="343" r:id="rId23"/>
    <p:sldId id="341" r:id="rId24"/>
    <p:sldId id="346" r:id="rId25"/>
    <p:sldId id="345" r:id="rId26"/>
    <p:sldId id="348" r:id="rId27"/>
    <p:sldId id="351" r:id="rId28"/>
    <p:sldId id="367" r:id="rId29"/>
    <p:sldId id="369" r:id="rId30"/>
    <p:sldId id="355" r:id="rId31"/>
    <p:sldId id="356" r:id="rId32"/>
    <p:sldId id="347" r:id="rId33"/>
    <p:sldId id="439" r:id="rId34"/>
    <p:sldId id="349" r:id="rId35"/>
    <p:sldId id="447"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779">
          <p15:clr>
            <a:srgbClr val="A4A3A4"/>
          </p15:clr>
        </p15:guide>
        <p15:guide id="4" pos="6239">
          <p15:clr>
            <a:srgbClr val="A4A3A4"/>
          </p15:clr>
        </p15:guide>
        <p15:guide id="5" pos="4037">
          <p15:clr>
            <a:srgbClr val="A4A3A4"/>
          </p15:clr>
        </p15:guide>
        <p15:guide id="6" orient="horz" pos="2225">
          <p15:clr>
            <a:srgbClr val="A4A3A4"/>
          </p15:clr>
        </p15:guide>
        <p15:guide id="7" pos="1096">
          <p15:clr>
            <a:srgbClr val="A4A3A4"/>
          </p15:clr>
        </p15:guide>
        <p15:guide id="8" orient="horz" pos="321">
          <p15:clr>
            <a:srgbClr val="A4A3A4"/>
          </p15:clr>
        </p15:guide>
        <p15:guide id="9" pos="5759">
          <p15:clr>
            <a:srgbClr val="A4A3A4"/>
          </p15:clr>
        </p15:guide>
      </p15:sldGuideLst>
    </p:ext>
    <p:ext uri="{2D200454-40CA-4A62-9FC3-DE9A4176ACB9}">
      <p15:notesGuideLst xmlns:p15="http://schemas.microsoft.com/office/powerpoint/2012/main" xmlns="">
        <p15:guide id="1" orient="horz" pos="2793" userDrawn="1">
          <p15:clr>
            <a:srgbClr val="A4A3A4"/>
          </p15:clr>
        </p15:guide>
        <p15:guide id="2" pos="20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617" autoAdjust="0"/>
  </p:normalViewPr>
  <p:slideViewPr>
    <p:cSldViewPr snapToGrid="0" snapToObjects="1">
      <p:cViewPr varScale="1">
        <p:scale>
          <a:sx n="78" d="100"/>
          <a:sy n="78" d="100"/>
        </p:scale>
        <p:origin x="-1368" y="-104"/>
      </p:cViewPr>
      <p:guideLst>
        <p:guide orient="horz" pos="3946"/>
        <p:guide orient="horz" pos="1807"/>
        <p:guide orient="horz" pos="1307"/>
        <p:guide pos="1355"/>
        <p:guide pos="105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171"/>
    </p:cViewPr>
  </p:sorterViewPr>
  <p:notesViewPr>
    <p:cSldViewPr snapToGrid="0">
      <p:cViewPr varScale="1">
        <p:scale>
          <a:sx n="66" d="100"/>
          <a:sy n="66" d="100"/>
        </p:scale>
        <p:origin x="0" y="0"/>
      </p:cViewPr>
      <p:guideLst>
        <p:guide orient="horz" pos="2793"/>
        <p:guide pos="2068"/>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AD92D8A-EE14-F44D-BF34-6ACBD629342B}" type="datetimeFigureOut">
              <a:rPr lang="es-ES" smtClean="0"/>
              <a:t>2/10/17</a:t>
            </a:fld>
            <a:endParaRPr lang="es-ES"/>
          </a:p>
        </p:txBody>
      </p:sp>
      <p:sp>
        <p:nvSpPr>
          <p:cNvPr id="4" name="Marcador de imagen d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8323455B-6A0D-9047-8BB3-7D8228891394}" type="slidenum">
              <a:rPr lang="es-ES" smtClean="0"/>
              <a:t>‹Nr.›</a:t>
            </a:fld>
            <a:endParaRPr lang="es-ES"/>
          </a:p>
        </p:txBody>
      </p:sp>
    </p:spTree>
    <p:extLst>
      <p:ext uri="{BB962C8B-B14F-4D97-AF65-F5344CB8AC3E}">
        <p14:creationId xmlns:p14="http://schemas.microsoft.com/office/powerpoint/2010/main" val="22578737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323455B-6A0D-9047-8BB3-7D8228891394}" type="slidenum">
              <a:rPr lang="es-ES" smtClean="0"/>
              <a:t>9</a:t>
            </a:fld>
            <a:endParaRPr lang="es-ES"/>
          </a:p>
        </p:txBody>
      </p:sp>
    </p:spTree>
    <p:extLst>
      <p:ext uri="{BB962C8B-B14F-4D97-AF65-F5344CB8AC3E}">
        <p14:creationId xmlns:p14="http://schemas.microsoft.com/office/powerpoint/2010/main" val="332049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A8056DE-8EA2-4E84-87CF-2330FC373F32}" type="slidenum">
              <a:rPr lang="es-ES" smtClean="0"/>
              <a:t>25</a:t>
            </a:fld>
            <a:endParaRPr lang="es-ES"/>
          </a:p>
        </p:txBody>
      </p:sp>
    </p:spTree>
    <p:extLst>
      <p:ext uri="{BB962C8B-B14F-4D97-AF65-F5344CB8AC3E}">
        <p14:creationId xmlns:p14="http://schemas.microsoft.com/office/powerpoint/2010/main" val="396769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7.emf"/><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F2A3012-44C4-496D-B69F-997A797A38DD}" type="datetimeFigureOut">
              <a:rPr lang="es-ES" smtClean="0"/>
              <a:t>2/10/17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D91B4E6-8BA2-49AA-A8BB-46ABDB55CFCB}" type="slidenum">
              <a:rPr lang="es-ES" smtClean="0"/>
              <a:t>‹Nr.›</a:t>
            </a:fld>
            <a:endParaRPr lang="es-ES"/>
          </a:p>
        </p:txBody>
      </p:sp>
    </p:spTree>
    <p:extLst>
      <p:ext uri="{BB962C8B-B14F-4D97-AF65-F5344CB8AC3E}">
        <p14:creationId xmlns:p14="http://schemas.microsoft.com/office/powerpoint/2010/main" val="265999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F4E5243-F52A-4D37-9694-EB26C6C31910}" type="datetime1">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99900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77B6E1-634A-48DC-9E8B-D894023267EF}" type="datetime1">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96998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ada">
    <p:spTree>
      <p:nvGrpSpPr>
        <p:cNvPr id="1" name=""/>
        <p:cNvGrpSpPr/>
        <p:nvPr/>
      </p:nvGrpSpPr>
      <p:grpSpPr>
        <a:xfrm>
          <a:off x="0" y="0"/>
          <a:ext cx="0" cy="0"/>
          <a:chOff x="0" y="0"/>
          <a:chExt cx="0" cy="0"/>
        </a:xfrm>
      </p:grpSpPr>
      <p:pic>
        <p:nvPicPr>
          <p:cNvPr id="17" name="Imagen 16" descr="background4.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00152"/>
            <a:ext cx="9144000" cy="3803904"/>
          </a:xfrm>
          <a:prstGeom prst="rect">
            <a:avLst/>
          </a:prstGeom>
        </p:spPr>
      </p:pic>
      <p:sp>
        <p:nvSpPr>
          <p:cNvPr id="14" name="Rectángulo 13"/>
          <p:cNvSpPr/>
          <p:nvPr userDrawn="1"/>
        </p:nvSpPr>
        <p:spPr>
          <a:xfrm>
            <a:off x="0" y="3261072"/>
            <a:ext cx="9144000" cy="35500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p:cNvPicPr>
            <a:picLocks noChangeAspect="1"/>
          </p:cNvPicPr>
          <p:nvPr userDrawn="1"/>
        </p:nvPicPr>
        <p:blipFill>
          <a:blip r:embed="rId3"/>
          <a:stretch>
            <a:fillRect/>
          </a:stretch>
        </p:blipFill>
        <p:spPr>
          <a:xfrm>
            <a:off x="4255427" y="2835045"/>
            <a:ext cx="976973" cy="891765"/>
          </a:xfrm>
          <a:prstGeom prst="rect">
            <a:avLst/>
          </a:prstGeom>
        </p:spPr>
      </p:pic>
      <p:pic>
        <p:nvPicPr>
          <p:cNvPr id="8" name="Imagen 7"/>
          <p:cNvPicPr>
            <a:picLocks noChangeAspect="1"/>
          </p:cNvPicPr>
          <p:nvPr userDrawn="1"/>
        </p:nvPicPr>
        <p:blipFill>
          <a:blip r:embed="rId4"/>
          <a:stretch>
            <a:fillRect/>
          </a:stretch>
        </p:blipFill>
        <p:spPr>
          <a:xfrm>
            <a:off x="0" y="3230128"/>
            <a:ext cx="9144000" cy="118628"/>
          </a:xfrm>
          <a:prstGeom prst="rect">
            <a:avLst/>
          </a:prstGeom>
        </p:spPr>
      </p:pic>
      <p:pic>
        <p:nvPicPr>
          <p:cNvPr id="9" name="Imagen 8"/>
          <p:cNvPicPr>
            <a:picLocks noChangeAspect="1"/>
          </p:cNvPicPr>
          <p:nvPr userDrawn="1"/>
        </p:nvPicPr>
        <p:blipFill>
          <a:blip r:embed="rId5"/>
          <a:stretch>
            <a:fillRect/>
          </a:stretch>
        </p:blipFill>
        <p:spPr>
          <a:xfrm>
            <a:off x="3011867" y="3839486"/>
            <a:ext cx="3009423" cy="865145"/>
          </a:xfrm>
          <a:prstGeom prst="rect">
            <a:avLst/>
          </a:prstGeom>
        </p:spPr>
      </p:pic>
      <p:pic>
        <p:nvPicPr>
          <p:cNvPr id="15" name="Imagen 14"/>
          <p:cNvPicPr>
            <a:picLocks noChangeAspect="1"/>
          </p:cNvPicPr>
          <p:nvPr userDrawn="1"/>
        </p:nvPicPr>
        <p:blipFill>
          <a:blip r:embed="rId6"/>
          <a:stretch>
            <a:fillRect/>
          </a:stretch>
        </p:blipFill>
        <p:spPr>
          <a:xfrm>
            <a:off x="3277610" y="554566"/>
            <a:ext cx="2947984" cy="1994089"/>
          </a:xfrm>
          <a:prstGeom prst="rect">
            <a:avLst/>
          </a:prstGeom>
        </p:spPr>
      </p:pic>
    </p:spTree>
    <p:extLst>
      <p:ext uri="{BB962C8B-B14F-4D97-AF65-F5344CB8AC3E}">
        <p14:creationId xmlns:p14="http://schemas.microsoft.com/office/powerpoint/2010/main" val="2539612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tradilla">
    <p:spTree>
      <p:nvGrpSpPr>
        <p:cNvPr id="1" name=""/>
        <p:cNvGrpSpPr/>
        <p:nvPr/>
      </p:nvGrpSpPr>
      <p:grpSpPr>
        <a:xfrm>
          <a:off x="0" y="0"/>
          <a:ext cx="0" cy="0"/>
          <a:chOff x="0" y="0"/>
          <a:chExt cx="0" cy="0"/>
        </a:xfrm>
      </p:grpSpPr>
      <p:pic>
        <p:nvPicPr>
          <p:cNvPr id="9" name="Imagen 8"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1" y="2373103"/>
            <a:ext cx="9269787" cy="1891189"/>
          </a:xfrm>
          <a:prstGeom prst="rect">
            <a:avLst/>
          </a:prstGeom>
        </p:spPr>
      </p:pic>
      <p:sp>
        <p:nvSpPr>
          <p:cNvPr id="2" name="Título 1"/>
          <p:cNvSpPr>
            <a:spLocks noGrp="1"/>
          </p:cNvSpPr>
          <p:nvPr>
            <p:ph type="title"/>
          </p:nvPr>
        </p:nvSpPr>
        <p:spPr>
          <a:xfrm>
            <a:off x="540001" y="2987598"/>
            <a:ext cx="8229747" cy="511638"/>
          </a:xfrm>
          <a:prstGeom prst="rect">
            <a:avLst/>
          </a:prstGeom>
        </p:spPr>
        <p:txBody>
          <a:bodyPr vert="horz" lIns="91429" tIns="45715" rIns="91429" bIns="45715"/>
          <a:lstStyle>
            <a:lvl1pPr>
              <a:defRPr sz="3200" cap="all">
                <a:solidFill>
                  <a:schemeClr val="bg1"/>
                </a:solidFill>
              </a:defRPr>
            </a:lvl1pPr>
          </a:lstStyle>
          <a:p>
            <a:r>
              <a:rPr lang="es-ES_tradnl" dirty="0" smtClean="0"/>
              <a:t>Clic para editar título</a:t>
            </a:r>
            <a:endParaRPr lang="es-ES" dirty="0"/>
          </a:p>
        </p:txBody>
      </p:sp>
      <p:pic>
        <p:nvPicPr>
          <p:cNvPr id="5" name="Imagen 4"/>
          <p:cNvPicPr>
            <a:picLocks noChangeAspect="1"/>
          </p:cNvPicPr>
          <p:nvPr userDrawn="1"/>
        </p:nvPicPr>
        <p:blipFill>
          <a:blip r:embed="rId3"/>
          <a:stretch>
            <a:fillRect/>
          </a:stretch>
        </p:blipFill>
        <p:spPr>
          <a:xfrm>
            <a:off x="251926" y="208745"/>
            <a:ext cx="1474994" cy="306774"/>
          </a:xfrm>
          <a:prstGeom prst="rect">
            <a:avLst/>
          </a:prstGeom>
        </p:spPr>
      </p:pic>
    </p:spTree>
    <p:extLst>
      <p:ext uri="{BB962C8B-B14F-4D97-AF65-F5344CB8AC3E}">
        <p14:creationId xmlns:p14="http://schemas.microsoft.com/office/powerpoint/2010/main" val="3856713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ogos patron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vert="horz"/>
          <a:lstStyle/>
          <a:p>
            <a:r>
              <a:rPr lang="es-ES_tradnl" smtClean="0"/>
              <a:t>Clic para editar título</a:t>
            </a:r>
            <a:endParaRPr lang="es-ES"/>
          </a:p>
        </p:txBody>
      </p:sp>
      <p:pic>
        <p:nvPicPr>
          <p:cNvPr id="3" name="Imagen 2"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4388"/>
            <a:ext cx="9144000" cy="1865527"/>
          </a:xfrm>
          <a:prstGeom prst="rect">
            <a:avLst/>
          </a:prstGeom>
        </p:spPr>
      </p:pic>
      <p:pic>
        <p:nvPicPr>
          <p:cNvPr id="5" name="Imagen 4"/>
          <p:cNvPicPr>
            <a:picLocks noChangeAspect="1"/>
          </p:cNvPicPr>
          <p:nvPr userDrawn="1"/>
        </p:nvPicPr>
        <p:blipFill>
          <a:blip r:embed="rId3"/>
          <a:stretch>
            <a:fillRect/>
          </a:stretch>
        </p:blipFill>
        <p:spPr>
          <a:xfrm>
            <a:off x="2872275" y="5671528"/>
            <a:ext cx="5981700" cy="939800"/>
          </a:xfrm>
          <a:prstGeom prst="rect">
            <a:avLst/>
          </a:prstGeom>
        </p:spPr>
      </p:pic>
      <p:pic>
        <p:nvPicPr>
          <p:cNvPr id="6" name="Imagen 5"/>
          <p:cNvPicPr>
            <a:picLocks noChangeAspect="1"/>
          </p:cNvPicPr>
          <p:nvPr userDrawn="1"/>
        </p:nvPicPr>
        <p:blipFill>
          <a:blip r:embed="rId4"/>
          <a:stretch>
            <a:fillRect/>
          </a:stretch>
        </p:blipFill>
        <p:spPr>
          <a:xfrm>
            <a:off x="251926" y="208745"/>
            <a:ext cx="1474994" cy="306774"/>
          </a:xfrm>
          <a:prstGeom prst="rect">
            <a:avLst/>
          </a:prstGeom>
        </p:spPr>
      </p:pic>
    </p:spTree>
    <p:extLst>
      <p:ext uri="{BB962C8B-B14F-4D97-AF65-F5344CB8AC3E}">
        <p14:creationId xmlns:p14="http://schemas.microsoft.com/office/powerpoint/2010/main" val="320212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278920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365487" y="182728"/>
            <a:ext cx="8524958" cy="994363"/>
          </a:xfrm>
          <a:prstGeom prst="rect">
            <a:avLst/>
          </a:prstGeom>
        </p:spPr>
        <p:txBody>
          <a:bodyPr vert="horz" lIns="91429" tIns="45715" rIns="91429" bIns="45715"/>
          <a:lstStyle>
            <a:lvl1pPr>
              <a:defRPr sz="3200" cap="all">
                <a:solidFill>
                  <a:schemeClr val="bg1"/>
                </a:solidFill>
              </a:defRPr>
            </a:lvl1pPr>
          </a:lstStyle>
          <a:p>
            <a:r>
              <a:rPr lang="es-ES_tradnl" dirty="0" smtClean="0"/>
              <a:t>Clic para editar título</a:t>
            </a:r>
            <a:endParaRPr lang="es-ES" dirty="0"/>
          </a:p>
        </p:txBody>
      </p:sp>
      <p:sp>
        <p:nvSpPr>
          <p:cNvPr id="4" name="Marcador de texto 3"/>
          <p:cNvSpPr>
            <a:spLocks noGrp="1"/>
          </p:cNvSpPr>
          <p:nvPr>
            <p:ph type="body" sz="quarter" idx="10"/>
          </p:nvPr>
        </p:nvSpPr>
        <p:spPr>
          <a:xfrm>
            <a:off x="365125" y="1443038"/>
            <a:ext cx="8524875" cy="4915887"/>
          </a:xfrm>
          <a:prstGeom prst="rect">
            <a:avLst/>
          </a:prstGeom>
        </p:spPr>
        <p:txBody>
          <a:bodyPr vert="horz"/>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pic>
        <p:nvPicPr>
          <p:cNvPr id="6" name="Imagen 5"/>
          <p:cNvPicPr>
            <a:picLocks noChangeAspect="1"/>
          </p:cNvPicPr>
          <p:nvPr userDrawn="1"/>
        </p:nvPicPr>
        <p:blipFill>
          <a:blip r:embed="rId3"/>
          <a:stretch>
            <a:fillRect/>
          </a:stretch>
        </p:blipFill>
        <p:spPr>
          <a:xfrm>
            <a:off x="7415451" y="6397839"/>
            <a:ext cx="1474994" cy="306774"/>
          </a:xfrm>
          <a:prstGeom prst="rect">
            <a:avLst/>
          </a:prstGeom>
        </p:spPr>
      </p:pic>
    </p:spTree>
    <p:extLst>
      <p:ext uri="{BB962C8B-B14F-4D97-AF65-F5344CB8AC3E}">
        <p14:creationId xmlns:p14="http://schemas.microsoft.com/office/powerpoint/2010/main" val="806329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4040860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1852101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183850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B2D3E9E-A95C-48F2-B4BF-A71542E0BE9A}" type="datetime1">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8046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2939710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954783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3407769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989284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144000" cy="1865527"/>
          </a:xfrm>
          <a:prstGeom prst="rect">
            <a:avLst/>
          </a:prstGeom>
        </p:spPr>
      </p:pic>
      <p:sp>
        <p:nvSpPr>
          <p:cNvPr id="10" name="Título 1"/>
          <p:cNvSpPr>
            <a:spLocks noGrp="1"/>
          </p:cNvSpPr>
          <p:nvPr>
            <p:ph type="title"/>
          </p:nvPr>
        </p:nvSpPr>
        <p:spPr>
          <a:xfrm>
            <a:off x="539999" y="438339"/>
            <a:ext cx="8229746" cy="738749"/>
          </a:xfrm>
          <a:prstGeom prst="rect">
            <a:avLst/>
          </a:prstGeom>
        </p:spPr>
        <p:txBody>
          <a:bodyPr vert="horz"/>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1925942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E1D068E-FDB4-41FF-B286-17A7E2935705}" type="datetimeFigureOut">
              <a:rPr lang="es-ES" smtClean="0"/>
              <a:t>2/10/17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0E70C63-0002-4841-A5FD-783E48E695A7}" type="slidenum">
              <a:rPr lang="es-ES" smtClean="0"/>
              <a:t>‹Nr.›</a:t>
            </a:fld>
            <a:endParaRPr lang="es-ES"/>
          </a:p>
        </p:txBody>
      </p:sp>
    </p:spTree>
    <p:extLst>
      <p:ext uri="{BB962C8B-B14F-4D97-AF65-F5344CB8AC3E}">
        <p14:creationId xmlns:p14="http://schemas.microsoft.com/office/powerpoint/2010/main" val="225682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50F84E2-2D7A-43CF-AC90-352A289A783A}" type="datetime1">
              <a:rPr lang="en-US" smtClean="0"/>
              <a:t>2/10/17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63520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16013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CE1DA07A-9201-4B4B-BAF2-015AFA30F520}" type="datetime1">
              <a:rPr lang="en-US" smtClean="0"/>
              <a:t>2/10/17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394841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smtClean="0"/>
              <a:t>2/10/17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
        <p:nvSpPr>
          <p:cNvPr id="6" name="Title 5"/>
          <p:cNvSpPr>
            <a:spLocks noGrp="1"/>
          </p:cNvSpPr>
          <p:nvPr>
            <p:ph type="title"/>
          </p:nvPr>
        </p:nvSpPr>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21842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2/10/17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007393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AF6E2C9B-5FA2-460D-9BE7-B0812FC2A6FF}" type="datetime1">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19547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374940-A916-4C8B-9648-02A2D3898F9E}" type="datetime1">
              <a:rPr lang="en-US" smtClean="0"/>
              <a:t>2/10/17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05775515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586B75A-687E-405C-8A0B-8D00578BA2C3}" type="datetime1">
              <a:rPr lang="en-US" smtClean="0"/>
              <a:t>2/10/17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4FAB73BC-B049-4115-A692-8D63A059BFB8}" type="slidenum">
              <a:rPr lang="en-US" smtClean="0"/>
              <a:t>‹Nr.›</a:t>
            </a:fld>
            <a:endParaRPr lang="en-US"/>
          </a:p>
        </p:txBody>
      </p:sp>
    </p:spTree>
    <p:extLst>
      <p:ext uri="{BB962C8B-B14F-4D97-AF65-F5344CB8AC3E}">
        <p14:creationId xmlns:p14="http://schemas.microsoft.com/office/powerpoint/2010/main" val="367558808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7" r:id="rId13"/>
    <p:sldLayoutId id="2147483749" r:id="rId14"/>
    <p:sldLayoutId id="2147483750" r:id="rId15"/>
    <p:sldLayoutId id="2147483712" r:id="rId16"/>
    <p:sldLayoutId id="2147483721" r:id="rId17"/>
    <p:sldLayoutId id="2147483722" r:id="rId18"/>
    <p:sldLayoutId id="2147483725" r:id="rId19"/>
    <p:sldLayoutId id="2147483726" r:id="rId20"/>
    <p:sldLayoutId id="2147483728" r:id="rId21"/>
    <p:sldLayoutId id="2147483730" r:id="rId22"/>
    <p:sldLayoutId id="2147483731" r:id="rId23"/>
    <p:sldLayoutId id="2147483732" r:id="rId24"/>
    <p:sldLayoutId id="2147483753" r:id="rId2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hyperlink" Target="http://www.cimne.com/spacehome/2/111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hyperlink" Target="http://www.cimne.com/vpage/2/1115/Internationa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emf"/><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1" Type="http://schemas.openxmlformats.org/officeDocument/2006/relationships/hyperlink" Target="http://www.iacm.info/" TargetMode="External"/><Relationship Id="rId12" Type="http://schemas.openxmlformats.org/officeDocument/2006/relationships/image" Target="../media/image38.jpeg"/><Relationship Id="rId13"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hyperlink" Target="http://www.cimne.com/vpage/2/0/Alliances/Scientific-Societies" TargetMode="External"/><Relationship Id="rId3" Type="http://schemas.openxmlformats.org/officeDocument/2006/relationships/hyperlink" Target="http://www.cimne.com/semni" TargetMode="External"/><Relationship Id="rId4" Type="http://schemas.openxmlformats.org/officeDocument/2006/relationships/image" Target="../media/image34.jpeg"/><Relationship Id="rId5" Type="http://schemas.openxmlformats.org/officeDocument/2006/relationships/hyperlink" Target="http://aulas.cimne.com/aiac" TargetMode="External"/><Relationship Id="rId6" Type="http://schemas.openxmlformats.org/officeDocument/2006/relationships/image" Target="../media/image35.png"/><Relationship Id="rId7" Type="http://schemas.openxmlformats.org/officeDocument/2006/relationships/hyperlink" Target="http://www.ercoftac.org/" TargetMode="External"/><Relationship Id="rId8" Type="http://schemas.openxmlformats.org/officeDocument/2006/relationships/image" Target="../media/image36.jpeg"/><Relationship Id="rId9" Type="http://schemas.openxmlformats.org/officeDocument/2006/relationships/hyperlink" Target="http://eccomas.org/" TargetMode="External"/><Relationship Id="rId10"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hyperlink" Target="http://www.cimne.com/vpage/2/0/Alliances/Flumen-Institut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1.jpeg"/><Relationship Id="rId1" Type="http://schemas.openxmlformats.org/officeDocument/2006/relationships/slideLayout" Target="../slideLayouts/slideLayout15.xml"/><Relationship Id="rId2" Type="http://schemas.openxmlformats.org/officeDocument/2006/relationships/hyperlink" Target="http://www.cimne.com/vpage/2/0/Research/Research-lines-areas-grou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cimne.com/vpage/2/0/Research/Research-lines" TargetMode="External"/><Relationship Id="rId1" Type="http://schemas.openxmlformats.org/officeDocument/2006/relationships/slideLayout" Target="../slideLayouts/slideLayout15.xml"/><Relationship Id="rId2" Type="http://schemas.openxmlformats.org/officeDocument/2006/relationships/image" Target="../media/image4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cimne.com/vpage/2/0/Research/Research-areas" TargetMode="External"/><Relationship Id="rId1" Type="http://schemas.openxmlformats.org/officeDocument/2006/relationships/slideLayout" Target="../slideLayouts/slideLayout15.xml"/><Relationship Id="rId2"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hyperlink" Target="http://www.cimne.com/vpage/2/0/Research/Ongoing-RTD-Projects" TargetMode="External"/><Relationship Id="rId4" Type="http://schemas.openxmlformats.org/officeDocument/2006/relationships/image" Target="../media/image11.png"/><Relationship Id="rId5" Type="http://schemas.openxmlformats.org/officeDocument/2006/relationships/hyperlink" Target="http://www.cimne.com/vpage/2/0/Research/Past-RTD-Projects" TargetMode="External"/><Relationship Id="rId6" Type="http://schemas.openxmlformats.org/officeDocument/2006/relationships/image" Target="../media/image45.jpeg"/><Relationship Id="rId7"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hyperlink" Target="http://www.cimne.com/vpage/2/0/About/Cimne-in-number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11.png"/><Relationship Id="rId6" Type="http://schemas.openxmlformats.org/officeDocument/2006/relationships/hyperlink" Target="http://www.cimne.com/vpage/2/0/Research/Ongoing-RTD-Projects" TargetMode="External"/><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11.png"/><Relationship Id="rId6" Type="http://schemas.openxmlformats.org/officeDocument/2006/relationships/hyperlink" Target="http://www.cimne.com/vpage/2/0/Publications/Books" TargetMode="External"/><Relationship Id="rId7" Type="http://schemas.openxmlformats.org/officeDocument/2006/relationships/hyperlink" Target="http://www.cimne.com/vpage/2/0/Archive/Events" TargetMode="External"/><Relationship Id="rId1" Type="http://schemas.openxmlformats.org/officeDocument/2006/relationships/slideLayout" Target="../slideLayouts/slideLayout15.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hyperlink" Target="http://www.cimne.com/vpage/2/0/Technology/Spin-off-Companies" TargetMode="External"/><Relationship Id="rId4" Type="http://schemas.openxmlformats.org/officeDocument/2006/relationships/image" Target="../media/image11.png"/><Relationship Id="rId5" Type="http://schemas.openxmlformats.org/officeDocument/2006/relationships/hyperlink" Target="http://www.cimnetecnologia.com/" TargetMode="External"/><Relationship Id="rId6" Type="http://schemas.openxmlformats.org/officeDocument/2006/relationships/hyperlink" Target="http://www.cimne.com/vpage/2/0/Technology/Spin-off-companies" TargetMode="External"/><Relationship Id="rId7" Type="http://schemas.openxmlformats.org/officeDocument/2006/relationships/hyperlink" Target="http://www.cimne.com/vpage/2/0/Technology/products" TargetMode="External"/><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9" Type="http://schemas.openxmlformats.org/officeDocument/2006/relationships/hyperlink" Target="http://www.bcnhealthapp.com/" TargetMode="External"/><Relationship Id="rId20" Type="http://schemas.openxmlformats.org/officeDocument/2006/relationships/image" Target="../media/image62.jpeg"/><Relationship Id="rId21" Type="http://schemas.openxmlformats.org/officeDocument/2006/relationships/hyperlink" Target="http://stampack.com/quantech/" TargetMode="External"/><Relationship Id="rId22" Type="http://schemas.openxmlformats.org/officeDocument/2006/relationships/image" Target="../media/image63.jpeg"/><Relationship Id="rId23" Type="http://schemas.openxmlformats.org/officeDocument/2006/relationships/image" Target="../media/image64.png"/><Relationship Id="rId24" Type="http://schemas.openxmlformats.org/officeDocument/2006/relationships/image" Target="../media/image65.jpeg"/><Relationship Id="rId25" Type="http://schemas.openxmlformats.org/officeDocument/2006/relationships/hyperlink" Target="http://www.structuralia.com/es/" TargetMode="External"/><Relationship Id="rId26" Type="http://schemas.openxmlformats.org/officeDocument/2006/relationships/image" Target="../media/image66.png"/><Relationship Id="rId27" Type="http://schemas.openxmlformats.org/officeDocument/2006/relationships/hyperlink" Target="http://www.beaching.com/" TargetMode="External"/><Relationship Id="rId28" Type="http://schemas.openxmlformats.org/officeDocument/2006/relationships/image" Target="../media/image67.jpeg"/><Relationship Id="rId29" Type="http://schemas.openxmlformats.org/officeDocument/2006/relationships/image" Target="../media/image68.png"/><Relationship Id="rId30" Type="http://schemas.openxmlformats.org/officeDocument/2006/relationships/image" Target="../media/image69.png"/><Relationship Id="rId31" Type="http://schemas.openxmlformats.org/officeDocument/2006/relationships/image" Target="../media/image70.jpeg"/><Relationship Id="rId32" Type="http://schemas.openxmlformats.org/officeDocument/2006/relationships/image" Target="../media/image71.png"/><Relationship Id="rId10" Type="http://schemas.openxmlformats.org/officeDocument/2006/relationships/image" Target="../media/image57.jpeg"/><Relationship Id="rId11" Type="http://schemas.openxmlformats.org/officeDocument/2006/relationships/hyperlink" Target="http://www.inergybcn.com/" TargetMode="External"/><Relationship Id="rId12" Type="http://schemas.openxmlformats.org/officeDocument/2006/relationships/image" Target="../media/image58.jpeg"/><Relationship Id="rId13" Type="http://schemas.openxmlformats.org/officeDocument/2006/relationships/hyperlink" Target="http://www.inlocrobotics.com/" TargetMode="External"/><Relationship Id="rId14" Type="http://schemas.openxmlformats.org/officeDocument/2006/relationships/image" Target="../media/image59.jpeg"/><Relationship Id="rId15" Type="http://schemas.openxmlformats.org/officeDocument/2006/relationships/hyperlink" Target="http://www.lhings.com/" TargetMode="External"/><Relationship Id="rId16" Type="http://schemas.openxmlformats.org/officeDocument/2006/relationships/image" Target="../media/image60.jpeg"/><Relationship Id="rId17" Type="http://schemas.openxmlformats.org/officeDocument/2006/relationships/hyperlink" Target="http://www.portablemultimediasolutions.com/" TargetMode="External"/><Relationship Id="rId18" Type="http://schemas.openxmlformats.org/officeDocument/2006/relationships/image" Target="../media/image61.jpeg"/><Relationship Id="rId19" Type="http://schemas.openxmlformats.org/officeDocument/2006/relationships/hyperlink" Target="http://www.ps-technologies.com/" TargetMode="External"/><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hyperlink" Target="http://www.compassis.com" TargetMode="External"/><Relationship Id="rId4" Type="http://schemas.openxmlformats.org/officeDocument/2006/relationships/image" Target="../media/image54.png"/><Relationship Id="rId5" Type="http://schemas.openxmlformats.org/officeDocument/2006/relationships/hyperlink" Target="http://www.buildair.com/" TargetMode="External"/><Relationship Id="rId6" Type="http://schemas.openxmlformats.org/officeDocument/2006/relationships/image" Target="../media/image55.png"/><Relationship Id="rId7" Type="http://schemas.openxmlformats.org/officeDocument/2006/relationships/hyperlink" Target="http://www.citechsa.com/" TargetMode="External"/><Relationship Id="rId8"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 Id="rId3" Type="http://schemas.openxmlformats.org/officeDocument/2006/relationships/hyperlink" Target="http://www.cimne.com/vpage/2/0/About/Mission-and-histor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congress.cimne.com" TargetMode="External"/><Relationship Id="rId1" Type="http://schemas.openxmlformats.org/officeDocument/2006/relationships/slideLayout" Target="../slideLayouts/slideLayout15.xml"/><Relationship Id="rId2"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hyperlink" Target="http://www.cimne.com/vpage/2/0/Archive/Events" TargetMode="External"/><Relationship Id="rId5" Type="http://schemas.openxmlformats.org/officeDocument/2006/relationships/image" Target="../media/image11.png"/><Relationship Id="rId1" Type="http://schemas.openxmlformats.org/officeDocument/2006/relationships/slideLayout" Target="../slideLayouts/slideLayout15.xml"/><Relationship Id="rId2"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hyperlink" Target="http://www.cimne.com/vpage/2/0/Training/Post-Graduate" TargetMode="External"/><Relationship Id="rId4" Type="http://schemas.openxmlformats.org/officeDocument/2006/relationships/hyperlink" Target="http://www.cimne.com/spacehome/2/43" TargetMode="External"/><Relationship Id="rId5" Type="http://schemas.openxmlformats.org/officeDocument/2006/relationships/image" Target="../media/image77.jpeg"/><Relationship Id="rId6" Type="http://schemas.openxmlformats.org/officeDocument/2006/relationships/hyperlink" Target="http://www.cimne.com/spacehome/2/31" TargetMode="External"/><Relationship Id="rId7" Type="http://schemas.openxmlformats.org/officeDocument/2006/relationships/image" Target="../media/image78.png"/><Relationship Id="rId8" Type="http://schemas.openxmlformats.org/officeDocument/2006/relationships/image" Target="../media/image79.jpeg"/><Relationship Id="rId9" Type="http://schemas.openxmlformats.org/officeDocument/2006/relationships/hyperlink" Target="http://www.cimne.com/emjd-seed/" TargetMode="External"/><Relationship Id="rId10" Type="http://schemas.openxmlformats.org/officeDocument/2006/relationships/image" Target="../media/image80.jpeg"/><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1.jpeg"/><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jpeg"/><Relationship Id="rId1" Type="http://schemas.openxmlformats.org/officeDocument/2006/relationships/slideLayout" Target="../slideLayouts/slideLayout15.xml"/><Relationship Id="rId2" Type="http://schemas.openxmlformats.org/officeDocument/2006/relationships/hyperlink" Target="http://www.cimne.com/vpage/2/0/About/Research-and-Technology-Transf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4.jpeg"/><Relationship Id="rId1" Type="http://schemas.openxmlformats.org/officeDocument/2006/relationships/slideLayout" Target="../slideLayouts/slideLayout15.xml"/><Relationship Id="rId2" Type="http://schemas.openxmlformats.org/officeDocument/2006/relationships/hyperlink" Target="http://www.cimne.com/vpage/2/0/About/Research-and-Technology-Transf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5.jpeg"/><Relationship Id="rId1" Type="http://schemas.openxmlformats.org/officeDocument/2006/relationships/slideLayout" Target="../slideLayouts/slideLayout15.xml"/><Relationship Id="rId2" Type="http://schemas.openxmlformats.org/officeDocument/2006/relationships/hyperlink" Target="http://www.cimne.com/vpage/2/0/About/Governing-Structu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imne.com/vpage/2/0/People/Organization-Chart" TargetMode="External"/><Relationship Id="rId4" Type="http://schemas.openxmlformats.org/officeDocument/2006/relationships/image" Target="../media/image11.png"/><Relationship Id="rId5" Type="http://schemas.openxmlformats.org/officeDocument/2006/relationships/image" Target="../media/image17.jpeg"/><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www.cimne.com/vpage/2/0/Research/Research-rankings" TargetMode="External"/><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www.cimne.com/vpage/2/0/About/Cimne-in-numbers" TargetMode="External"/><Relationship Id="rId4" Type="http://schemas.openxmlformats.org/officeDocument/2006/relationships/image" Target="../media/image11.png"/><Relationship Id="rId5" Type="http://schemas.openxmlformats.org/officeDocument/2006/relationships/image" Target="../media/image20.jp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44399" y="1473911"/>
            <a:ext cx="184666" cy="369332"/>
          </a:xfrm>
          <a:prstGeom prst="rect">
            <a:avLst/>
          </a:prstGeom>
          <a:noFill/>
        </p:spPr>
        <p:txBody>
          <a:bodyPr wrap="none" rtlCol="0">
            <a:spAutoFit/>
          </a:bodyPr>
          <a:lstStyle/>
          <a:p>
            <a:endParaRPr lang="es-ES" dirty="0"/>
          </a:p>
        </p:txBody>
      </p:sp>
      <p:sp>
        <p:nvSpPr>
          <p:cNvPr id="3" name="CuadroTexto 2"/>
          <p:cNvSpPr txBox="1"/>
          <p:nvPr/>
        </p:nvSpPr>
        <p:spPr>
          <a:xfrm>
            <a:off x="4640590" y="674236"/>
            <a:ext cx="184666" cy="369332"/>
          </a:xfrm>
          <a:prstGeom prst="rect">
            <a:avLst/>
          </a:prstGeom>
          <a:noFill/>
        </p:spPr>
        <p:txBody>
          <a:bodyPr wrap="none" rtlCol="0">
            <a:spAutoFit/>
          </a:bodyPr>
          <a:lstStyle/>
          <a:p>
            <a:endParaRPr lang="es-ES" dirty="0"/>
          </a:p>
        </p:txBody>
      </p:sp>
      <p:pic>
        <p:nvPicPr>
          <p:cNvPr id="7" name="Imagen 6" descr="poster-30-cent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41" y="509588"/>
            <a:ext cx="8678054" cy="5974863"/>
          </a:xfrm>
          <a:prstGeom prst="rect">
            <a:avLst/>
          </a:prstGeom>
        </p:spPr>
      </p:pic>
    </p:spTree>
    <p:extLst>
      <p:ext uri="{BB962C8B-B14F-4D97-AF65-F5344CB8AC3E}">
        <p14:creationId xmlns:p14="http://schemas.microsoft.com/office/powerpoint/2010/main" val="32802376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new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9563" y="176791"/>
            <a:ext cx="4697639" cy="6433945"/>
          </a:xfrm>
          <a:prstGeom prst="rect">
            <a:avLst/>
          </a:prstGeom>
        </p:spPr>
      </p:pic>
      <p:cxnSp>
        <p:nvCxnSpPr>
          <p:cNvPr id="5" name="Conector recto de flecha 4"/>
          <p:cNvCxnSpPr/>
          <p:nvPr/>
        </p:nvCxnSpPr>
        <p:spPr>
          <a:xfrm flipH="1" flipV="1">
            <a:off x="4952010" y="271211"/>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6" name="Elipse 5"/>
          <p:cNvSpPr/>
          <p:nvPr/>
        </p:nvSpPr>
        <p:spPr>
          <a:xfrm>
            <a:off x="7552897" y="166928"/>
            <a:ext cx="1491948" cy="149218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7" name="CuadroTexto 6"/>
          <p:cNvSpPr txBox="1"/>
          <p:nvPr/>
        </p:nvSpPr>
        <p:spPr>
          <a:xfrm>
            <a:off x="7552896" y="569131"/>
            <a:ext cx="1491949" cy="923320"/>
          </a:xfrm>
          <a:prstGeom prst="rect">
            <a:avLst/>
          </a:prstGeom>
          <a:noFill/>
        </p:spPr>
        <p:txBody>
          <a:bodyPr wrap="square" lIns="91429" tIns="45715" rIns="91429" bIns="45715" rtlCol="0">
            <a:spAutoFit/>
          </a:bodyPr>
          <a:lstStyle/>
          <a:p>
            <a:pPr lvl="0" algn="ctr"/>
            <a:r>
              <a:rPr lang="es-ES_tradnl" dirty="0" smtClean="0"/>
              <a:t>CIMNE</a:t>
            </a:r>
          </a:p>
          <a:p>
            <a:pPr lvl="0" algn="ctr"/>
            <a:r>
              <a:rPr lang="es-ES_tradnl" dirty="0" smtClean="0"/>
              <a:t>WEBSITE</a:t>
            </a:r>
            <a:endParaRPr lang="es-ES_tradnl" dirty="0"/>
          </a:p>
          <a:p>
            <a:endParaRPr lang="es-ES" dirty="0"/>
          </a:p>
        </p:txBody>
      </p:sp>
      <p:sp>
        <p:nvSpPr>
          <p:cNvPr id="8" name="CuadroTexto 7"/>
          <p:cNvSpPr txBox="1"/>
          <p:nvPr/>
        </p:nvSpPr>
        <p:spPr>
          <a:xfrm>
            <a:off x="5302849" y="800627"/>
            <a:ext cx="2365302" cy="1169541"/>
          </a:xfrm>
          <a:prstGeom prst="rect">
            <a:avLst/>
          </a:prstGeom>
          <a:noFill/>
        </p:spPr>
        <p:txBody>
          <a:bodyPr wrap="square" lIns="91429" tIns="45715" rIns="91429" bIns="45715" rtlCol="0">
            <a:spAutoFit/>
          </a:bodyPr>
          <a:lstStyle/>
          <a:p>
            <a:r>
              <a:rPr lang="es-ES" sz="1400" b="1" dirty="0" err="1">
                <a:solidFill>
                  <a:schemeClr val="accent5"/>
                </a:solidFill>
              </a:rPr>
              <a:t>Dropdown</a:t>
            </a:r>
            <a:r>
              <a:rPr lang="es-ES" sz="1400" b="1" dirty="0">
                <a:solidFill>
                  <a:schemeClr val="accent5"/>
                </a:solidFill>
              </a:rPr>
              <a:t> </a:t>
            </a:r>
            <a:r>
              <a:rPr lang="es-ES" sz="1400" b="1" dirty="0" err="1">
                <a:solidFill>
                  <a:schemeClr val="accent5"/>
                </a:solidFill>
              </a:rPr>
              <a:t>menu</a:t>
            </a:r>
            <a:r>
              <a:rPr lang="es-ES" sz="1400" b="1" dirty="0">
                <a:solidFill>
                  <a:schemeClr val="accent5"/>
                </a:solidFill>
              </a:rPr>
              <a:t> </a:t>
            </a:r>
            <a:r>
              <a:rPr lang="es-ES" sz="1400" dirty="0" err="1">
                <a:solidFill>
                  <a:schemeClr val="tx1">
                    <a:lumMod val="65000"/>
                    <a:lumOff val="35000"/>
                  </a:schemeClr>
                </a:solidFill>
              </a:rPr>
              <a:t>divided</a:t>
            </a:r>
            <a:r>
              <a:rPr lang="es-ES" sz="1400" dirty="0">
                <a:solidFill>
                  <a:schemeClr val="tx1">
                    <a:lumMod val="65000"/>
                    <a:lumOff val="35000"/>
                  </a:schemeClr>
                </a:solidFill>
              </a:rPr>
              <a:t> in ten </a:t>
            </a:r>
            <a:r>
              <a:rPr lang="es-ES" sz="1400" dirty="0" err="1">
                <a:solidFill>
                  <a:schemeClr val="tx1">
                    <a:lumMod val="65000"/>
                    <a:lumOff val="35000"/>
                  </a:schemeClr>
                </a:solidFill>
              </a:rPr>
              <a:t>sections</a:t>
            </a:r>
            <a:r>
              <a:rPr lang="es-ES" sz="1400" dirty="0">
                <a:solidFill>
                  <a:schemeClr val="tx1">
                    <a:lumMod val="65000"/>
                    <a:lumOff val="35000"/>
                  </a:schemeClr>
                </a:solidFill>
              </a:rPr>
              <a:t> </a:t>
            </a:r>
            <a:r>
              <a:rPr lang="es-ES" sz="1400" dirty="0" err="1">
                <a:solidFill>
                  <a:schemeClr val="tx1">
                    <a:lumMod val="65000"/>
                    <a:lumOff val="35000"/>
                  </a:schemeClr>
                </a:solidFill>
              </a:rPr>
              <a:t>to</a:t>
            </a:r>
            <a:r>
              <a:rPr lang="es-ES" sz="1400" dirty="0">
                <a:solidFill>
                  <a:schemeClr val="tx1">
                    <a:lumMod val="65000"/>
                    <a:lumOff val="35000"/>
                  </a:schemeClr>
                </a:solidFill>
              </a:rPr>
              <a:t> compile </a:t>
            </a:r>
            <a:r>
              <a:rPr lang="es-ES" sz="1400" dirty="0" err="1">
                <a:solidFill>
                  <a:schemeClr val="tx1">
                    <a:lumMod val="65000"/>
                    <a:lumOff val="35000"/>
                  </a:schemeClr>
                </a:solidFill>
              </a:rPr>
              <a:t>all</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a:t>
            </a:r>
            <a:r>
              <a:rPr lang="es-ES" sz="1400" dirty="0" err="1">
                <a:solidFill>
                  <a:schemeClr val="tx1">
                    <a:lumMod val="65000"/>
                    <a:lumOff val="35000"/>
                  </a:schemeClr>
                </a:solidFill>
              </a:rPr>
              <a:t>information</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center and </a:t>
            </a:r>
            <a:r>
              <a:rPr lang="es-ES" sz="1400" dirty="0" err="1">
                <a:solidFill>
                  <a:schemeClr val="tx1">
                    <a:lumMod val="65000"/>
                    <a:lumOff val="35000"/>
                  </a:schemeClr>
                </a:solidFill>
              </a:rPr>
              <a:t>its</a:t>
            </a:r>
            <a:r>
              <a:rPr lang="es-ES" sz="1400" dirty="0">
                <a:solidFill>
                  <a:schemeClr val="tx1">
                    <a:lumMod val="65000"/>
                    <a:lumOff val="35000"/>
                  </a:schemeClr>
                </a:solidFill>
              </a:rPr>
              <a:t> </a:t>
            </a:r>
            <a:r>
              <a:rPr lang="es-ES" sz="1400" dirty="0" err="1">
                <a:solidFill>
                  <a:schemeClr val="tx1">
                    <a:lumMod val="65000"/>
                    <a:lumOff val="35000"/>
                  </a:schemeClr>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activity</a:t>
            </a:r>
            <a:r>
              <a:rPr lang="es-ES" sz="1400" dirty="0">
                <a:solidFill>
                  <a:schemeClr val="tx1">
                    <a:lumMod val="65000"/>
                    <a:lumOff val="35000"/>
                  </a:schemeClr>
                </a:solidFill>
              </a:rPr>
              <a:t> </a:t>
            </a:r>
            <a:r>
              <a:rPr lang="es-ES" sz="1400" dirty="0" err="1">
                <a:solidFill>
                  <a:schemeClr val="tx1">
                    <a:lumMod val="65000"/>
                    <a:lumOff val="35000"/>
                  </a:schemeClr>
                </a:solidFill>
              </a:rPr>
              <a:t>worldwide</a:t>
            </a:r>
            <a:r>
              <a:rPr lang="es-ES" sz="1400" dirty="0">
                <a:solidFill>
                  <a:schemeClr val="tx1">
                    <a:lumMod val="65000"/>
                    <a:lumOff val="35000"/>
                  </a:schemeClr>
                </a:solidFill>
              </a:rPr>
              <a:t>. </a:t>
            </a:r>
          </a:p>
        </p:txBody>
      </p:sp>
      <p:cxnSp>
        <p:nvCxnSpPr>
          <p:cNvPr id="9" name="Conector recto de flecha 8"/>
          <p:cNvCxnSpPr/>
          <p:nvPr/>
        </p:nvCxnSpPr>
        <p:spPr>
          <a:xfrm flipH="1" flipV="1">
            <a:off x="4952010" y="976446"/>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0" name="CuadroTexto 9"/>
          <p:cNvSpPr txBox="1"/>
          <p:nvPr/>
        </p:nvSpPr>
        <p:spPr>
          <a:xfrm>
            <a:off x="5523599" y="3025123"/>
            <a:ext cx="3234710" cy="2031315"/>
          </a:xfrm>
          <a:prstGeom prst="rect">
            <a:avLst/>
          </a:prstGeom>
          <a:noFill/>
        </p:spPr>
        <p:txBody>
          <a:bodyPr wrap="square" lIns="91429" tIns="45715" rIns="91429" bIns="45715" rtlCol="0">
            <a:spAutoFit/>
          </a:bodyPr>
          <a:lstStyle/>
          <a:p>
            <a:r>
              <a:rPr lang="es-ES" sz="1400" b="1" dirty="0">
                <a:solidFill>
                  <a:schemeClr val="tx1">
                    <a:lumMod val="65000"/>
                    <a:lumOff val="35000"/>
                  </a:schemeClr>
                </a:solidFill>
              </a:rPr>
              <a:t>Modules </a:t>
            </a:r>
            <a:r>
              <a:rPr lang="es-ES" sz="1400" b="1" dirty="0" err="1">
                <a:solidFill>
                  <a:schemeClr val="tx1">
                    <a:lumMod val="65000"/>
                    <a:lumOff val="35000"/>
                  </a:schemeClr>
                </a:solidFill>
              </a:rPr>
              <a:t>divided</a:t>
            </a:r>
            <a:r>
              <a:rPr lang="es-ES" sz="1400" b="1" dirty="0">
                <a:solidFill>
                  <a:schemeClr val="tx1">
                    <a:lumMod val="65000"/>
                    <a:lumOff val="35000"/>
                  </a:schemeClr>
                </a:solidFill>
              </a:rPr>
              <a:t> </a:t>
            </a:r>
            <a:r>
              <a:rPr lang="es-ES" sz="1400" b="1" dirty="0" err="1">
                <a:solidFill>
                  <a:schemeClr val="tx1">
                    <a:lumMod val="65000"/>
                    <a:lumOff val="35000"/>
                  </a:schemeClr>
                </a:solidFill>
              </a:rPr>
              <a:t>by</a:t>
            </a:r>
            <a:r>
              <a:rPr lang="es-ES" sz="1400" b="1" dirty="0">
                <a:solidFill>
                  <a:schemeClr val="tx1">
                    <a:lumMod val="65000"/>
                    <a:lumOff val="35000"/>
                  </a:schemeClr>
                </a:solidFill>
              </a:rPr>
              <a:t> </a:t>
            </a:r>
            <a:r>
              <a:rPr lang="es-ES" sz="1400" b="1" dirty="0" err="1">
                <a:solidFill>
                  <a:schemeClr val="tx1">
                    <a:lumMod val="65000"/>
                    <a:lumOff val="35000"/>
                  </a:schemeClr>
                </a:solidFill>
              </a:rPr>
              <a:t>content</a:t>
            </a:r>
            <a:r>
              <a:rPr lang="es-ES" sz="1400" b="1" dirty="0">
                <a:solidFill>
                  <a:schemeClr val="tx1">
                    <a:lumMod val="65000"/>
                    <a:lumOff val="35000"/>
                  </a:schemeClr>
                </a:solidFill>
              </a:rPr>
              <a:t>: </a:t>
            </a:r>
            <a:r>
              <a:rPr lang="es-ES" sz="1400" b="1" dirty="0">
                <a:solidFill>
                  <a:srgbClr val="4BACC6"/>
                </a:solidFill>
              </a:rPr>
              <a:t>News</a:t>
            </a:r>
            <a:r>
              <a:rPr lang="es-ES" sz="1400" dirty="0">
                <a:solidFill>
                  <a:schemeClr val="tx1">
                    <a:lumMod val="65000"/>
                    <a:lumOff val="35000"/>
                  </a:schemeClr>
                </a:solidFill>
              </a:rPr>
              <a:t> (</a:t>
            </a:r>
            <a:r>
              <a:rPr lang="es-ES" sz="1400" dirty="0" err="1">
                <a:solidFill>
                  <a:schemeClr val="tx1">
                    <a:lumMod val="65000"/>
                    <a:lumOff val="35000"/>
                  </a:schemeClr>
                </a:solidFill>
              </a:rPr>
              <a:t>last</a:t>
            </a:r>
            <a:r>
              <a:rPr lang="es-ES" sz="1400" dirty="0">
                <a:solidFill>
                  <a:schemeClr val="tx1">
                    <a:lumMod val="65000"/>
                    <a:lumOff val="35000"/>
                  </a:schemeClr>
                </a:solidFill>
              </a:rPr>
              <a:t> </a:t>
            </a:r>
            <a:r>
              <a:rPr lang="es-ES" sz="1400" dirty="0" err="1">
                <a:solidFill>
                  <a:schemeClr val="tx1">
                    <a:lumMod val="65000"/>
                    <a:lumOff val="35000"/>
                  </a:schemeClr>
                </a:solidFill>
              </a:rPr>
              <a:t>information</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a:t>
            </a:r>
            <a:r>
              <a:rPr lang="es-ES" sz="1400" dirty="0" err="1">
                <a:solidFill>
                  <a:schemeClr val="tx1">
                    <a:lumMod val="65000"/>
                    <a:lumOff val="35000"/>
                  </a:schemeClr>
                </a:solidFill>
              </a:rPr>
              <a:t>center’s</a:t>
            </a:r>
            <a:r>
              <a:rPr lang="es-ES" sz="1400" dirty="0">
                <a:solidFill>
                  <a:schemeClr val="tx1">
                    <a:lumMod val="65000"/>
                    <a:lumOff val="35000"/>
                  </a:schemeClr>
                </a:solidFill>
              </a:rPr>
              <a:t> </a:t>
            </a:r>
            <a:r>
              <a:rPr lang="es-ES" sz="1400" dirty="0" err="1">
                <a:solidFill>
                  <a:schemeClr val="tx1">
                    <a:lumMod val="65000"/>
                    <a:lumOff val="35000"/>
                  </a:schemeClr>
                </a:solidFill>
              </a:rPr>
              <a:t>activity</a:t>
            </a:r>
            <a:r>
              <a:rPr lang="es-ES" sz="1400" dirty="0">
                <a:solidFill>
                  <a:schemeClr val="tx1">
                    <a:lumMod val="65000"/>
                    <a:lumOff val="35000"/>
                  </a:schemeClr>
                </a:solidFill>
              </a:rPr>
              <a:t>), </a:t>
            </a:r>
            <a:r>
              <a:rPr lang="es-ES" sz="1400" b="1" dirty="0" err="1">
                <a:solidFill>
                  <a:srgbClr val="4BACC6"/>
                </a:solidFill>
              </a:rPr>
              <a:t>Events</a:t>
            </a:r>
            <a:r>
              <a:rPr lang="es-ES" sz="1400" dirty="0">
                <a:solidFill>
                  <a:schemeClr val="tx1">
                    <a:lumMod val="65000"/>
                    <a:lumOff val="35000"/>
                  </a:schemeClr>
                </a:solidFill>
              </a:rPr>
              <a:t> (</a:t>
            </a:r>
            <a:r>
              <a:rPr lang="es-ES" sz="1400" dirty="0" err="1">
                <a:solidFill>
                  <a:schemeClr val="tx1">
                    <a:lumMod val="65000"/>
                    <a:lumOff val="35000"/>
                  </a:schemeClr>
                </a:solidFill>
              </a:rPr>
              <a:t>programme</a:t>
            </a:r>
            <a:r>
              <a:rPr lang="es-ES" sz="1400" dirty="0">
                <a:solidFill>
                  <a:schemeClr val="tx1">
                    <a:lumMod val="65000"/>
                    <a:lumOff val="35000"/>
                  </a:schemeClr>
                </a:solidFill>
              </a:rPr>
              <a:t> of </a:t>
            </a:r>
            <a:r>
              <a:rPr lang="es-ES" sz="1400" dirty="0" err="1">
                <a:solidFill>
                  <a:schemeClr val="tx1">
                    <a:lumMod val="65000"/>
                    <a:lumOff val="35000"/>
                  </a:schemeClr>
                </a:solidFill>
              </a:rPr>
              <a:t>congresses</a:t>
            </a:r>
            <a:r>
              <a:rPr lang="es-ES" sz="1400" dirty="0">
                <a:solidFill>
                  <a:schemeClr val="tx1">
                    <a:lumMod val="65000"/>
                    <a:lumOff val="35000"/>
                  </a:schemeClr>
                </a:solidFill>
              </a:rPr>
              <a:t> and </a:t>
            </a:r>
            <a:r>
              <a:rPr lang="es-ES" sz="1400" dirty="0" err="1">
                <a:solidFill>
                  <a:schemeClr val="tx1">
                    <a:lumMod val="65000"/>
                    <a:lumOff val="35000"/>
                  </a:schemeClr>
                </a:solidFill>
              </a:rPr>
              <a:t>scientific</a:t>
            </a:r>
            <a:r>
              <a:rPr lang="es-ES" sz="1400" dirty="0">
                <a:solidFill>
                  <a:schemeClr val="tx1">
                    <a:lumMod val="65000"/>
                    <a:lumOff val="35000"/>
                  </a:schemeClr>
                </a:solidFill>
              </a:rPr>
              <a:t> </a:t>
            </a:r>
            <a:r>
              <a:rPr lang="es-ES" sz="1400" dirty="0" err="1">
                <a:solidFill>
                  <a:schemeClr val="tx1">
                    <a:lumMod val="65000"/>
                    <a:lumOff val="35000"/>
                  </a:schemeClr>
                </a:solidFill>
              </a:rPr>
              <a:t>meeting</a:t>
            </a:r>
            <a:r>
              <a:rPr lang="es-ES" sz="1400" dirty="0">
                <a:solidFill>
                  <a:schemeClr val="tx1">
                    <a:lumMod val="65000"/>
                    <a:lumOff val="35000"/>
                  </a:schemeClr>
                </a:solidFill>
              </a:rPr>
              <a:t> </a:t>
            </a:r>
            <a:r>
              <a:rPr lang="es-ES" sz="1400" dirty="0" err="1">
                <a:solidFill>
                  <a:schemeClr val="tx1">
                    <a:lumMod val="65000"/>
                    <a:lumOff val="35000"/>
                  </a:schemeClr>
                </a:solidFill>
              </a:rPr>
              <a:t>organized</a:t>
            </a:r>
            <a:r>
              <a:rPr lang="es-ES" sz="1400" dirty="0">
                <a:solidFill>
                  <a:schemeClr val="tx1">
                    <a:lumMod val="65000"/>
                    <a:lumOff val="35000"/>
                  </a:schemeClr>
                </a:solidFill>
              </a:rPr>
              <a:t> </a:t>
            </a:r>
            <a:r>
              <a:rPr lang="es-ES" sz="1400" dirty="0" err="1">
                <a:solidFill>
                  <a:schemeClr val="tx1">
                    <a:lumMod val="65000"/>
                    <a:lumOff val="35000"/>
                  </a:schemeClr>
                </a:solidFill>
              </a:rPr>
              <a:t>by</a:t>
            </a:r>
            <a:r>
              <a:rPr lang="es-ES" sz="1400" dirty="0">
                <a:solidFill>
                  <a:schemeClr val="tx1">
                    <a:lumMod val="65000"/>
                    <a:lumOff val="35000"/>
                  </a:schemeClr>
                </a:solidFill>
              </a:rPr>
              <a:t> CIMNE </a:t>
            </a:r>
            <a:r>
              <a:rPr lang="es-ES" sz="1400" dirty="0" err="1">
                <a:solidFill>
                  <a:schemeClr val="tx1">
                    <a:lumMod val="65000"/>
                    <a:lumOff val="35000"/>
                  </a:schemeClr>
                </a:solidFill>
              </a:rPr>
              <a:t>or</a:t>
            </a:r>
            <a:r>
              <a:rPr lang="es-ES" sz="1400" dirty="0">
                <a:solidFill>
                  <a:schemeClr val="tx1">
                    <a:lumMod val="65000"/>
                    <a:lumOff val="35000"/>
                  </a:schemeClr>
                </a:solidFill>
              </a:rPr>
              <a:t> </a:t>
            </a:r>
            <a:r>
              <a:rPr lang="es-ES" sz="1400" dirty="0" err="1">
                <a:solidFill>
                  <a:schemeClr val="tx1">
                    <a:lumMod val="65000"/>
                    <a:lumOff val="35000"/>
                  </a:schemeClr>
                </a:solidFill>
              </a:rPr>
              <a:t>those</a:t>
            </a:r>
            <a:r>
              <a:rPr lang="es-ES" sz="1400" dirty="0">
                <a:solidFill>
                  <a:schemeClr val="tx1">
                    <a:lumMod val="65000"/>
                    <a:lumOff val="35000"/>
                  </a:schemeClr>
                </a:solidFill>
              </a:rPr>
              <a:t> </a:t>
            </a:r>
            <a:r>
              <a:rPr lang="es-ES" sz="1400" dirty="0" err="1">
                <a:solidFill>
                  <a:schemeClr val="tx1">
                    <a:lumMod val="65000"/>
                    <a:lumOff val="35000"/>
                  </a:schemeClr>
                </a:solidFill>
              </a:rPr>
              <a:t>where</a:t>
            </a:r>
            <a:r>
              <a:rPr lang="es-ES" sz="1400" dirty="0">
                <a:solidFill>
                  <a:schemeClr val="tx1">
                    <a:lumMod val="65000"/>
                    <a:lumOff val="35000"/>
                  </a:schemeClr>
                </a:solidFill>
              </a:rPr>
              <a:t> </a:t>
            </a:r>
            <a:r>
              <a:rPr lang="es-ES" sz="1400" dirty="0" err="1">
                <a:solidFill>
                  <a:schemeClr val="tx1">
                    <a:lumMod val="65000"/>
                    <a:lumOff val="35000"/>
                  </a:schemeClr>
                </a:solidFill>
              </a:rPr>
              <a:t>it</a:t>
            </a:r>
            <a:r>
              <a:rPr lang="es-ES" sz="1400" dirty="0">
                <a:solidFill>
                  <a:schemeClr val="tx1">
                    <a:lumMod val="65000"/>
                    <a:lumOff val="35000"/>
                  </a:schemeClr>
                </a:solidFill>
              </a:rPr>
              <a:t> </a:t>
            </a:r>
            <a:r>
              <a:rPr lang="es-ES" sz="1400" dirty="0" err="1">
                <a:solidFill>
                  <a:schemeClr val="tx1">
                    <a:lumMod val="65000"/>
                    <a:lumOff val="35000"/>
                  </a:schemeClr>
                </a:solidFill>
              </a:rPr>
              <a:t>participates</a:t>
            </a:r>
            <a:r>
              <a:rPr lang="es-ES" sz="1400" dirty="0">
                <a:solidFill>
                  <a:schemeClr val="tx1">
                    <a:lumMod val="65000"/>
                    <a:lumOff val="35000"/>
                  </a:schemeClr>
                </a:solidFill>
              </a:rPr>
              <a:t>), </a:t>
            </a:r>
            <a:r>
              <a:rPr lang="es-ES" sz="1400" b="1" dirty="0" err="1">
                <a:solidFill>
                  <a:srgbClr val="4BACC6"/>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facts</a:t>
            </a:r>
            <a:r>
              <a:rPr lang="es-ES" sz="1400" dirty="0">
                <a:solidFill>
                  <a:schemeClr val="tx1">
                    <a:lumMod val="65000"/>
                    <a:lumOff val="35000"/>
                  </a:schemeClr>
                </a:solidFill>
              </a:rPr>
              <a:t>, figures, </a:t>
            </a:r>
            <a:r>
              <a:rPr lang="es-ES" sz="1400" dirty="0" err="1">
                <a:solidFill>
                  <a:schemeClr val="tx1">
                    <a:lumMod val="65000"/>
                    <a:lumOff val="35000"/>
                  </a:schemeClr>
                </a:solidFill>
              </a:rPr>
              <a:t>projects</a:t>
            </a:r>
            <a:r>
              <a:rPr lang="es-ES" sz="1400" dirty="0">
                <a:solidFill>
                  <a:schemeClr val="tx1">
                    <a:lumMod val="65000"/>
                    <a:lumOff val="35000"/>
                  </a:schemeClr>
                </a:solidFill>
              </a:rPr>
              <a:t> and </a:t>
            </a:r>
            <a:r>
              <a:rPr lang="es-ES" sz="1400" dirty="0" err="1">
                <a:solidFill>
                  <a:schemeClr val="tx1">
                    <a:lumMod val="65000"/>
                    <a:lumOff val="35000"/>
                  </a:schemeClr>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structure</a:t>
            </a:r>
            <a:r>
              <a:rPr lang="es-ES" sz="1400" dirty="0">
                <a:solidFill>
                  <a:schemeClr val="tx1">
                    <a:lumMod val="65000"/>
                    <a:lumOff val="35000"/>
                  </a:schemeClr>
                </a:solidFill>
              </a:rPr>
              <a:t> of CIMNE), </a:t>
            </a:r>
            <a:r>
              <a:rPr lang="es-ES" sz="1400" b="1" dirty="0" err="1">
                <a:solidFill>
                  <a:srgbClr val="4BACC6"/>
                </a:solidFill>
              </a:rPr>
              <a:t>Highlights</a:t>
            </a:r>
            <a:r>
              <a:rPr lang="es-ES" sz="1400" dirty="0">
                <a:solidFill>
                  <a:schemeClr val="tx1">
                    <a:lumMod val="65000"/>
                    <a:lumOff val="35000"/>
                  </a:schemeClr>
                </a:solidFill>
              </a:rPr>
              <a:t> (</a:t>
            </a:r>
            <a:r>
              <a:rPr lang="es-ES" sz="1400" dirty="0" err="1">
                <a:solidFill>
                  <a:schemeClr val="tx1">
                    <a:lumMod val="65000"/>
                    <a:lumOff val="35000"/>
                  </a:schemeClr>
                </a:solidFill>
              </a:rPr>
              <a:t>other</a:t>
            </a:r>
            <a:r>
              <a:rPr lang="es-ES" sz="1400" dirty="0">
                <a:solidFill>
                  <a:schemeClr val="tx1">
                    <a:lumMod val="65000"/>
                    <a:lumOff val="35000"/>
                  </a:schemeClr>
                </a:solidFill>
              </a:rPr>
              <a:t> </a:t>
            </a:r>
            <a:r>
              <a:rPr lang="es-ES" sz="1400" dirty="0" err="1">
                <a:solidFill>
                  <a:schemeClr val="tx1">
                    <a:lumMod val="65000"/>
                    <a:lumOff val="35000"/>
                  </a:schemeClr>
                </a:solidFill>
              </a:rPr>
              <a:t>important</a:t>
            </a:r>
            <a:r>
              <a:rPr lang="es-ES" sz="1400" dirty="0">
                <a:solidFill>
                  <a:schemeClr val="tx1">
                    <a:lumMod val="65000"/>
                    <a:lumOff val="35000"/>
                  </a:schemeClr>
                </a:solidFill>
              </a:rPr>
              <a:t> </a:t>
            </a:r>
            <a:r>
              <a:rPr lang="es-ES" sz="1400" dirty="0" err="1">
                <a:solidFill>
                  <a:schemeClr val="tx1">
                    <a:lumMod val="65000"/>
                    <a:lumOff val="35000"/>
                  </a:schemeClr>
                </a:solidFill>
              </a:rPr>
              <a:t>informations</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center).</a:t>
            </a:r>
          </a:p>
        </p:txBody>
      </p:sp>
      <p:sp>
        <p:nvSpPr>
          <p:cNvPr id="11" name="CuadroTexto 10"/>
          <p:cNvSpPr txBox="1"/>
          <p:nvPr/>
        </p:nvSpPr>
        <p:spPr>
          <a:xfrm>
            <a:off x="5302850" y="5641976"/>
            <a:ext cx="3455459" cy="954097"/>
          </a:xfrm>
          <a:prstGeom prst="rect">
            <a:avLst/>
          </a:prstGeom>
          <a:noFill/>
        </p:spPr>
        <p:txBody>
          <a:bodyPr wrap="square" lIns="91429" tIns="45715" rIns="91429" bIns="45715" rtlCol="0">
            <a:spAutoFit/>
          </a:bodyPr>
          <a:lstStyle/>
          <a:p>
            <a:r>
              <a:rPr lang="es-ES" sz="1400" b="1" dirty="0" err="1"/>
              <a:t>Footer</a:t>
            </a:r>
            <a:r>
              <a:rPr lang="es-ES" sz="1400" dirty="0"/>
              <a:t> </a:t>
            </a:r>
            <a:r>
              <a:rPr lang="es-ES" sz="1400" dirty="0" err="1"/>
              <a:t>with</a:t>
            </a:r>
            <a:r>
              <a:rPr lang="es-ES" sz="1400" dirty="0"/>
              <a:t> </a:t>
            </a:r>
            <a:r>
              <a:rPr lang="es-ES" sz="1400" dirty="0" err="1"/>
              <a:t>the</a:t>
            </a:r>
            <a:r>
              <a:rPr lang="es-ES" sz="1400" dirty="0"/>
              <a:t> social </a:t>
            </a:r>
            <a:r>
              <a:rPr lang="es-ES" sz="1400" dirty="0" err="1"/>
              <a:t>networks</a:t>
            </a:r>
            <a:r>
              <a:rPr lang="es-ES" sz="1400" dirty="0"/>
              <a:t>, </a:t>
            </a:r>
            <a:r>
              <a:rPr lang="es-ES" sz="1400" dirty="0" err="1"/>
              <a:t>contractor</a:t>
            </a:r>
            <a:r>
              <a:rPr lang="es-ES" sz="1400" dirty="0"/>
              <a:t> </a:t>
            </a:r>
            <a:r>
              <a:rPr lang="es-ES" sz="1400" dirty="0" err="1"/>
              <a:t>profile</a:t>
            </a:r>
            <a:r>
              <a:rPr lang="es-ES" sz="1400" dirty="0"/>
              <a:t>, logos of </a:t>
            </a:r>
            <a:r>
              <a:rPr lang="es-ES" sz="1400" dirty="0" err="1"/>
              <a:t>the</a:t>
            </a:r>
            <a:r>
              <a:rPr lang="es-ES" sz="1400" dirty="0"/>
              <a:t> </a:t>
            </a:r>
            <a:r>
              <a:rPr lang="es-ES" sz="1400" dirty="0" err="1"/>
              <a:t>consortium</a:t>
            </a:r>
            <a:r>
              <a:rPr lang="es-ES" sz="1400" dirty="0"/>
              <a:t>, </a:t>
            </a:r>
            <a:r>
              <a:rPr lang="es-ES" sz="1400" dirty="0" err="1"/>
              <a:t>contact</a:t>
            </a:r>
            <a:r>
              <a:rPr lang="es-ES" sz="1400" dirty="0"/>
              <a:t> </a:t>
            </a:r>
            <a:r>
              <a:rPr lang="es-ES" sz="1400" dirty="0" err="1"/>
              <a:t>information</a:t>
            </a:r>
            <a:r>
              <a:rPr lang="es-ES" sz="1400" dirty="0"/>
              <a:t> and copyright.</a:t>
            </a:r>
          </a:p>
        </p:txBody>
      </p:sp>
      <p:cxnSp>
        <p:nvCxnSpPr>
          <p:cNvPr id="12" name="Conector recto de flecha 11"/>
          <p:cNvCxnSpPr/>
          <p:nvPr/>
        </p:nvCxnSpPr>
        <p:spPr>
          <a:xfrm flipV="1">
            <a:off x="5405454" y="2021491"/>
            <a:ext cx="1" cy="3348025"/>
          </a:xfrm>
          <a:prstGeom prst="straightConnector1">
            <a:avLst/>
          </a:prstGeom>
          <a:ln>
            <a:solidFill>
              <a:schemeClr val="accent5"/>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H="1" flipV="1">
            <a:off x="4952010" y="5528736"/>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4" name="Conector recto de flecha 13"/>
          <p:cNvCxnSpPr/>
          <p:nvPr/>
        </p:nvCxnSpPr>
        <p:spPr>
          <a:xfrm flipV="1">
            <a:off x="573408" y="3784167"/>
            <a:ext cx="191376" cy="315404"/>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5" name="CuadroTexto 14"/>
          <p:cNvSpPr txBox="1"/>
          <p:nvPr/>
        </p:nvSpPr>
        <p:spPr>
          <a:xfrm>
            <a:off x="62714" y="4061087"/>
            <a:ext cx="954517" cy="738654"/>
          </a:xfrm>
          <a:prstGeom prst="rect">
            <a:avLst/>
          </a:prstGeom>
          <a:noFill/>
        </p:spPr>
        <p:txBody>
          <a:bodyPr wrap="square" lIns="91429" tIns="45715" rIns="91429" bIns="45715" rtlCol="0">
            <a:spAutoFit/>
          </a:bodyPr>
          <a:lstStyle/>
          <a:p>
            <a:r>
              <a:rPr lang="es-ES" sz="1400" b="1" dirty="0" err="1">
                <a:solidFill>
                  <a:schemeClr val="tx1">
                    <a:lumMod val="65000"/>
                    <a:lumOff val="35000"/>
                  </a:schemeClr>
                </a:solidFill>
              </a:rPr>
              <a:t>Activity</a:t>
            </a:r>
            <a:r>
              <a:rPr lang="es-ES" sz="1400" b="1" dirty="0">
                <a:solidFill>
                  <a:schemeClr val="tx1">
                    <a:lumMod val="65000"/>
                    <a:lumOff val="35000"/>
                  </a:schemeClr>
                </a:solidFill>
              </a:rPr>
              <a:t> </a:t>
            </a:r>
            <a:r>
              <a:rPr lang="es-ES" sz="1400" b="1" dirty="0" err="1">
                <a:solidFill>
                  <a:schemeClr val="tx1">
                    <a:lumMod val="65000"/>
                    <a:lumOff val="35000"/>
                  </a:schemeClr>
                </a:solidFill>
              </a:rPr>
              <a:t>feed</a:t>
            </a:r>
            <a:r>
              <a:rPr lang="es-ES" sz="1400" b="1" dirty="0">
                <a:solidFill>
                  <a:schemeClr val="tx1">
                    <a:lumMod val="65000"/>
                    <a:lumOff val="35000"/>
                  </a:schemeClr>
                </a:solidFill>
              </a:rPr>
              <a:t> of </a:t>
            </a:r>
            <a:r>
              <a:rPr lang="es-ES" sz="1400" b="1" dirty="0" err="1">
                <a:solidFill>
                  <a:srgbClr val="4BACC6"/>
                </a:solidFill>
              </a:rPr>
              <a:t>Twitter</a:t>
            </a:r>
            <a:endParaRPr lang="es-ES" sz="1400" b="1" dirty="0">
              <a:solidFill>
                <a:srgbClr val="4BACC6"/>
              </a:solidFill>
            </a:endParaRPr>
          </a:p>
        </p:txBody>
      </p:sp>
      <p:cxnSp>
        <p:nvCxnSpPr>
          <p:cNvPr id="16" name="Conector recto de flecha 15"/>
          <p:cNvCxnSpPr/>
          <p:nvPr/>
        </p:nvCxnSpPr>
        <p:spPr>
          <a:xfrm flipV="1">
            <a:off x="576486" y="2305835"/>
            <a:ext cx="191376" cy="315404"/>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7" name="CuadroTexto 16"/>
          <p:cNvSpPr txBox="1"/>
          <p:nvPr/>
        </p:nvSpPr>
        <p:spPr>
          <a:xfrm>
            <a:off x="62713" y="2531447"/>
            <a:ext cx="1026426" cy="954097"/>
          </a:xfrm>
          <a:prstGeom prst="rect">
            <a:avLst/>
          </a:prstGeom>
          <a:noFill/>
        </p:spPr>
        <p:txBody>
          <a:bodyPr wrap="square" lIns="91429" tIns="45715" rIns="91429" bIns="45715" rtlCol="0">
            <a:spAutoFit/>
          </a:bodyPr>
          <a:lstStyle/>
          <a:p>
            <a:r>
              <a:rPr lang="es-ES" sz="1400" b="1" dirty="0" err="1">
                <a:solidFill>
                  <a:schemeClr val="accent5"/>
                </a:solidFill>
              </a:rPr>
              <a:t>Tool</a:t>
            </a:r>
            <a:endParaRPr lang="es-ES" sz="1400" b="1" dirty="0">
              <a:solidFill>
                <a:schemeClr val="accent5"/>
              </a:solidFill>
            </a:endParaRPr>
          </a:p>
          <a:p>
            <a:r>
              <a:rPr lang="es-ES" sz="1400" b="1" dirty="0">
                <a:solidFill>
                  <a:schemeClr val="accent5"/>
                </a:solidFill>
              </a:rPr>
              <a:t>Bar</a:t>
            </a:r>
            <a:r>
              <a:rPr lang="es-ES" sz="1400" dirty="0">
                <a:solidFill>
                  <a:srgbClr val="595959"/>
                </a:solidFill>
              </a:rPr>
              <a:t> </a:t>
            </a:r>
            <a:r>
              <a:rPr lang="es-ES" sz="1400" b="1" dirty="0">
                <a:solidFill>
                  <a:srgbClr val="595959"/>
                </a:solidFill>
              </a:rPr>
              <a:t>/Quick links</a:t>
            </a:r>
          </a:p>
        </p:txBody>
      </p:sp>
    </p:spTree>
    <p:extLst>
      <p:ext uri="{BB962C8B-B14F-4D97-AF65-F5344CB8AC3E}">
        <p14:creationId xmlns:p14="http://schemas.microsoft.com/office/powerpoint/2010/main" val="102997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56656" y="372196"/>
            <a:ext cx="7430691" cy="561692"/>
          </a:xfrm>
          <a:prstGeom prst="rect">
            <a:avLst/>
          </a:prstGeom>
          <a:noFill/>
        </p:spPr>
        <p:txBody>
          <a:bodyPr wrap="square" lIns="68580" tIns="34290" rIns="68580" bIns="34290" rtlCol="0">
            <a:spAutoFit/>
          </a:bodyPr>
          <a:lstStyle/>
          <a:p>
            <a:pPr lvl="0" algn="ctr"/>
            <a:r>
              <a:rPr lang="es-ES_tradnl" sz="3200" b="1" dirty="0">
                <a:solidFill>
                  <a:srgbClr val="FFFFFF"/>
                </a:solidFill>
                <a:hlinkClick r:id="rId2"/>
              </a:rPr>
              <a:t>CIMNE IN THE WORLD</a:t>
            </a:r>
            <a:endParaRPr lang="es-ES" sz="3200" b="1" dirty="0"/>
          </a:p>
        </p:txBody>
      </p:sp>
      <p:pic>
        <p:nvPicPr>
          <p:cNvPr id="2" name="Imagen 1" descr="mapa-sede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49429"/>
            <a:ext cx="9144000" cy="5783272"/>
          </a:xfrm>
          <a:prstGeom prst="rect">
            <a:avLst/>
          </a:prstGeom>
        </p:spPr>
      </p:pic>
      <p:pic>
        <p:nvPicPr>
          <p:cNvPr id="6" name="Imagen 5"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11104265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1-A.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874" y="-191984"/>
            <a:ext cx="6507126" cy="3601524"/>
          </a:xfrm>
          <a:prstGeom prst="rect">
            <a:avLst/>
          </a:prstGeom>
        </p:spPr>
      </p:pic>
      <p:pic>
        <p:nvPicPr>
          <p:cNvPr id="3" name="Imagen 2" descr="C1-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7571"/>
            <a:ext cx="9144000" cy="4513133"/>
          </a:xfrm>
          <a:prstGeom prst="rect">
            <a:avLst/>
          </a:prstGeom>
        </p:spPr>
      </p:pic>
      <p:sp>
        <p:nvSpPr>
          <p:cNvPr id="4" name="CuadroTexto 3"/>
          <p:cNvSpPr txBox="1"/>
          <p:nvPr/>
        </p:nvSpPr>
        <p:spPr>
          <a:xfrm>
            <a:off x="0" y="269427"/>
            <a:ext cx="2636873" cy="1107996"/>
          </a:xfrm>
          <a:prstGeom prst="rect">
            <a:avLst/>
          </a:prstGeom>
          <a:noFill/>
        </p:spPr>
        <p:txBody>
          <a:bodyPr wrap="square" rtlCol="0">
            <a:spAutoFit/>
          </a:bodyPr>
          <a:lstStyle/>
          <a:p>
            <a:pPr algn="ctr"/>
            <a:r>
              <a:rPr lang="es-ES" sz="2400" b="1" dirty="0" smtClean="0">
                <a:solidFill>
                  <a:srgbClr val="4BACC6"/>
                </a:solidFill>
              </a:rPr>
              <a:t>MAIN PREMISES </a:t>
            </a:r>
          </a:p>
          <a:p>
            <a:pPr algn="ctr"/>
            <a:endParaRPr lang="es-ES" sz="1400" dirty="0" smtClean="0">
              <a:solidFill>
                <a:schemeClr val="tx1">
                  <a:lumMod val="50000"/>
                  <a:lumOff val="50000"/>
                </a:schemeClr>
              </a:solidFill>
            </a:endParaRPr>
          </a:p>
          <a:p>
            <a:pPr algn="ctr"/>
            <a:r>
              <a:rPr lang="es-ES" sz="1400" dirty="0" smtClean="0">
                <a:solidFill>
                  <a:schemeClr val="tx1">
                    <a:lumMod val="50000"/>
                    <a:lumOff val="50000"/>
                  </a:schemeClr>
                </a:solidFill>
              </a:rPr>
              <a:t>C1 BUILDING AT UPC NORTH CAMPUS </a:t>
            </a:r>
            <a:r>
              <a:rPr lang="es-ES" sz="1400" b="1" dirty="0" smtClean="0">
                <a:solidFill>
                  <a:srgbClr val="4BACC6"/>
                </a:solidFill>
              </a:rPr>
              <a:t> </a:t>
            </a:r>
            <a:endParaRPr lang="es-ES" sz="1400" b="1" dirty="0">
              <a:solidFill>
                <a:srgbClr val="4BACC6"/>
              </a:solidFill>
            </a:endParaRPr>
          </a:p>
        </p:txBody>
      </p:sp>
    </p:spTree>
    <p:extLst>
      <p:ext uri="{BB962C8B-B14F-4D97-AF65-F5344CB8AC3E}">
        <p14:creationId xmlns:p14="http://schemas.microsoft.com/office/powerpoint/2010/main" val="13012249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b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4" name="CuadroTexto 3"/>
          <p:cNvSpPr txBox="1"/>
          <p:nvPr/>
        </p:nvSpPr>
        <p:spPr>
          <a:xfrm>
            <a:off x="0" y="6176722"/>
            <a:ext cx="9144000" cy="461665"/>
          </a:xfrm>
          <a:prstGeom prst="rect">
            <a:avLst/>
          </a:prstGeom>
          <a:noFill/>
        </p:spPr>
        <p:txBody>
          <a:bodyPr wrap="square" rtlCol="0">
            <a:spAutoFit/>
          </a:bodyPr>
          <a:lstStyle/>
          <a:p>
            <a:pPr algn="ctr"/>
            <a:r>
              <a:rPr lang="es-ES" sz="2400" b="1" dirty="0" smtClean="0">
                <a:solidFill>
                  <a:srgbClr val="4BACC6"/>
                </a:solidFill>
              </a:rPr>
              <a:t>B0 BUILDING </a:t>
            </a:r>
            <a:r>
              <a:rPr lang="es-ES" sz="2400" b="1" dirty="0">
                <a:solidFill>
                  <a:srgbClr val="4BACC6"/>
                </a:solidFill>
              </a:rPr>
              <a:t>AT UPC </a:t>
            </a:r>
            <a:r>
              <a:rPr lang="es-ES" sz="2400" b="1" dirty="0" smtClean="0">
                <a:solidFill>
                  <a:srgbClr val="4BACC6"/>
                </a:solidFill>
              </a:rPr>
              <a:t>NORTH CAMPUS SINCE 2016</a:t>
            </a:r>
            <a:endParaRPr lang="es-ES" sz="2400" b="1" dirty="0">
              <a:solidFill>
                <a:srgbClr val="4BACC6"/>
              </a:solidFill>
            </a:endParaRPr>
          </a:p>
        </p:txBody>
      </p:sp>
    </p:spTree>
    <p:extLst>
      <p:ext uri="{BB962C8B-B14F-4D97-AF65-F5344CB8AC3E}">
        <p14:creationId xmlns:p14="http://schemas.microsoft.com/office/powerpoint/2010/main" val="2734684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biza.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
            <a:ext cx="4045055" cy="3762657"/>
          </a:xfrm>
          <a:prstGeom prst="rect">
            <a:avLst/>
          </a:prstGeom>
        </p:spPr>
      </p:pic>
      <p:pic>
        <p:nvPicPr>
          <p:cNvPr id="4" name="Imagen 3" descr="madri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27368" y="-121221"/>
            <a:ext cx="5098945" cy="3883877"/>
          </a:xfrm>
          <a:prstGeom prst="rect">
            <a:avLst/>
          </a:prstGeom>
        </p:spPr>
      </p:pic>
      <p:pic>
        <p:nvPicPr>
          <p:cNvPr id="5" name="Imagen 4" descr="castelldefel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771" y="3856080"/>
            <a:ext cx="4196595" cy="3093046"/>
          </a:xfrm>
          <a:prstGeom prst="rect">
            <a:avLst/>
          </a:prstGeom>
        </p:spPr>
      </p:pic>
      <p:pic>
        <p:nvPicPr>
          <p:cNvPr id="6" name="Imagen 5" descr="terrassa.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27368" y="3844322"/>
            <a:ext cx="5098945" cy="3642104"/>
          </a:xfrm>
          <a:prstGeom prst="rect">
            <a:avLst/>
          </a:prstGeom>
        </p:spPr>
      </p:pic>
      <p:sp>
        <p:nvSpPr>
          <p:cNvPr id="7" name="Rectángulo redondeado 6"/>
          <p:cNvSpPr/>
          <p:nvPr/>
        </p:nvSpPr>
        <p:spPr>
          <a:xfrm>
            <a:off x="3167149" y="2915370"/>
            <a:ext cx="1857903" cy="18579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3186771" y="3403576"/>
            <a:ext cx="1838281" cy="830997"/>
          </a:xfrm>
          <a:prstGeom prst="rect">
            <a:avLst/>
          </a:prstGeom>
          <a:noFill/>
        </p:spPr>
        <p:txBody>
          <a:bodyPr wrap="square" rtlCol="0">
            <a:spAutoFit/>
          </a:bodyPr>
          <a:lstStyle/>
          <a:p>
            <a:pPr algn="ctr"/>
            <a:r>
              <a:rPr lang="es-ES" sz="2400" b="1" dirty="0" smtClean="0">
                <a:solidFill>
                  <a:srgbClr val="F2F2F2"/>
                </a:solidFill>
              </a:rPr>
              <a:t>PREMISES </a:t>
            </a:r>
          </a:p>
          <a:p>
            <a:pPr algn="ctr"/>
            <a:r>
              <a:rPr lang="es-ES" sz="2400" b="1" dirty="0" smtClean="0">
                <a:solidFill>
                  <a:srgbClr val="F2F2F2"/>
                </a:solidFill>
              </a:rPr>
              <a:t>IN SPAIN</a:t>
            </a:r>
            <a:endParaRPr lang="es-ES" sz="2400" b="1" dirty="0">
              <a:solidFill>
                <a:srgbClr val="F2F2F2"/>
              </a:solidFill>
            </a:endParaRPr>
          </a:p>
        </p:txBody>
      </p:sp>
      <p:sp>
        <p:nvSpPr>
          <p:cNvPr id="9" name="Rectángulo 8"/>
          <p:cNvSpPr/>
          <p:nvPr/>
        </p:nvSpPr>
        <p:spPr>
          <a:xfrm>
            <a:off x="96838" y="3339360"/>
            <a:ext cx="1105335" cy="364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CuadroTexto 9"/>
          <p:cNvSpPr txBox="1"/>
          <p:nvPr/>
        </p:nvSpPr>
        <p:spPr>
          <a:xfrm>
            <a:off x="258696" y="3334534"/>
            <a:ext cx="761747" cy="369332"/>
          </a:xfrm>
          <a:prstGeom prst="rect">
            <a:avLst/>
          </a:prstGeom>
          <a:noFill/>
        </p:spPr>
        <p:txBody>
          <a:bodyPr wrap="none" rtlCol="0">
            <a:spAutoFit/>
          </a:bodyPr>
          <a:lstStyle/>
          <a:p>
            <a:r>
              <a:rPr lang="es-ES" dirty="0" smtClean="0">
                <a:solidFill>
                  <a:schemeClr val="accent5"/>
                </a:solidFill>
              </a:rPr>
              <a:t>IBIZA</a:t>
            </a:r>
            <a:endParaRPr lang="es-ES" dirty="0">
              <a:solidFill>
                <a:schemeClr val="accent5"/>
              </a:solidFill>
            </a:endParaRPr>
          </a:p>
        </p:txBody>
      </p:sp>
      <p:sp>
        <p:nvSpPr>
          <p:cNvPr id="11" name="Rectángulo 10"/>
          <p:cNvSpPr/>
          <p:nvPr/>
        </p:nvSpPr>
        <p:spPr>
          <a:xfrm>
            <a:off x="7965532" y="4826"/>
            <a:ext cx="1105335" cy="364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7986282" y="0"/>
            <a:ext cx="1095147" cy="369332"/>
          </a:xfrm>
          <a:prstGeom prst="rect">
            <a:avLst/>
          </a:prstGeom>
          <a:noFill/>
        </p:spPr>
        <p:txBody>
          <a:bodyPr wrap="none" rtlCol="0">
            <a:spAutoFit/>
          </a:bodyPr>
          <a:lstStyle/>
          <a:p>
            <a:r>
              <a:rPr lang="es-ES" dirty="0" smtClean="0">
                <a:solidFill>
                  <a:srgbClr val="4BACC6"/>
                </a:solidFill>
              </a:rPr>
              <a:t>MADRID</a:t>
            </a:r>
            <a:endParaRPr lang="es-ES" dirty="0">
              <a:solidFill>
                <a:srgbClr val="4BACC6"/>
              </a:solidFill>
            </a:endParaRPr>
          </a:p>
        </p:txBody>
      </p:sp>
      <p:sp>
        <p:nvSpPr>
          <p:cNvPr id="13" name="Rectángulo 12"/>
          <p:cNvSpPr/>
          <p:nvPr/>
        </p:nvSpPr>
        <p:spPr>
          <a:xfrm>
            <a:off x="-2580" y="6469537"/>
            <a:ext cx="3059889" cy="364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CuadroTexto 13"/>
          <p:cNvSpPr txBox="1"/>
          <p:nvPr/>
        </p:nvSpPr>
        <p:spPr>
          <a:xfrm>
            <a:off x="159278" y="6464711"/>
            <a:ext cx="2814217" cy="369332"/>
          </a:xfrm>
          <a:prstGeom prst="rect">
            <a:avLst/>
          </a:prstGeom>
          <a:noFill/>
        </p:spPr>
        <p:txBody>
          <a:bodyPr wrap="none" rtlCol="0">
            <a:spAutoFit/>
          </a:bodyPr>
          <a:lstStyle/>
          <a:p>
            <a:r>
              <a:rPr lang="es-ES" dirty="0" smtClean="0">
                <a:solidFill>
                  <a:srgbClr val="4BACC6"/>
                </a:solidFill>
              </a:rPr>
              <a:t>CASTELLDEFELS (BCN)</a:t>
            </a:r>
            <a:endParaRPr lang="es-ES" dirty="0">
              <a:solidFill>
                <a:srgbClr val="4BACC6"/>
              </a:solidFill>
            </a:endParaRPr>
          </a:p>
        </p:txBody>
      </p:sp>
      <p:sp>
        <p:nvSpPr>
          <p:cNvPr id="17" name="Rectángulo 16"/>
          <p:cNvSpPr/>
          <p:nvPr/>
        </p:nvSpPr>
        <p:spPr>
          <a:xfrm>
            <a:off x="6960047" y="3931357"/>
            <a:ext cx="2110820" cy="364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CuadroTexto 17"/>
          <p:cNvSpPr txBox="1"/>
          <p:nvPr/>
        </p:nvSpPr>
        <p:spPr>
          <a:xfrm>
            <a:off x="6960047" y="3901152"/>
            <a:ext cx="2121382" cy="369332"/>
          </a:xfrm>
          <a:prstGeom prst="rect">
            <a:avLst/>
          </a:prstGeom>
          <a:noFill/>
        </p:spPr>
        <p:txBody>
          <a:bodyPr wrap="none" rtlCol="0">
            <a:spAutoFit/>
          </a:bodyPr>
          <a:lstStyle/>
          <a:p>
            <a:r>
              <a:rPr lang="es-ES" dirty="0" smtClean="0">
                <a:solidFill>
                  <a:srgbClr val="4BACC6"/>
                </a:solidFill>
              </a:rPr>
              <a:t>TERRASSA (BCN)</a:t>
            </a:r>
            <a:endParaRPr lang="es-ES" dirty="0">
              <a:solidFill>
                <a:srgbClr val="4BACC6"/>
              </a:solidFill>
            </a:endParaRPr>
          </a:p>
        </p:txBody>
      </p:sp>
    </p:spTree>
    <p:extLst>
      <p:ext uri="{BB962C8B-B14F-4D97-AF65-F5344CB8AC3E}">
        <p14:creationId xmlns:p14="http://schemas.microsoft.com/office/powerpoint/2010/main" val="40670554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aula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15493"/>
            <a:ext cx="9144000" cy="6464401"/>
          </a:xfrm>
          <a:prstGeom prst="rect">
            <a:avLst/>
          </a:prstGeom>
        </p:spPr>
      </p:pic>
      <p:pic>
        <p:nvPicPr>
          <p:cNvPr id="5" name="Imagen 4"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32059838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3200" b="1" dirty="0" smtClean="0">
                <a:hlinkClick r:id="rId2"/>
              </a:rPr>
              <a:t>International </a:t>
            </a:r>
            <a:r>
              <a:rPr lang="es-ES" sz="3200" b="1" dirty="0">
                <a:hlinkClick r:id="rId2"/>
              </a:rPr>
              <a:t>branches</a:t>
            </a:r>
          </a:p>
        </p:txBody>
      </p:sp>
      <p:sp>
        <p:nvSpPr>
          <p:cNvPr id="18" name="CuadroTexto 17"/>
          <p:cNvSpPr txBox="1"/>
          <p:nvPr/>
        </p:nvSpPr>
        <p:spPr>
          <a:xfrm>
            <a:off x="585001" y="4515420"/>
            <a:ext cx="1802593"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LATIN AMERICA</a:t>
            </a:r>
            <a:endParaRPr lang="es-ES" sz="1200" b="1" dirty="0">
              <a:solidFill>
                <a:srgbClr val="215968"/>
              </a:solidFill>
            </a:endParaRPr>
          </a:p>
        </p:txBody>
      </p:sp>
      <p:sp>
        <p:nvSpPr>
          <p:cNvPr id="19" name="CuadroTexto 18"/>
          <p:cNvSpPr txBox="1"/>
          <p:nvPr/>
        </p:nvSpPr>
        <p:spPr>
          <a:xfrm>
            <a:off x="2959936" y="4443497"/>
            <a:ext cx="5834946" cy="2290360"/>
          </a:xfrm>
          <a:prstGeom prst="rect">
            <a:avLst/>
          </a:prstGeom>
          <a:noFill/>
        </p:spPr>
        <p:txBody>
          <a:bodyPr wrap="square" lIns="91429" tIns="45715" rIns="91429" bIns="45715" rtlCol="0">
            <a:spAutoFit/>
          </a:bodyPr>
          <a:lstStyle/>
          <a:p>
            <a:pPr algn="just"/>
            <a:r>
              <a:rPr lang="en-US" sz="1400" dirty="0">
                <a:solidFill>
                  <a:srgbClr val="7F7F7F"/>
                </a:solidFill>
              </a:rPr>
              <a:t>The formal establishment of CIMNE in Latin America has been initiated by creating a Foundation to foster the activity of CIMNE in that region.</a:t>
            </a:r>
          </a:p>
          <a:p>
            <a:pPr algn="just"/>
            <a:endParaRPr lang="en-US" sz="1400" dirty="0">
              <a:solidFill>
                <a:srgbClr val="7F7F7F"/>
              </a:solidFill>
            </a:endParaRPr>
          </a:p>
          <a:p>
            <a:pPr algn="just"/>
            <a:r>
              <a:rPr lang="en-US" sz="1400" dirty="0">
                <a:solidFill>
                  <a:srgbClr val="7F7F7F"/>
                </a:solidFill>
              </a:rPr>
              <a:t>CIMNE-Latin American Foundation (FCL) is located in the city of Santa Fe (Argentina), the place where the first CIMNE Classroom in the Latin America was created in cooperation with the University of </a:t>
            </a:r>
            <a:r>
              <a:rPr lang="en-US" sz="1400" dirty="0" err="1">
                <a:solidFill>
                  <a:srgbClr val="7F7F7F"/>
                </a:solidFill>
              </a:rPr>
              <a:t>Litoral</a:t>
            </a:r>
            <a:r>
              <a:rPr lang="en-US" sz="1400" dirty="0" smtClean="0">
                <a:solidFill>
                  <a:srgbClr val="7F7F7F"/>
                </a:solidFill>
              </a:rPr>
              <a:t>.</a:t>
            </a:r>
            <a:endParaRPr lang="en-US" sz="1400" dirty="0">
              <a:solidFill>
                <a:srgbClr val="7F7F7F"/>
              </a:solidFill>
            </a:endParaRPr>
          </a:p>
          <a:p>
            <a:pPr algn="just">
              <a:spcBef>
                <a:spcPts val="500"/>
              </a:spcBef>
            </a:pPr>
            <a:r>
              <a:rPr lang="en-US" sz="1400" b="1" dirty="0">
                <a:solidFill>
                  <a:srgbClr val="4BACC6"/>
                </a:solidFill>
              </a:rPr>
              <a:t>Coordinator: </a:t>
            </a:r>
            <a:r>
              <a:rPr lang="en-US" sz="1400" dirty="0">
                <a:solidFill>
                  <a:srgbClr val="7F7F7F"/>
                </a:solidFill>
              </a:rPr>
              <a:t>Mr. Javier </a:t>
            </a:r>
            <a:r>
              <a:rPr lang="en-US" sz="1400" dirty="0" err="1">
                <a:solidFill>
                  <a:srgbClr val="7F7F7F"/>
                </a:solidFill>
              </a:rPr>
              <a:t>Piazzese</a:t>
            </a:r>
            <a:r>
              <a:rPr lang="en-US" sz="1400" dirty="0" smtClean="0">
                <a:solidFill>
                  <a:srgbClr val="7F7F7F"/>
                </a:solidFill>
              </a:rPr>
              <a:t>.</a:t>
            </a:r>
            <a:endParaRPr lang="es-ES" sz="1400" baseline="30000" dirty="0">
              <a:solidFill>
                <a:srgbClr val="7F7F7F"/>
              </a:solidFill>
            </a:endParaRPr>
          </a:p>
          <a:p>
            <a:endParaRPr lang="pl-PL" sz="2000" b="1" i="1" baseline="30000" dirty="0">
              <a:solidFill>
                <a:schemeClr val="accent5"/>
              </a:solidFill>
            </a:endParaRPr>
          </a:p>
          <a:p>
            <a:r>
              <a:rPr lang="pl-PL" sz="2000" b="1" i="1" baseline="30000" dirty="0" err="1">
                <a:solidFill>
                  <a:schemeClr val="accent5"/>
                </a:solidFill>
              </a:rPr>
              <a:t>www.cimne.com</a:t>
            </a:r>
            <a:r>
              <a:rPr lang="pl-PL" sz="2000" b="1" i="1" baseline="30000" dirty="0">
                <a:solidFill>
                  <a:schemeClr val="accent5"/>
                </a:solidFill>
              </a:rPr>
              <a:t>/</a:t>
            </a:r>
            <a:r>
              <a:rPr lang="pl-PL" sz="2000" b="1" i="1" baseline="30000" dirty="0" err="1">
                <a:solidFill>
                  <a:schemeClr val="accent5"/>
                </a:solidFill>
              </a:rPr>
              <a:t>fcl</a:t>
            </a:r>
            <a:endParaRPr lang="pl-PL" sz="2000" b="1" i="1" baseline="30000" dirty="0">
              <a:solidFill>
                <a:schemeClr val="accent5"/>
              </a:solidFill>
            </a:endParaRPr>
          </a:p>
          <a:p>
            <a:endParaRPr lang="es-ES" sz="1400" dirty="0">
              <a:solidFill>
                <a:srgbClr val="7F7F7F"/>
              </a:solidFill>
            </a:endParaRPr>
          </a:p>
        </p:txBody>
      </p:sp>
      <p:pic>
        <p:nvPicPr>
          <p:cNvPr id="21" name="Imagen 20"/>
          <p:cNvPicPr>
            <a:picLocks noChangeAspect="1"/>
          </p:cNvPicPr>
          <p:nvPr/>
        </p:nvPicPr>
        <p:blipFill>
          <a:blip r:embed="rId3"/>
          <a:stretch>
            <a:fillRect/>
          </a:stretch>
        </p:blipFill>
        <p:spPr>
          <a:xfrm>
            <a:off x="585001" y="4772781"/>
            <a:ext cx="1802593" cy="1218851"/>
          </a:xfrm>
          <a:prstGeom prst="rect">
            <a:avLst/>
          </a:prstGeom>
        </p:spPr>
      </p:pic>
      <p:sp>
        <p:nvSpPr>
          <p:cNvPr id="22" name="CuadroTexto 21"/>
          <p:cNvSpPr txBox="1"/>
          <p:nvPr/>
        </p:nvSpPr>
        <p:spPr>
          <a:xfrm>
            <a:off x="584999" y="1545372"/>
            <a:ext cx="1802592"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USA</a:t>
            </a:r>
            <a:endParaRPr lang="es-ES" sz="1200" b="1" dirty="0">
              <a:solidFill>
                <a:srgbClr val="215968"/>
              </a:solidFill>
            </a:endParaRPr>
          </a:p>
        </p:txBody>
      </p:sp>
      <p:sp>
        <p:nvSpPr>
          <p:cNvPr id="23" name="CuadroTexto 22"/>
          <p:cNvSpPr txBox="1"/>
          <p:nvPr/>
        </p:nvSpPr>
        <p:spPr>
          <a:xfrm>
            <a:off x="2959936" y="1415185"/>
            <a:ext cx="5834946" cy="2905914"/>
          </a:xfrm>
          <a:prstGeom prst="rect">
            <a:avLst/>
          </a:prstGeom>
          <a:noFill/>
        </p:spPr>
        <p:txBody>
          <a:bodyPr wrap="square" lIns="91429" tIns="45715" rIns="91429" bIns="45715" rtlCol="0">
            <a:spAutoFit/>
          </a:bodyPr>
          <a:lstStyle/>
          <a:p>
            <a:pPr algn="just"/>
            <a:r>
              <a:rPr lang="en-US" sz="1400" dirty="0">
                <a:solidFill>
                  <a:srgbClr val="7F7F7F"/>
                </a:solidFill>
              </a:rPr>
              <a:t>CIMNE has promoted the creation of a non-profit corporation CIMNE-USA with the aim of fostering the scientific and technological activities of CIMNE in the US in cooperation with universities, research centers and enterprises in that country</a:t>
            </a:r>
            <a:r>
              <a:rPr lang="en-US" sz="1400" dirty="0" smtClean="0">
                <a:solidFill>
                  <a:srgbClr val="7F7F7F"/>
                </a:solidFill>
              </a:rPr>
              <a:t>.</a:t>
            </a:r>
          </a:p>
          <a:p>
            <a:pPr algn="just"/>
            <a:endParaRPr lang="en-US" sz="1400" dirty="0">
              <a:solidFill>
                <a:srgbClr val="7F7F7F"/>
              </a:solidFill>
            </a:endParaRPr>
          </a:p>
          <a:p>
            <a:pPr algn="just"/>
            <a:r>
              <a:rPr lang="en-US" sz="1400" dirty="0">
                <a:solidFill>
                  <a:srgbClr val="7F7F7F"/>
                </a:solidFill>
              </a:rPr>
              <a:t>Dr. David Cranmer, CIMNE US Acting Executive Director, is a senior scientist at the National Institute of Standards and Technology (NIST) and advisor of many US companies. Mr. </a:t>
            </a:r>
            <a:r>
              <a:rPr lang="en-US" sz="1400" dirty="0" err="1">
                <a:solidFill>
                  <a:srgbClr val="7F7F7F"/>
                </a:solidFill>
              </a:rPr>
              <a:t>Varadaraju</a:t>
            </a:r>
            <a:r>
              <a:rPr lang="en-US" sz="1400" dirty="0">
                <a:solidFill>
                  <a:srgbClr val="7F7F7F"/>
                </a:solidFill>
              </a:rPr>
              <a:t> (</a:t>
            </a:r>
            <a:r>
              <a:rPr lang="en-US" sz="1400" dirty="0" err="1">
                <a:solidFill>
                  <a:srgbClr val="7F7F7F"/>
                </a:solidFill>
              </a:rPr>
              <a:t>Raju</a:t>
            </a:r>
            <a:r>
              <a:rPr lang="en-US" sz="1400" dirty="0">
                <a:solidFill>
                  <a:srgbClr val="7F7F7F"/>
                </a:solidFill>
              </a:rPr>
              <a:t>) </a:t>
            </a:r>
            <a:r>
              <a:rPr lang="en-US" sz="1400" dirty="0" err="1">
                <a:solidFill>
                  <a:srgbClr val="7F7F7F"/>
                </a:solidFill>
              </a:rPr>
              <a:t>Gandikota</a:t>
            </a:r>
            <a:r>
              <a:rPr lang="en-US" sz="1400" dirty="0">
                <a:solidFill>
                  <a:srgbClr val="7F7F7F"/>
                </a:solidFill>
              </a:rPr>
              <a:t> has recently been appointed CIMNE US Scientific Director. </a:t>
            </a:r>
          </a:p>
          <a:p>
            <a:pPr algn="just">
              <a:spcBef>
                <a:spcPts val="500"/>
              </a:spcBef>
            </a:pPr>
            <a:r>
              <a:rPr lang="en-US" sz="1400" b="1" dirty="0">
                <a:solidFill>
                  <a:srgbClr val="4BACC6"/>
                </a:solidFill>
              </a:rPr>
              <a:t>Coordinator: </a:t>
            </a:r>
            <a:r>
              <a:rPr lang="en-US" sz="1400" dirty="0">
                <a:solidFill>
                  <a:srgbClr val="7F7F7F"/>
                </a:solidFill>
              </a:rPr>
              <a:t>Ms. Francisca </a:t>
            </a:r>
            <a:r>
              <a:rPr lang="en-US" sz="1400" dirty="0" err="1">
                <a:solidFill>
                  <a:srgbClr val="7F7F7F"/>
                </a:solidFill>
              </a:rPr>
              <a:t>García</a:t>
            </a:r>
            <a:r>
              <a:rPr lang="en-US" sz="1400" dirty="0">
                <a:solidFill>
                  <a:srgbClr val="7F7F7F"/>
                </a:solidFill>
              </a:rPr>
              <a:t>-</a:t>
            </a:r>
            <a:r>
              <a:rPr lang="en-US" sz="1400" dirty="0" smtClean="0">
                <a:solidFill>
                  <a:srgbClr val="7F7F7F"/>
                </a:solidFill>
              </a:rPr>
              <a:t>Sicilia.</a:t>
            </a:r>
          </a:p>
          <a:p>
            <a:pPr algn="just"/>
            <a:endParaRPr lang="en-US" sz="2000" b="1" i="1" baseline="30000" dirty="0" smtClean="0">
              <a:solidFill>
                <a:srgbClr val="7F7F7F"/>
              </a:solidFill>
            </a:endParaRPr>
          </a:p>
          <a:p>
            <a:pPr algn="just"/>
            <a:r>
              <a:rPr lang="pl-PL" sz="2000" b="1" i="1" baseline="30000" dirty="0" err="1" smtClean="0">
                <a:solidFill>
                  <a:schemeClr val="accent5"/>
                </a:solidFill>
              </a:rPr>
              <a:t>www.cimne.com</a:t>
            </a:r>
            <a:r>
              <a:rPr lang="pl-PL" sz="2000" b="1" i="1" baseline="30000" dirty="0" smtClean="0">
                <a:solidFill>
                  <a:schemeClr val="accent5"/>
                </a:solidFill>
              </a:rPr>
              <a:t>/</a:t>
            </a:r>
            <a:r>
              <a:rPr lang="pl-PL" sz="2000" b="1" i="1" baseline="30000" dirty="0" err="1" smtClean="0">
                <a:solidFill>
                  <a:schemeClr val="accent5"/>
                </a:solidFill>
              </a:rPr>
              <a:t>usa</a:t>
            </a:r>
            <a:endParaRPr lang="pl-PL" sz="2000" b="1" i="1" baseline="30000" dirty="0" smtClean="0">
              <a:solidFill>
                <a:schemeClr val="accent5"/>
              </a:solidFill>
            </a:endParaRPr>
          </a:p>
          <a:p>
            <a:endParaRPr lang="es-ES" sz="1200" dirty="0">
              <a:solidFill>
                <a:srgbClr val="7F7F7F"/>
              </a:solidFill>
            </a:endParaRPr>
          </a:p>
        </p:txBody>
      </p:sp>
      <p:pic>
        <p:nvPicPr>
          <p:cNvPr id="24" name="Imagen 23" descr="cimne-usa.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4999" y="1802733"/>
            <a:ext cx="1802591" cy="1533923"/>
          </a:xfrm>
          <a:prstGeom prst="rect">
            <a:avLst/>
          </a:prstGeom>
        </p:spPr>
      </p:pic>
      <p:pic>
        <p:nvPicPr>
          <p:cNvPr id="25" name="Imagen 24"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2893592078"/>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5040682" y="4125380"/>
            <a:ext cx="3606765" cy="2732620"/>
          </a:xfrm>
          <a:prstGeom prst="rect">
            <a:avLst/>
          </a:prstGeom>
        </p:spPr>
      </p:pic>
      <p:sp>
        <p:nvSpPr>
          <p:cNvPr id="24" name="Título 1"/>
          <p:cNvSpPr txBox="1">
            <a:spLocks/>
          </p:cNvSpPr>
          <p:nvPr/>
        </p:nvSpPr>
        <p:spPr>
          <a:xfrm>
            <a:off x="256680" y="3018746"/>
            <a:ext cx="8915559" cy="738749"/>
          </a:xfrm>
          <a:prstGeom prst="rect">
            <a:avLst/>
          </a:prstGeom>
        </p:spPr>
        <p:txBody>
          <a:bodyPr vert="horz"/>
          <a:lstStyle>
            <a:lvl1pPr algn="ctr" defTabSz="457148" rtl="0" eaLnBrk="1" latinLnBrk="0" hangingPunct="1">
              <a:spcBef>
                <a:spcPct val="0"/>
              </a:spcBef>
              <a:buNone/>
              <a:defRPr sz="4300" kern="1200" cap="all">
                <a:solidFill>
                  <a:schemeClr val="bg1"/>
                </a:solidFill>
                <a:latin typeface="+mj-lt"/>
                <a:ea typeface="+mj-ea"/>
                <a:cs typeface="+mj-cs"/>
              </a:defRPr>
            </a:lvl1pPr>
          </a:lstStyle>
          <a:p>
            <a:r>
              <a:rPr lang="es-ES" sz="3200" dirty="0" err="1" smtClean="0"/>
              <a:t>Cimne</a:t>
            </a:r>
            <a:r>
              <a:rPr lang="es-ES" sz="3200" dirty="0" smtClean="0"/>
              <a:t> ACTIVITIES IN ASIA PACIFIC</a:t>
            </a:r>
            <a:endParaRPr lang="es-ES" sz="3200" dirty="0"/>
          </a:p>
        </p:txBody>
      </p:sp>
      <p:sp>
        <p:nvSpPr>
          <p:cNvPr id="25" name="CuadroTexto 24"/>
          <p:cNvSpPr txBox="1"/>
          <p:nvPr/>
        </p:nvSpPr>
        <p:spPr>
          <a:xfrm>
            <a:off x="405312" y="1955583"/>
            <a:ext cx="4177784" cy="4185751"/>
          </a:xfrm>
          <a:prstGeom prst="rect">
            <a:avLst/>
          </a:prstGeom>
          <a:noFill/>
        </p:spPr>
        <p:txBody>
          <a:bodyPr wrap="square" lIns="91429" tIns="45715" rIns="91429" bIns="45715" rtlCol="0">
            <a:spAutoFit/>
          </a:bodyPr>
          <a:lstStyle/>
          <a:p>
            <a:pPr algn="just"/>
            <a:r>
              <a:rPr lang="en-US" sz="1400" dirty="0">
                <a:solidFill>
                  <a:srgbClr val="7F7F7F"/>
                </a:solidFill>
              </a:rPr>
              <a:t>For more than 10 years, CIMNE has been collaborating with the People’s Republic of China in a number of fruitful cooperation agreements, RTD projects and some educational activities.</a:t>
            </a:r>
          </a:p>
          <a:p>
            <a:pPr algn="just"/>
            <a:endParaRPr lang="en-US" sz="1400" dirty="0" smtClean="0">
              <a:solidFill>
                <a:srgbClr val="7F7F7F"/>
              </a:solidFill>
            </a:endParaRPr>
          </a:p>
          <a:p>
            <a:pPr algn="just"/>
            <a:r>
              <a:rPr lang="en-US" sz="1400" dirty="0" smtClean="0">
                <a:solidFill>
                  <a:srgbClr val="7F7F7F"/>
                </a:solidFill>
              </a:rPr>
              <a:t>CIMNE </a:t>
            </a:r>
            <a:r>
              <a:rPr lang="en-US" sz="1400" dirty="0">
                <a:solidFill>
                  <a:srgbClr val="7F7F7F"/>
                </a:solidFill>
              </a:rPr>
              <a:t>has strong links with the most renowned scientific institutions in China, such as Peking University, Tsinghua University and several research </a:t>
            </a:r>
            <a:r>
              <a:rPr lang="en-US" sz="1400" dirty="0" err="1">
                <a:solidFill>
                  <a:srgbClr val="7F7F7F"/>
                </a:solidFill>
              </a:rPr>
              <a:t>centres</a:t>
            </a:r>
            <a:r>
              <a:rPr lang="en-US" sz="1400" dirty="0">
                <a:solidFill>
                  <a:srgbClr val="7F7F7F"/>
                </a:solidFill>
              </a:rPr>
              <a:t> of the Chinese Academy of Sciences or the Chinese Aeronautics Establishment</a:t>
            </a:r>
            <a:r>
              <a:rPr lang="en-US" sz="1400" dirty="0" smtClean="0">
                <a:solidFill>
                  <a:srgbClr val="7F7F7F"/>
                </a:solidFill>
              </a:rPr>
              <a:t>.</a:t>
            </a:r>
          </a:p>
          <a:p>
            <a:pPr algn="just"/>
            <a:endParaRPr lang="en-US" sz="1400" dirty="0">
              <a:solidFill>
                <a:srgbClr val="7F7F7F"/>
              </a:solidFill>
            </a:endParaRPr>
          </a:p>
          <a:p>
            <a:pPr algn="just"/>
            <a:r>
              <a:rPr lang="en-US" sz="1400" dirty="0">
                <a:solidFill>
                  <a:srgbClr val="7F7F7F"/>
                </a:solidFill>
              </a:rPr>
              <a:t>Supported by the 6th and 7th Framework </a:t>
            </a:r>
            <a:r>
              <a:rPr lang="en-US" sz="1400" dirty="0" err="1">
                <a:solidFill>
                  <a:srgbClr val="7F7F7F"/>
                </a:solidFill>
              </a:rPr>
              <a:t>Programme</a:t>
            </a:r>
            <a:r>
              <a:rPr lang="en-US" sz="1400" dirty="0">
                <a:solidFill>
                  <a:srgbClr val="7F7F7F"/>
                </a:solidFill>
              </a:rPr>
              <a:t> and the Horizon 2020 of the European Union, CIMNE has carried out the coordination on the European side of a series of projects aimed at promoting joint EU-China research in aeronautics. CIMNE also participates in research projects in areas of risk assessment of natural disasters.</a:t>
            </a:r>
            <a:endParaRPr lang="es-ES" sz="1200" dirty="0">
              <a:solidFill>
                <a:srgbClr val="7F7F7F"/>
              </a:solidFill>
            </a:endParaRPr>
          </a:p>
        </p:txBody>
      </p:sp>
      <p:sp>
        <p:nvSpPr>
          <p:cNvPr id="26" name="CuadroTexto 25"/>
          <p:cNvSpPr txBox="1"/>
          <p:nvPr/>
        </p:nvSpPr>
        <p:spPr>
          <a:xfrm>
            <a:off x="405312" y="1545372"/>
            <a:ext cx="4067003"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smtClean="0">
                <a:solidFill>
                  <a:srgbClr val="215968"/>
                </a:solidFill>
              </a:rPr>
              <a:t>CHINA</a:t>
            </a:r>
            <a:endParaRPr lang="es-ES" sz="1200" b="1" dirty="0">
              <a:solidFill>
                <a:srgbClr val="215968"/>
              </a:solidFill>
            </a:endParaRPr>
          </a:p>
        </p:txBody>
      </p:sp>
      <p:sp>
        <p:nvSpPr>
          <p:cNvPr id="27" name="CuadroTexto 26"/>
          <p:cNvSpPr txBox="1"/>
          <p:nvPr/>
        </p:nvSpPr>
        <p:spPr>
          <a:xfrm>
            <a:off x="4715524" y="1976068"/>
            <a:ext cx="4067003" cy="2246759"/>
          </a:xfrm>
          <a:prstGeom prst="rect">
            <a:avLst/>
          </a:prstGeom>
          <a:noFill/>
        </p:spPr>
        <p:txBody>
          <a:bodyPr wrap="square" lIns="91429" tIns="45715" rIns="91429" bIns="45715" rtlCol="0">
            <a:spAutoFit/>
          </a:bodyPr>
          <a:lstStyle/>
          <a:p>
            <a:pPr algn="just"/>
            <a:r>
              <a:rPr lang="en-US" sz="1400" dirty="0">
                <a:solidFill>
                  <a:srgbClr val="7F7F7F"/>
                </a:solidFill>
              </a:rPr>
              <a:t>CIMNE has collaborated for many years with Singaporean entities in the field of biomedicine, energy and marine engineering. </a:t>
            </a:r>
          </a:p>
          <a:p>
            <a:pPr algn="just"/>
            <a:endParaRPr lang="en-US" sz="1400" dirty="0" smtClean="0">
              <a:solidFill>
                <a:srgbClr val="7F7F7F"/>
              </a:solidFill>
            </a:endParaRPr>
          </a:p>
          <a:p>
            <a:pPr algn="just"/>
            <a:r>
              <a:rPr lang="en-US" sz="1400" dirty="0" smtClean="0">
                <a:solidFill>
                  <a:srgbClr val="7F7F7F"/>
                </a:solidFill>
              </a:rPr>
              <a:t>The </a:t>
            </a:r>
            <a:r>
              <a:rPr lang="en-US" sz="1400" dirty="0">
                <a:solidFill>
                  <a:srgbClr val="7F7F7F"/>
                </a:solidFill>
              </a:rPr>
              <a:t>most outstanding example of research collaboration with Singaporean institutions is the study carried out in cooperation with the Tan Tock </a:t>
            </a:r>
            <a:r>
              <a:rPr lang="en-US" sz="1400" dirty="0" err="1">
                <a:solidFill>
                  <a:srgbClr val="7F7F7F"/>
                </a:solidFill>
              </a:rPr>
              <a:t>Seng</a:t>
            </a:r>
            <a:r>
              <a:rPr lang="en-US" sz="1400" dirty="0">
                <a:solidFill>
                  <a:srgbClr val="7F7F7F"/>
                </a:solidFill>
              </a:rPr>
              <a:t> Hospital and NTU on mechanistic and pathology of the genesis, growth, and rupture of abdominal aortic aneurysms.</a:t>
            </a:r>
          </a:p>
        </p:txBody>
      </p:sp>
      <p:sp>
        <p:nvSpPr>
          <p:cNvPr id="28" name="CuadroTexto 27"/>
          <p:cNvSpPr txBox="1"/>
          <p:nvPr/>
        </p:nvSpPr>
        <p:spPr>
          <a:xfrm>
            <a:off x="4715524" y="1545372"/>
            <a:ext cx="4067003"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smtClean="0">
                <a:solidFill>
                  <a:srgbClr val="215968"/>
                </a:solidFill>
              </a:rPr>
              <a:t>SINGAPORE</a:t>
            </a:r>
            <a:endParaRPr lang="es-ES" sz="1200" b="1" dirty="0">
              <a:solidFill>
                <a:srgbClr val="215968"/>
              </a:solidFill>
            </a:endParaRPr>
          </a:p>
        </p:txBody>
      </p:sp>
      <p:sp>
        <p:nvSpPr>
          <p:cNvPr id="29" name="Título 1"/>
          <p:cNvSpPr>
            <a:spLocks noGrp="1"/>
          </p:cNvSpPr>
          <p:nvPr>
            <p:ph type="title"/>
          </p:nvPr>
        </p:nvSpPr>
        <p:spPr>
          <a:xfrm>
            <a:off x="0" y="438341"/>
            <a:ext cx="9172239" cy="642457"/>
          </a:xfrm>
        </p:spPr>
        <p:txBody>
          <a:bodyPr/>
          <a:lstStyle/>
          <a:p>
            <a:r>
              <a:rPr lang="es-ES" sz="3200" dirty="0" smtClean="0"/>
              <a:t>ACTIVITIES IN ASIA PACIFIC</a:t>
            </a:r>
            <a:endParaRPr lang="es-ES" sz="3200" dirty="0"/>
          </a:p>
        </p:txBody>
      </p:sp>
      <p:pic>
        <p:nvPicPr>
          <p:cNvPr id="30" name="Imagen 29"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1393790965"/>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400" dirty="0" err="1">
                <a:hlinkClick r:id="rId2"/>
              </a:rPr>
              <a:t>Scientific</a:t>
            </a:r>
            <a:r>
              <a:rPr lang="es-ES" sz="2400" dirty="0">
                <a:hlinkClick r:id="rId2"/>
              </a:rPr>
              <a:t> </a:t>
            </a:r>
            <a:r>
              <a:rPr lang="es-ES" sz="2400" dirty="0" err="1">
                <a:hlinkClick r:id="rId2"/>
              </a:rPr>
              <a:t>societies</a:t>
            </a:r>
            <a:endParaRPr lang="es-ES" sz="2400" dirty="0">
              <a:hlinkClick r:id="rId2"/>
            </a:endParaRPr>
          </a:p>
        </p:txBody>
      </p:sp>
      <p:pic>
        <p:nvPicPr>
          <p:cNvPr id="13" name="Imagen 12" descr="Semni-new.jpg">
            <a:hlinkClick r:id="rId3"/>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4611" y="1751819"/>
            <a:ext cx="1406704" cy="282767"/>
          </a:xfrm>
          <a:prstGeom prst="rect">
            <a:avLst/>
          </a:prstGeom>
        </p:spPr>
      </p:pic>
      <p:sp>
        <p:nvSpPr>
          <p:cNvPr id="14" name="CuadroTexto 13"/>
          <p:cNvSpPr txBox="1"/>
          <p:nvPr/>
        </p:nvSpPr>
        <p:spPr>
          <a:xfrm>
            <a:off x="2025414" y="1687867"/>
            <a:ext cx="6744331" cy="660339"/>
          </a:xfrm>
          <a:prstGeom prst="rect">
            <a:avLst/>
          </a:prstGeom>
          <a:noFill/>
        </p:spPr>
        <p:txBody>
          <a:bodyPr wrap="square" rtlCol="0">
            <a:spAutoFit/>
          </a:bodyPr>
          <a:lstStyle/>
          <a:p>
            <a:r>
              <a:rPr lang="es-ES_tradnl" sz="1200" b="1" dirty="0">
                <a:solidFill>
                  <a:srgbClr val="4BACC6"/>
                </a:solidFill>
              </a:rPr>
              <a:t>Sociedad Española de Métodos Numéricos en Ingeniería</a:t>
            </a:r>
          </a:p>
          <a:p>
            <a:r>
              <a:rPr lang="es-ES_tradnl" sz="1200" dirty="0">
                <a:solidFill>
                  <a:schemeClr val="tx1">
                    <a:lumMod val="50000"/>
                    <a:lumOff val="50000"/>
                  </a:schemeClr>
                </a:solidFill>
              </a:rPr>
              <a:t>CIMNE </a:t>
            </a:r>
            <a:r>
              <a:rPr lang="es-ES_tradnl" sz="1200" dirty="0" err="1">
                <a:solidFill>
                  <a:schemeClr val="tx1">
                    <a:lumMod val="50000"/>
                    <a:lumOff val="50000"/>
                  </a:schemeClr>
                </a:solidFill>
              </a:rPr>
              <a:t>holds</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General </a:t>
            </a:r>
            <a:r>
              <a:rPr lang="es-ES_tradnl" sz="1200" dirty="0" err="1">
                <a:solidFill>
                  <a:schemeClr val="tx1">
                    <a:lumMod val="50000"/>
                    <a:lumOff val="50000"/>
                  </a:schemeClr>
                </a:solidFill>
              </a:rPr>
              <a:t>Secretariat</a:t>
            </a:r>
            <a:r>
              <a:rPr lang="es-ES_tradnl" sz="1200" dirty="0">
                <a:solidFill>
                  <a:schemeClr val="tx1">
                    <a:lumMod val="50000"/>
                    <a:lumOff val="50000"/>
                  </a:schemeClr>
                </a:solidFill>
              </a:rPr>
              <a:t> of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Spanish</a:t>
            </a:r>
            <a:r>
              <a:rPr lang="es-ES_tradnl" sz="1200" dirty="0">
                <a:solidFill>
                  <a:schemeClr val="tx1">
                    <a:lumMod val="50000"/>
                    <a:lumOff val="50000"/>
                  </a:schemeClr>
                </a:solidFill>
              </a:rPr>
              <a:t> </a:t>
            </a:r>
            <a:r>
              <a:rPr lang="es-ES_tradnl" sz="1200" dirty="0" err="1">
                <a:solidFill>
                  <a:schemeClr val="tx1">
                    <a:lumMod val="50000"/>
                    <a:lumOff val="50000"/>
                  </a:schemeClr>
                </a:solidFill>
              </a:rPr>
              <a:t>Association</a:t>
            </a:r>
            <a:r>
              <a:rPr lang="es-ES_tradnl" sz="1200" dirty="0">
                <a:solidFill>
                  <a:schemeClr val="tx1">
                    <a:lumMod val="50000"/>
                    <a:lumOff val="50000"/>
                  </a:schemeClr>
                </a:solidFill>
              </a:rPr>
              <a:t>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Numerical</a:t>
            </a:r>
            <a:r>
              <a:rPr lang="es-ES_tradnl" sz="1200" dirty="0">
                <a:solidFill>
                  <a:schemeClr val="tx1">
                    <a:lumMod val="50000"/>
                    <a:lumOff val="50000"/>
                  </a:schemeClr>
                </a:solidFill>
              </a:rPr>
              <a:t> </a:t>
            </a:r>
            <a:r>
              <a:rPr lang="es-ES_tradnl" sz="1200" dirty="0" err="1">
                <a:solidFill>
                  <a:schemeClr val="tx1">
                    <a:lumMod val="50000"/>
                    <a:lumOff val="50000"/>
                  </a:schemeClr>
                </a:solidFill>
              </a:rPr>
              <a:t>Methods</a:t>
            </a:r>
            <a:r>
              <a:rPr lang="es-ES_tradnl" sz="1200" dirty="0">
                <a:solidFill>
                  <a:schemeClr val="tx1">
                    <a:lumMod val="50000"/>
                    <a:lumOff val="50000"/>
                  </a:schemeClr>
                </a:solidFill>
              </a:rPr>
              <a:t> in </a:t>
            </a:r>
            <a:r>
              <a:rPr lang="es-ES_tradnl" sz="1200" dirty="0" err="1">
                <a:solidFill>
                  <a:schemeClr val="tx1">
                    <a:lumMod val="50000"/>
                    <a:lumOff val="50000"/>
                  </a:schemeClr>
                </a:solidFill>
              </a:rPr>
              <a:t>Engineering</a:t>
            </a:r>
            <a:r>
              <a:rPr lang="es-ES_tradnl" sz="1200" dirty="0">
                <a:solidFill>
                  <a:schemeClr val="tx1">
                    <a:lumMod val="50000"/>
                    <a:lumOff val="50000"/>
                  </a:schemeClr>
                </a:solidFill>
              </a:rPr>
              <a:t>.</a:t>
            </a:r>
            <a:endParaRPr lang="es-ES" sz="1200" dirty="0">
              <a:solidFill>
                <a:schemeClr val="tx1">
                  <a:lumMod val="50000"/>
                  <a:lumOff val="50000"/>
                </a:schemeClr>
              </a:solidFill>
            </a:endParaRPr>
          </a:p>
        </p:txBody>
      </p:sp>
      <p:sp>
        <p:nvSpPr>
          <p:cNvPr id="16" name="CuadroTexto 15"/>
          <p:cNvSpPr txBox="1"/>
          <p:nvPr/>
        </p:nvSpPr>
        <p:spPr>
          <a:xfrm>
            <a:off x="2022489" y="2571180"/>
            <a:ext cx="7038169" cy="461665"/>
          </a:xfrm>
          <a:prstGeom prst="rect">
            <a:avLst/>
          </a:prstGeom>
          <a:noFill/>
        </p:spPr>
        <p:txBody>
          <a:bodyPr wrap="square" rtlCol="0">
            <a:spAutoFit/>
          </a:bodyPr>
          <a:lstStyle/>
          <a:p>
            <a:r>
              <a:rPr lang="en-US" sz="1200" b="1" dirty="0">
                <a:solidFill>
                  <a:srgbClr val="4BACC6"/>
                </a:solidFill>
              </a:rPr>
              <a:t>International Association For Computational Mechanics</a:t>
            </a:r>
          </a:p>
          <a:p>
            <a:r>
              <a:rPr lang="en-US" sz="1200" dirty="0">
                <a:solidFill>
                  <a:srgbClr val="7F7F7F"/>
                </a:solidFill>
              </a:rPr>
              <a:t>CIMNE holds the General Secretariat of the International Association for Computational Mechanics.</a:t>
            </a:r>
            <a:endParaRPr lang="es-ES" sz="1200" dirty="0">
              <a:solidFill>
                <a:srgbClr val="7F7F7F"/>
              </a:solidFill>
            </a:endParaRPr>
          </a:p>
        </p:txBody>
      </p:sp>
      <p:sp>
        <p:nvSpPr>
          <p:cNvPr id="20" name="CuadroTexto 19"/>
          <p:cNvSpPr txBox="1"/>
          <p:nvPr/>
        </p:nvSpPr>
        <p:spPr>
          <a:xfrm>
            <a:off x="2022490" y="3482455"/>
            <a:ext cx="6349386" cy="646331"/>
          </a:xfrm>
          <a:prstGeom prst="rect">
            <a:avLst/>
          </a:prstGeom>
          <a:noFill/>
        </p:spPr>
        <p:txBody>
          <a:bodyPr wrap="square" rtlCol="0">
            <a:spAutoFit/>
          </a:bodyPr>
          <a:lstStyle/>
          <a:p>
            <a:r>
              <a:rPr lang="en-US" sz="1200" b="1" dirty="0">
                <a:solidFill>
                  <a:srgbClr val="4BACC6"/>
                </a:solidFill>
              </a:rPr>
              <a:t>European Community on Computational Methods in Applied Sciences</a:t>
            </a:r>
          </a:p>
          <a:p>
            <a:r>
              <a:rPr lang="en-US" sz="1200" dirty="0">
                <a:solidFill>
                  <a:srgbClr val="7F7F7F"/>
                </a:solidFill>
              </a:rPr>
              <a:t>CIMNE holds the Secretariat of the European Community on Computational Methods in Applied Sciences.</a:t>
            </a:r>
            <a:endParaRPr lang="es-ES" sz="1200" dirty="0">
              <a:solidFill>
                <a:srgbClr val="7F7F7F"/>
              </a:solidFill>
            </a:endParaRPr>
          </a:p>
        </p:txBody>
      </p:sp>
      <p:sp>
        <p:nvSpPr>
          <p:cNvPr id="21" name="CuadroTexto 20"/>
          <p:cNvSpPr txBox="1"/>
          <p:nvPr/>
        </p:nvSpPr>
        <p:spPr>
          <a:xfrm>
            <a:off x="2016288" y="4374349"/>
            <a:ext cx="7650818" cy="646331"/>
          </a:xfrm>
          <a:prstGeom prst="rect">
            <a:avLst/>
          </a:prstGeom>
          <a:noFill/>
        </p:spPr>
        <p:txBody>
          <a:bodyPr wrap="square" rtlCol="0">
            <a:spAutoFit/>
          </a:bodyPr>
          <a:lstStyle/>
          <a:p>
            <a:r>
              <a:rPr lang="en-US" sz="1200" b="1" dirty="0">
                <a:solidFill>
                  <a:schemeClr val="accent5"/>
                </a:solidFill>
              </a:rPr>
              <a:t>European Research Community On Flow, Turbulence And Combustion</a:t>
            </a:r>
          </a:p>
          <a:p>
            <a:r>
              <a:rPr lang="en-US" sz="1200" dirty="0">
                <a:solidFill>
                  <a:srgbClr val="7F7F7F"/>
                </a:solidFill>
              </a:rPr>
              <a:t>CIMNE is a Pilot Centre for the European Research Community in Flow, Turbulence and Combustion. ERCOFTAC Spanish Pilot Centre.</a:t>
            </a:r>
            <a:endParaRPr lang="es-ES" sz="1200" dirty="0">
              <a:solidFill>
                <a:srgbClr val="7F7F7F"/>
              </a:solidFill>
            </a:endParaRPr>
          </a:p>
        </p:txBody>
      </p:sp>
      <p:sp>
        <p:nvSpPr>
          <p:cNvPr id="22" name="CuadroTexto 21"/>
          <p:cNvSpPr txBox="1"/>
          <p:nvPr/>
        </p:nvSpPr>
        <p:spPr>
          <a:xfrm>
            <a:off x="2016288" y="5358144"/>
            <a:ext cx="6872950" cy="830997"/>
          </a:xfrm>
          <a:prstGeom prst="rect">
            <a:avLst/>
          </a:prstGeom>
          <a:noFill/>
        </p:spPr>
        <p:txBody>
          <a:bodyPr wrap="square" rtlCol="0">
            <a:spAutoFit/>
          </a:bodyPr>
          <a:lstStyle/>
          <a:p>
            <a:r>
              <a:rPr lang="en-US" sz="1200" b="1" dirty="0">
                <a:solidFill>
                  <a:srgbClr val="4BACC6"/>
                </a:solidFill>
              </a:rPr>
              <a:t>International Association of CIMNE Classrooms</a:t>
            </a:r>
          </a:p>
          <a:p>
            <a:r>
              <a:rPr lang="en-US" sz="1200" dirty="0">
                <a:solidFill>
                  <a:srgbClr val="7F7F7F"/>
                </a:solidFill>
              </a:rPr>
              <a:t>The International Association of CIMNE Classrooms is a non-governmental civil non-profit organization which aims to promote the advancement of numerical methods in a common academic space.</a:t>
            </a:r>
            <a:endParaRPr lang="es-ES" sz="1200" dirty="0">
              <a:solidFill>
                <a:srgbClr val="7F7F7F"/>
              </a:solidFill>
            </a:endParaRPr>
          </a:p>
        </p:txBody>
      </p:sp>
      <p:pic>
        <p:nvPicPr>
          <p:cNvPr id="23" name="Imagen 22" descr="aiac-logo.png">
            <a:hlinkClick r:id="rId5"/>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611" y="5416457"/>
            <a:ext cx="1680805" cy="551083"/>
          </a:xfrm>
          <a:prstGeom prst="rect">
            <a:avLst/>
          </a:prstGeom>
        </p:spPr>
      </p:pic>
      <p:pic>
        <p:nvPicPr>
          <p:cNvPr id="24" name="Imagen 23" descr="ERCOFTAC.jpg">
            <a:hlinkClick r:id="rId7"/>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2726" y="4242844"/>
            <a:ext cx="998604" cy="996064"/>
          </a:xfrm>
          <a:prstGeom prst="rect">
            <a:avLst/>
          </a:prstGeom>
        </p:spPr>
      </p:pic>
      <p:pic>
        <p:nvPicPr>
          <p:cNvPr id="25" name="Imagen 24" descr="eccomas_50cm.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00140" y="3137359"/>
            <a:ext cx="1650449" cy="922481"/>
          </a:xfrm>
          <a:prstGeom prst="rect">
            <a:avLst/>
          </a:prstGeom>
        </p:spPr>
      </p:pic>
      <p:pic>
        <p:nvPicPr>
          <p:cNvPr id="26" name="Imagen 25" descr="LogoIACM.jpg">
            <a:hlinkClick r:id="rId11"/>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35126" y="2348206"/>
            <a:ext cx="1424092" cy="712046"/>
          </a:xfrm>
          <a:prstGeom prst="rect">
            <a:avLst/>
          </a:prstGeom>
        </p:spPr>
      </p:pic>
      <p:pic>
        <p:nvPicPr>
          <p:cNvPr id="27" name="Imagen 26" descr="log-cimne-negro.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Tree>
    <p:extLst>
      <p:ext uri="{BB962C8B-B14F-4D97-AF65-F5344CB8AC3E}">
        <p14:creationId xmlns:p14="http://schemas.microsoft.com/office/powerpoint/2010/main" val="5370935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524071"/>
            <a:ext cx="9143999" cy="659563"/>
          </a:xfrm>
        </p:spPr>
        <p:txBody>
          <a:bodyPr/>
          <a:lstStyle/>
          <a:p>
            <a:pPr algn="ctr"/>
            <a:r>
              <a:rPr lang="es-ES" sz="2800" b="1" dirty="0">
                <a:hlinkClick r:id="rId2"/>
              </a:rPr>
              <a:t>NEW BROAD RESEARCH AREAS AND ALLIANCES</a:t>
            </a:r>
            <a:endParaRPr lang="es-ES" sz="2800" b="1" dirty="0"/>
          </a:p>
        </p:txBody>
      </p:sp>
      <p:sp>
        <p:nvSpPr>
          <p:cNvPr id="3" name="CuadroTexto 2"/>
          <p:cNvSpPr txBox="1"/>
          <p:nvPr/>
        </p:nvSpPr>
        <p:spPr>
          <a:xfrm>
            <a:off x="662788" y="1856965"/>
            <a:ext cx="5369953" cy="3424014"/>
          </a:xfrm>
          <a:prstGeom prst="rect">
            <a:avLst/>
          </a:prstGeom>
          <a:noFill/>
        </p:spPr>
        <p:txBody>
          <a:bodyPr wrap="square" lIns="68580" tIns="34290" rIns="68580" bIns="34290" rtlCol="0">
            <a:spAutoFit/>
          </a:bodyPr>
          <a:lstStyle/>
          <a:p>
            <a:r>
              <a:rPr lang="en-US" sz="2100" b="1" i="1" dirty="0">
                <a:solidFill>
                  <a:srgbClr val="4BACC6"/>
                </a:solidFill>
              </a:rPr>
              <a:t>FLUMEN Institute </a:t>
            </a:r>
          </a:p>
          <a:p>
            <a:r>
              <a:rPr lang="en-US" sz="2100" b="1" i="1" dirty="0">
                <a:solidFill>
                  <a:srgbClr val="4BACC6"/>
                </a:solidFill>
              </a:rPr>
              <a:t>for River Dynamics and Hydrologic Engineering </a:t>
            </a:r>
          </a:p>
          <a:p>
            <a:endParaRPr lang="en-US" sz="1500" b="1" i="1" dirty="0">
              <a:solidFill>
                <a:srgbClr val="FF0000"/>
              </a:solidFill>
            </a:endParaRPr>
          </a:p>
          <a:p>
            <a:r>
              <a:rPr lang="en-US" sz="1500" i="1" dirty="0">
                <a:solidFill>
                  <a:schemeClr val="tx1">
                    <a:lumMod val="50000"/>
                    <a:lumOff val="50000"/>
                  </a:schemeClr>
                </a:solidFill>
              </a:rPr>
              <a:t>A partnership between CIMNE and UPC · </a:t>
            </a:r>
            <a:r>
              <a:rPr lang="en-US" sz="1500" i="1" dirty="0" err="1">
                <a:solidFill>
                  <a:schemeClr val="tx1">
                    <a:lumMod val="50000"/>
                    <a:lumOff val="50000"/>
                  </a:schemeClr>
                </a:solidFill>
              </a:rPr>
              <a:t>BarcelonaTech</a:t>
            </a:r>
            <a:r>
              <a:rPr lang="en-US" sz="1500" i="1" dirty="0">
                <a:solidFill>
                  <a:schemeClr val="tx1">
                    <a:lumMod val="50000"/>
                    <a:lumOff val="50000"/>
                  </a:schemeClr>
                </a:solidFill>
              </a:rPr>
              <a:t>, </a:t>
            </a:r>
            <a:endParaRPr lang="en-US" sz="1500" i="1" dirty="0" smtClean="0">
              <a:solidFill>
                <a:schemeClr val="tx1">
                  <a:lumMod val="50000"/>
                  <a:lumOff val="50000"/>
                </a:schemeClr>
              </a:solidFill>
            </a:endParaRPr>
          </a:p>
          <a:p>
            <a:r>
              <a:rPr lang="en-US" sz="1500" i="1" dirty="0" smtClean="0">
                <a:solidFill>
                  <a:schemeClr val="tx1">
                    <a:lumMod val="50000"/>
                    <a:lumOff val="50000"/>
                  </a:schemeClr>
                </a:solidFill>
              </a:rPr>
              <a:t>since 2012.</a:t>
            </a:r>
            <a:endParaRPr lang="en-US" sz="1200" i="1" dirty="0">
              <a:solidFill>
                <a:schemeClr val="tx1">
                  <a:lumMod val="50000"/>
                  <a:lumOff val="50000"/>
                </a:schemeClr>
              </a:solidFill>
            </a:endParaRPr>
          </a:p>
          <a:p>
            <a:endParaRPr lang="en-US" sz="1200" dirty="0">
              <a:solidFill>
                <a:schemeClr val="tx1">
                  <a:lumMod val="50000"/>
                  <a:lumOff val="50000"/>
                </a:schemeClr>
              </a:solidFill>
            </a:endParaRPr>
          </a:p>
          <a:p>
            <a:r>
              <a:rPr lang="en-US" sz="1500" dirty="0">
                <a:solidFill>
                  <a:schemeClr val="tx1">
                    <a:lumMod val="50000"/>
                    <a:lumOff val="50000"/>
                  </a:schemeClr>
                </a:solidFill>
              </a:rPr>
              <a:t>The objectives of FLUMEN are the promotion of research and technology transfer activities in the field of river dynamics and hydrologic engineering. </a:t>
            </a:r>
          </a:p>
          <a:p>
            <a:endParaRPr lang="en-US" sz="1500" dirty="0">
              <a:solidFill>
                <a:schemeClr val="tx1">
                  <a:lumMod val="50000"/>
                  <a:lumOff val="50000"/>
                </a:schemeClr>
              </a:solidFill>
            </a:endParaRPr>
          </a:p>
          <a:p>
            <a:r>
              <a:rPr lang="en-US" sz="1500" dirty="0">
                <a:solidFill>
                  <a:schemeClr val="tx1">
                    <a:lumMod val="50000"/>
                    <a:lumOff val="50000"/>
                  </a:schemeClr>
                </a:solidFill>
              </a:rPr>
              <a:t>The </a:t>
            </a:r>
            <a:r>
              <a:rPr lang="en-US" sz="1500" dirty="0" err="1">
                <a:solidFill>
                  <a:schemeClr val="tx1">
                    <a:lumMod val="50000"/>
                    <a:lumOff val="50000"/>
                  </a:schemeClr>
                </a:solidFill>
              </a:rPr>
              <a:t>Flumen</a:t>
            </a:r>
            <a:r>
              <a:rPr lang="en-US" sz="1500" dirty="0">
                <a:solidFill>
                  <a:schemeClr val="tx1">
                    <a:lumMod val="50000"/>
                    <a:lumOff val="50000"/>
                  </a:schemeClr>
                </a:solidFill>
              </a:rPr>
              <a:t> Institute is directed by Prof. </a:t>
            </a:r>
            <a:r>
              <a:rPr lang="en-US" sz="1500" dirty="0" err="1">
                <a:solidFill>
                  <a:schemeClr val="tx1">
                    <a:lumMod val="50000"/>
                    <a:lumOff val="50000"/>
                  </a:schemeClr>
                </a:solidFill>
              </a:rPr>
              <a:t>Josep</a:t>
            </a:r>
            <a:r>
              <a:rPr lang="en-US" sz="1500" dirty="0">
                <a:solidFill>
                  <a:schemeClr val="tx1">
                    <a:lumMod val="50000"/>
                    <a:lumOff val="50000"/>
                  </a:schemeClr>
                </a:solidFill>
              </a:rPr>
              <a:t> </a:t>
            </a:r>
            <a:r>
              <a:rPr lang="en-US" sz="1500" dirty="0" err="1">
                <a:solidFill>
                  <a:schemeClr val="tx1">
                    <a:lumMod val="50000"/>
                    <a:lumOff val="50000"/>
                  </a:schemeClr>
                </a:solidFill>
              </a:rPr>
              <a:t>Dolz</a:t>
            </a:r>
            <a:r>
              <a:rPr lang="en-US" sz="1500" dirty="0">
                <a:solidFill>
                  <a:schemeClr val="tx1">
                    <a:lumMod val="50000"/>
                    <a:lumOff val="50000"/>
                  </a:schemeClr>
                </a:solidFill>
              </a:rPr>
              <a:t>.</a:t>
            </a:r>
          </a:p>
          <a:p>
            <a:endParaRPr lang="es-ES" dirty="0">
              <a:solidFill>
                <a:schemeClr val="tx1">
                  <a:lumMod val="50000"/>
                  <a:lumOff val="50000"/>
                </a:schemeClr>
              </a:solidFill>
            </a:endParaRPr>
          </a:p>
        </p:txBody>
      </p:sp>
      <p:sp>
        <p:nvSpPr>
          <p:cNvPr id="8" name="CuadroTexto 7"/>
          <p:cNvSpPr txBox="1"/>
          <p:nvPr/>
        </p:nvSpPr>
        <p:spPr>
          <a:xfrm>
            <a:off x="662788" y="5485862"/>
            <a:ext cx="5804076" cy="238527"/>
          </a:xfrm>
          <a:prstGeom prst="rect">
            <a:avLst/>
          </a:prstGeom>
          <a:noFill/>
        </p:spPr>
        <p:txBody>
          <a:bodyPr wrap="square" lIns="68580" tIns="34290" rIns="68580" bIns="34290" rtlCol="0">
            <a:spAutoFit/>
          </a:bodyPr>
          <a:lstStyle/>
          <a:p>
            <a:r>
              <a:rPr lang="es-ES" sz="1100" b="1" dirty="0">
                <a:solidFill>
                  <a:schemeClr val="accent5"/>
                </a:solidFill>
              </a:rPr>
              <a:t>MEMBERS</a:t>
            </a:r>
          </a:p>
        </p:txBody>
      </p:sp>
      <p:pic>
        <p:nvPicPr>
          <p:cNvPr id="9" name="Imagen 8" descr="logos-ok.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2788" y="5724389"/>
            <a:ext cx="5970245" cy="519493"/>
          </a:xfrm>
          <a:prstGeom prst="rect">
            <a:avLst/>
          </a:prstGeom>
        </p:spPr>
      </p:pic>
      <p:pic>
        <p:nvPicPr>
          <p:cNvPr id="6" name="Imagen 5"/>
          <p:cNvPicPr>
            <a:picLocks noChangeAspect="1"/>
          </p:cNvPicPr>
          <p:nvPr/>
        </p:nvPicPr>
        <p:blipFill>
          <a:blip r:embed="rId4"/>
          <a:stretch>
            <a:fillRect/>
          </a:stretch>
        </p:blipFill>
        <p:spPr>
          <a:xfrm>
            <a:off x="6167861" y="3177182"/>
            <a:ext cx="2692400" cy="2019300"/>
          </a:xfrm>
          <a:prstGeom prst="rect">
            <a:avLst/>
          </a:prstGeom>
        </p:spPr>
      </p:pic>
      <p:pic>
        <p:nvPicPr>
          <p:cNvPr id="10" name="Imagen 9"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39957434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17"/>
          <p:cNvSpPr/>
          <p:nvPr/>
        </p:nvSpPr>
        <p:spPr>
          <a:xfrm>
            <a:off x="6271958" y="979106"/>
            <a:ext cx="2609700"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7" name="Rectángulo redondeado 16"/>
          <p:cNvSpPr/>
          <p:nvPr/>
        </p:nvSpPr>
        <p:spPr>
          <a:xfrm>
            <a:off x="3930142" y="979106"/>
            <a:ext cx="1960933"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6" name="Rectángulo redondeado 15"/>
          <p:cNvSpPr/>
          <p:nvPr/>
        </p:nvSpPr>
        <p:spPr>
          <a:xfrm>
            <a:off x="2114258" y="979106"/>
            <a:ext cx="1454596"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3" name="Imagen 2" descr="img-portada-ok.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067026"/>
            <a:ext cx="9189537" cy="4778140"/>
          </a:xfrm>
          <a:prstGeom prst="rect">
            <a:avLst/>
          </a:prstGeom>
        </p:spPr>
      </p:pic>
      <p:pic>
        <p:nvPicPr>
          <p:cNvPr id="5" name="Imagen 4"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6" name="CuadroTexto 5"/>
          <p:cNvSpPr txBox="1"/>
          <p:nvPr/>
        </p:nvSpPr>
        <p:spPr>
          <a:xfrm>
            <a:off x="0" y="1544293"/>
            <a:ext cx="9144000" cy="400099"/>
          </a:xfrm>
          <a:prstGeom prst="rect">
            <a:avLst/>
          </a:prstGeom>
          <a:noFill/>
        </p:spPr>
        <p:txBody>
          <a:bodyPr wrap="square" lIns="91429" tIns="45715" rIns="91429" bIns="45715" rtlCol="0">
            <a:spAutoFit/>
          </a:bodyPr>
          <a:lstStyle/>
          <a:p>
            <a:pPr algn="ctr"/>
            <a:r>
              <a:rPr lang="es-ES" sz="2000" b="1" dirty="0">
                <a:solidFill>
                  <a:srgbClr val="595959"/>
                </a:solidFill>
              </a:rPr>
              <a:t>IN THE FIELD OF COMPUTATIONAL ENGINEERING</a:t>
            </a:r>
          </a:p>
        </p:txBody>
      </p:sp>
      <p:sp>
        <p:nvSpPr>
          <p:cNvPr id="7" name="CuadroTexto 6"/>
          <p:cNvSpPr txBox="1"/>
          <p:nvPr/>
        </p:nvSpPr>
        <p:spPr>
          <a:xfrm>
            <a:off x="-378336" y="301319"/>
            <a:ext cx="9906000" cy="584765"/>
          </a:xfrm>
          <a:prstGeom prst="rect">
            <a:avLst/>
          </a:prstGeom>
          <a:noFill/>
        </p:spPr>
        <p:txBody>
          <a:bodyPr wrap="square" lIns="91429" tIns="45715" rIns="91429" bIns="45715" rtlCol="0">
            <a:spAutoFit/>
          </a:bodyPr>
          <a:lstStyle/>
          <a:p>
            <a:pPr algn="ctr"/>
            <a:r>
              <a:rPr lang="es-ES_tradnl" sz="3200" b="1" dirty="0" smtClean="0">
                <a:solidFill>
                  <a:schemeClr val="accent5"/>
                </a:solidFill>
              </a:rPr>
              <a:t>OUR MISSION…..</a:t>
            </a:r>
            <a:endParaRPr lang="es-ES" sz="3200" b="1" dirty="0">
              <a:solidFill>
                <a:schemeClr val="accent5"/>
              </a:solidFill>
            </a:endParaRPr>
          </a:p>
        </p:txBody>
      </p:sp>
      <p:sp>
        <p:nvSpPr>
          <p:cNvPr id="8" name="Rectángulo redondeado 7"/>
          <p:cNvSpPr/>
          <p:nvPr/>
        </p:nvSpPr>
        <p:spPr>
          <a:xfrm>
            <a:off x="318764" y="979106"/>
            <a:ext cx="1454596"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1" name="CuadroTexto 10"/>
          <p:cNvSpPr txBox="1"/>
          <p:nvPr/>
        </p:nvSpPr>
        <p:spPr>
          <a:xfrm>
            <a:off x="332276" y="979106"/>
            <a:ext cx="1454596" cy="415488"/>
          </a:xfrm>
          <a:prstGeom prst="rect">
            <a:avLst/>
          </a:prstGeom>
          <a:noFill/>
        </p:spPr>
        <p:txBody>
          <a:bodyPr wrap="square" lIns="91429" tIns="45715" rIns="91429" bIns="45715" rtlCol="0">
            <a:spAutoFit/>
          </a:bodyPr>
          <a:lstStyle/>
          <a:p>
            <a:pPr algn="ctr"/>
            <a:r>
              <a:rPr lang="es-ES" sz="2100" dirty="0" err="1" smtClean="0">
                <a:solidFill>
                  <a:schemeClr val="bg1"/>
                </a:solidFill>
              </a:rPr>
              <a:t>Research</a:t>
            </a:r>
            <a:endParaRPr lang="es-ES" sz="2100" dirty="0">
              <a:solidFill>
                <a:schemeClr val="bg1"/>
              </a:solidFill>
            </a:endParaRPr>
          </a:p>
        </p:txBody>
      </p:sp>
      <p:sp>
        <p:nvSpPr>
          <p:cNvPr id="12" name="CuadroTexto 11"/>
          <p:cNvSpPr txBox="1"/>
          <p:nvPr/>
        </p:nvSpPr>
        <p:spPr>
          <a:xfrm>
            <a:off x="2127770" y="977748"/>
            <a:ext cx="1454596" cy="416846"/>
          </a:xfrm>
          <a:prstGeom prst="rect">
            <a:avLst/>
          </a:prstGeom>
          <a:noFill/>
        </p:spPr>
        <p:txBody>
          <a:bodyPr wrap="square" lIns="91429" tIns="45715" rIns="91429" bIns="45715" rtlCol="0">
            <a:spAutoFit/>
          </a:bodyPr>
          <a:lstStyle/>
          <a:p>
            <a:pPr algn="ctr"/>
            <a:r>
              <a:rPr lang="es-ES" sz="2100" dirty="0" err="1" smtClean="0">
                <a:solidFill>
                  <a:srgbClr val="FFFFFF"/>
                </a:solidFill>
              </a:rPr>
              <a:t>Education</a:t>
            </a:r>
            <a:endParaRPr lang="es-ES" sz="2100" dirty="0">
              <a:solidFill>
                <a:srgbClr val="FFFFFF"/>
              </a:solidFill>
            </a:endParaRPr>
          </a:p>
        </p:txBody>
      </p:sp>
      <p:sp>
        <p:nvSpPr>
          <p:cNvPr id="13" name="CuadroTexto 12"/>
          <p:cNvSpPr txBox="1"/>
          <p:nvPr/>
        </p:nvSpPr>
        <p:spPr>
          <a:xfrm>
            <a:off x="6271959" y="979103"/>
            <a:ext cx="2609699" cy="415488"/>
          </a:xfrm>
          <a:prstGeom prst="rect">
            <a:avLst/>
          </a:prstGeom>
          <a:noFill/>
        </p:spPr>
        <p:txBody>
          <a:bodyPr wrap="none" lIns="91429" tIns="45715" rIns="91429" bIns="45715" rtlCol="0">
            <a:spAutoFit/>
          </a:bodyPr>
          <a:lstStyle/>
          <a:p>
            <a:r>
              <a:rPr lang="es-ES" sz="2100" dirty="0" err="1" smtClean="0">
                <a:solidFill>
                  <a:srgbClr val="FFFFFF"/>
                </a:solidFill>
              </a:rPr>
              <a:t>Technology</a:t>
            </a:r>
            <a:r>
              <a:rPr lang="es-ES" sz="2100" dirty="0" smtClean="0"/>
              <a:t> </a:t>
            </a:r>
            <a:r>
              <a:rPr lang="es-ES" sz="2100" dirty="0" smtClean="0">
                <a:solidFill>
                  <a:schemeClr val="bg1"/>
                </a:solidFill>
              </a:rPr>
              <a:t>Transfer</a:t>
            </a:r>
            <a:endParaRPr lang="es-ES" sz="2100" dirty="0">
              <a:solidFill>
                <a:schemeClr val="bg1"/>
              </a:solidFill>
            </a:endParaRPr>
          </a:p>
        </p:txBody>
      </p:sp>
      <p:sp>
        <p:nvSpPr>
          <p:cNvPr id="14" name="CuadroTexto 13"/>
          <p:cNvSpPr txBox="1"/>
          <p:nvPr/>
        </p:nvSpPr>
        <p:spPr>
          <a:xfrm>
            <a:off x="3987722" y="977817"/>
            <a:ext cx="1903353" cy="415488"/>
          </a:xfrm>
          <a:prstGeom prst="rect">
            <a:avLst/>
          </a:prstGeom>
          <a:noFill/>
        </p:spPr>
        <p:txBody>
          <a:bodyPr wrap="square" lIns="91429" tIns="45715" rIns="91429" bIns="45715" rtlCol="0">
            <a:spAutoFit/>
          </a:bodyPr>
          <a:lstStyle/>
          <a:p>
            <a:r>
              <a:rPr lang="es-ES" sz="2100" dirty="0" err="1" smtClean="0">
                <a:solidFill>
                  <a:srgbClr val="FFFFFF"/>
                </a:solidFill>
              </a:rPr>
              <a:t>Dissemination</a:t>
            </a:r>
            <a:endParaRPr lang="es-ES" sz="2100" dirty="0">
              <a:solidFill>
                <a:srgbClr val="FFFFFF"/>
              </a:solidFill>
            </a:endParaRPr>
          </a:p>
        </p:txBody>
      </p:sp>
    </p:spTree>
    <p:extLst>
      <p:ext uri="{BB962C8B-B14F-4D97-AF65-F5344CB8AC3E}">
        <p14:creationId xmlns:p14="http://schemas.microsoft.com/office/powerpoint/2010/main" val="40325384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631825"/>
            <a:ext cx="9144000" cy="500137"/>
          </a:xfrm>
          <a:prstGeom prst="rect">
            <a:avLst/>
          </a:prstGeom>
        </p:spPr>
        <p:txBody>
          <a:bodyPr wrap="square" lIns="68580" tIns="34290" rIns="68580" bIns="34290">
            <a:spAutoFit/>
          </a:bodyPr>
          <a:lstStyle/>
          <a:p>
            <a:pPr lvl="0" algn="ctr"/>
            <a:r>
              <a:rPr lang="es-ES_tradnl" sz="2800" b="1" dirty="0">
                <a:solidFill>
                  <a:srgbClr val="FFFFFF"/>
                </a:solidFill>
                <a:hlinkClick r:id="rId2"/>
              </a:rPr>
              <a:t>RESEARCH LINES, RTD AREAS AND GROUPS</a:t>
            </a:r>
            <a:endParaRPr lang="es-ES" sz="2800" b="1" dirty="0"/>
          </a:p>
        </p:txBody>
      </p:sp>
      <p:pic>
        <p:nvPicPr>
          <p:cNvPr id="7" name="Imagen 6"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3" name="Imagen 2" descr="research-table.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0809" y="1369259"/>
            <a:ext cx="5569133" cy="5893715"/>
          </a:xfrm>
          <a:prstGeom prst="rect">
            <a:avLst/>
          </a:prstGeom>
        </p:spPr>
      </p:pic>
    </p:spTree>
    <p:extLst>
      <p:ext uri="{BB962C8B-B14F-4D97-AF65-F5344CB8AC3E}">
        <p14:creationId xmlns:p14="http://schemas.microsoft.com/office/powerpoint/2010/main" val="32594210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71575" y="1765299"/>
            <a:ext cx="7092127" cy="4375993"/>
          </a:xfrm>
          <a:prstGeom prst="rect">
            <a:avLst/>
          </a:prstGeom>
        </p:spPr>
      </p:pic>
      <p:pic>
        <p:nvPicPr>
          <p:cNvPr id="10" name="Imagen 9"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1" name="Título 3"/>
          <p:cNvSpPr>
            <a:spLocks noGrp="1"/>
          </p:cNvSpPr>
          <p:nvPr>
            <p:ph type="title"/>
          </p:nvPr>
        </p:nvSpPr>
        <p:spPr/>
        <p:txBody>
          <a:bodyPr/>
          <a:lstStyle/>
          <a:p>
            <a:pPr algn="ctr"/>
            <a:r>
              <a:rPr lang="es-ES" sz="3200" dirty="0" err="1" smtClean="0">
                <a:hlinkClick r:id="rId4"/>
              </a:rPr>
              <a:t>Research</a:t>
            </a:r>
            <a:r>
              <a:rPr lang="es-ES" sz="3200" dirty="0" smtClean="0">
                <a:hlinkClick r:id="rId4"/>
              </a:rPr>
              <a:t> </a:t>
            </a:r>
            <a:r>
              <a:rPr lang="es-ES" sz="3200" dirty="0" err="1" smtClean="0">
                <a:hlinkClick r:id="rId4"/>
              </a:rPr>
              <a:t>lines</a:t>
            </a:r>
            <a:endParaRPr lang="es-ES" sz="3200" dirty="0"/>
          </a:p>
        </p:txBody>
      </p:sp>
    </p:spTree>
    <p:extLst>
      <p:ext uri="{BB962C8B-B14F-4D97-AF65-F5344CB8AC3E}">
        <p14:creationId xmlns:p14="http://schemas.microsoft.com/office/powerpoint/2010/main" val="12965349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35848"/>
            <a:ext cx="9144000" cy="900247"/>
          </a:xfrm>
          <a:prstGeom prst="rect">
            <a:avLst/>
          </a:prstGeom>
          <a:noFill/>
        </p:spPr>
        <p:txBody>
          <a:bodyPr wrap="square" lIns="68580" tIns="34290" rIns="68580" bIns="34290" rtlCol="0">
            <a:spAutoFit/>
          </a:bodyPr>
          <a:lstStyle/>
          <a:p>
            <a:pPr algn="ctr"/>
            <a:r>
              <a:rPr lang="es-ES" sz="2400" b="1" dirty="0">
                <a:solidFill>
                  <a:schemeClr val="accent5"/>
                </a:solidFill>
              </a:rPr>
              <a:t>CENIT</a:t>
            </a:r>
          </a:p>
          <a:p>
            <a:pPr algn="ctr"/>
            <a:r>
              <a:rPr lang="es-ES" sz="1500" b="1" dirty="0">
                <a:solidFill>
                  <a:schemeClr val="tx1">
                    <a:lumMod val="50000"/>
                    <a:lumOff val="50000"/>
                  </a:schemeClr>
                </a:solidFill>
              </a:rPr>
              <a:t>NEW RESEARCH GROUP ON INNOVATION IN TRANSPORT</a:t>
            </a:r>
          </a:p>
          <a:p>
            <a:pPr algn="ctr"/>
            <a:r>
              <a:rPr lang="es-ES" sz="1500" b="1" dirty="0" err="1">
                <a:solidFill>
                  <a:schemeClr val="tx1">
                    <a:lumMod val="50000"/>
                    <a:lumOff val="50000"/>
                  </a:schemeClr>
                </a:solidFill>
              </a:rPr>
              <a:t>Since</a:t>
            </a:r>
            <a:r>
              <a:rPr lang="es-ES" sz="1500" b="1" dirty="0">
                <a:solidFill>
                  <a:schemeClr val="tx1">
                    <a:lumMod val="50000"/>
                    <a:lumOff val="50000"/>
                  </a:schemeClr>
                </a:solidFill>
              </a:rPr>
              <a:t> </a:t>
            </a:r>
            <a:r>
              <a:rPr lang="es-ES" sz="1500" b="1" dirty="0" err="1">
                <a:solidFill>
                  <a:schemeClr val="tx1">
                    <a:lumMod val="50000"/>
                    <a:lumOff val="50000"/>
                  </a:schemeClr>
                </a:solidFill>
              </a:rPr>
              <a:t>May</a:t>
            </a:r>
            <a:r>
              <a:rPr lang="es-ES" sz="1500" b="1" dirty="0">
                <a:solidFill>
                  <a:schemeClr val="tx1">
                    <a:lumMod val="50000"/>
                    <a:lumOff val="50000"/>
                  </a:schemeClr>
                </a:solidFill>
              </a:rPr>
              <a:t> 2017 </a:t>
            </a:r>
          </a:p>
        </p:txBody>
      </p:sp>
      <p:pic>
        <p:nvPicPr>
          <p:cNvPr id="4" name="Imagen 3" descr="Captura de pantalla 2017-08-30 a las 13.23.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61" y="1675237"/>
            <a:ext cx="8813800" cy="4495800"/>
          </a:xfrm>
          <a:prstGeom prst="rect">
            <a:avLst/>
          </a:prstGeom>
        </p:spPr>
      </p:pic>
      <p:pic>
        <p:nvPicPr>
          <p:cNvPr id="5" name="Imagen 4"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37832069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tdareas-group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9253" y="1661727"/>
            <a:ext cx="7028544" cy="4351644"/>
          </a:xfrm>
          <a:prstGeom prst="rect">
            <a:avLst/>
          </a:prstGeom>
        </p:spPr>
      </p:pic>
      <p:pic>
        <p:nvPicPr>
          <p:cNvPr id="8" name="Imagen 7"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9" name="Título 3"/>
          <p:cNvSpPr>
            <a:spLocks noGrp="1"/>
          </p:cNvSpPr>
          <p:nvPr>
            <p:ph type="title"/>
          </p:nvPr>
        </p:nvSpPr>
        <p:spPr>
          <a:xfrm>
            <a:off x="539999" y="496525"/>
            <a:ext cx="8229746" cy="738749"/>
          </a:xfrm>
        </p:spPr>
        <p:txBody>
          <a:bodyPr/>
          <a:lstStyle/>
          <a:p>
            <a:pPr algn="ctr"/>
            <a:r>
              <a:rPr lang="es-ES" sz="3200" dirty="0" smtClean="0">
                <a:hlinkClick r:id="rId4"/>
              </a:rPr>
              <a:t>Research </a:t>
            </a:r>
            <a:r>
              <a:rPr lang="es-ES" sz="3200" dirty="0" err="1" smtClean="0">
                <a:hlinkClick r:id="rId4"/>
              </a:rPr>
              <a:t>areas</a:t>
            </a:r>
            <a:r>
              <a:rPr lang="es-ES" sz="3200" dirty="0" smtClean="0">
                <a:hlinkClick r:id="rId4"/>
              </a:rPr>
              <a:t> and </a:t>
            </a:r>
            <a:r>
              <a:rPr lang="es-ES" sz="3200" dirty="0" err="1" smtClean="0">
                <a:hlinkClick r:id="rId4"/>
              </a:rPr>
              <a:t>groups</a:t>
            </a:r>
            <a:endParaRPr lang="es-ES" sz="3200" dirty="0"/>
          </a:p>
        </p:txBody>
      </p:sp>
    </p:spTree>
    <p:extLst>
      <p:ext uri="{BB962C8B-B14F-4D97-AF65-F5344CB8AC3E}">
        <p14:creationId xmlns:p14="http://schemas.microsoft.com/office/powerpoint/2010/main" val="2169436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lipse 30"/>
          <p:cNvSpPr/>
          <p:nvPr/>
        </p:nvSpPr>
        <p:spPr>
          <a:xfrm>
            <a:off x="7453302" y="5353960"/>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32" name="CuadroTexto 31"/>
          <p:cNvSpPr txBox="1"/>
          <p:nvPr/>
        </p:nvSpPr>
        <p:spPr>
          <a:xfrm>
            <a:off x="7453305" y="5677370"/>
            <a:ext cx="1227218" cy="523210"/>
          </a:xfrm>
          <a:prstGeom prst="rect">
            <a:avLst/>
          </a:prstGeom>
          <a:noFill/>
        </p:spPr>
        <p:txBody>
          <a:bodyPr wrap="square" lIns="91429" tIns="45715" rIns="91429" bIns="45715" rtlCol="0">
            <a:spAutoFit/>
          </a:bodyPr>
          <a:lstStyle/>
          <a:p>
            <a:pPr algn="ctr"/>
            <a:r>
              <a:rPr lang="es-ES" sz="1400" b="1" dirty="0">
                <a:hlinkClick r:id="rId2"/>
              </a:rPr>
              <a:t>MORE </a:t>
            </a:r>
          </a:p>
          <a:p>
            <a:pPr algn="ctr"/>
            <a:r>
              <a:rPr lang="es-ES" sz="1400" b="1" dirty="0">
                <a:hlinkClick r:id="rId2"/>
              </a:rPr>
              <a:t>GRAPHICS</a:t>
            </a:r>
            <a:endParaRPr lang="es-ES" sz="1400" b="1" dirty="0"/>
          </a:p>
        </p:txBody>
      </p:sp>
      <p:sp>
        <p:nvSpPr>
          <p:cNvPr id="33" name="Título 14"/>
          <p:cNvSpPr>
            <a:spLocks noGrp="1"/>
          </p:cNvSpPr>
          <p:nvPr>
            <p:ph type="title"/>
          </p:nvPr>
        </p:nvSpPr>
        <p:spPr>
          <a:xfrm>
            <a:off x="12825" y="482741"/>
            <a:ext cx="9131175" cy="657820"/>
          </a:xfrm>
        </p:spPr>
        <p:txBody>
          <a:bodyPr/>
          <a:lstStyle/>
          <a:p>
            <a:pPr algn="ctr"/>
            <a:r>
              <a:rPr lang="es-ES" sz="3200" b="1" dirty="0">
                <a:hlinkClick r:id="rId3"/>
              </a:rPr>
              <a:t>RTD </a:t>
            </a:r>
            <a:r>
              <a:rPr lang="es-ES" sz="3200" b="1" dirty="0" err="1">
                <a:hlinkClick r:id="rId3"/>
              </a:rPr>
              <a:t>projects</a:t>
            </a:r>
            <a:endParaRPr lang="es-ES" sz="3200" b="1" dirty="0">
              <a:hlinkClick r:id="rId3"/>
            </a:endParaRPr>
          </a:p>
        </p:txBody>
      </p:sp>
      <p:pic>
        <p:nvPicPr>
          <p:cNvPr id="34" name="Imagen 33"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35" name="Elipse 34"/>
          <p:cNvSpPr/>
          <p:nvPr/>
        </p:nvSpPr>
        <p:spPr>
          <a:xfrm>
            <a:off x="6075797" y="5345281"/>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36" name="CuadroTexto 35"/>
          <p:cNvSpPr txBox="1"/>
          <p:nvPr/>
        </p:nvSpPr>
        <p:spPr>
          <a:xfrm>
            <a:off x="6075797" y="5612724"/>
            <a:ext cx="1227220"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3"/>
              </a:rPr>
              <a:t>ON-GOING PROJECTS</a:t>
            </a:r>
            <a:endParaRPr lang="es-ES" sz="1400" dirty="0"/>
          </a:p>
        </p:txBody>
      </p:sp>
      <p:sp>
        <p:nvSpPr>
          <p:cNvPr id="37" name="Rectángulo 36"/>
          <p:cNvSpPr/>
          <p:nvPr/>
        </p:nvSpPr>
        <p:spPr>
          <a:xfrm>
            <a:off x="472075" y="2038890"/>
            <a:ext cx="702063" cy="261600"/>
          </a:xfrm>
          <a:prstGeom prst="rect">
            <a:avLst/>
          </a:prstGeom>
        </p:spPr>
        <p:txBody>
          <a:bodyPr wrap="none" lIns="91429" tIns="45715" rIns="91429" bIns="45715">
            <a:spAutoFit/>
          </a:bodyPr>
          <a:lstStyle/>
          <a:p>
            <a:r>
              <a:rPr lang="es-ES" sz="1100" b="1" dirty="0">
                <a:solidFill>
                  <a:schemeClr val="tx1">
                    <a:lumMod val="65000"/>
                    <a:lumOff val="35000"/>
                  </a:schemeClr>
                </a:solidFill>
              </a:rPr>
              <a:t>–In M€–</a:t>
            </a:r>
          </a:p>
        </p:txBody>
      </p:sp>
      <p:sp>
        <p:nvSpPr>
          <p:cNvPr id="38" name="CuadroTexto 37"/>
          <p:cNvSpPr txBox="1"/>
          <p:nvPr/>
        </p:nvSpPr>
        <p:spPr>
          <a:xfrm>
            <a:off x="6187536" y="3704039"/>
            <a:ext cx="2852477" cy="1302911"/>
          </a:xfrm>
          <a:prstGeom prst="rect">
            <a:avLst/>
          </a:prstGeom>
          <a:noFill/>
        </p:spPr>
        <p:txBody>
          <a:bodyPr wrap="square" lIns="91429" tIns="45715" rIns="91429" bIns="45715" rtlCol="0">
            <a:spAutoFit/>
          </a:bodyPr>
          <a:lstStyle/>
          <a:p>
            <a:r>
              <a:rPr lang="es-ES" sz="1400" b="1" dirty="0">
                <a:solidFill>
                  <a:schemeClr val="accent5"/>
                </a:solidFill>
              </a:rPr>
              <a:t>ON-GOING RTD PROJECTS:</a:t>
            </a:r>
          </a:p>
          <a:p>
            <a:pPr>
              <a:spcBef>
                <a:spcPts val="500"/>
              </a:spcBef>
            </a:pPr>
            <a:r>
              <a:rPr lang="es-ES" sz="1200" b="1" dirty="0" err="1">
                <a:solidFill>
                  <a:srgbClr val="4BACC6"/>
                </a:solidFill>
              </a:rPr>
              <a:t>National</a:t>
            </a:r>
            <a:r>
              <a:rPr lang="es-ES" sz="1200" b="1" dirty="0">
                <a:solidFill>
                  <a:srgbClr val="4BACC6"/>
                </a:solidFill>
              </a:rPr>
              <a:t> </a:t>
            </a:r>
            <a:r>
              <a:rPr lang="es-ES" sz="1200" b="1" dirty="0" err="1">
                <a:solidFill>
                  <a:srgbClr val="4BACC6"/>
                </a:solidFill>
              </a:rPr>
              <a:t>Projects</a:t>
            </a:r>
            <a:r>
              <a:rPr lang="es-ES" sz="1200" b="1" dirty="0">
                <a:solidFill>
                  <a:srgbClr val="4BACC6"/>
                </a:solidFill>
              </a:rPr>
              <a:t>: </a:t>
            </a:r>
            <a:r>
              <a:rPr lang="es-ES" sz="1200" dirty="0">
                <a:solidFill>
                  <a:schemeClr val="tx1"/>
                </a:solidFill>
              </a:rPr>
              <a:t>40	</a:t>
            </a:r>
          </a:p>
          <a:p>
            <a:pPr>
              <a:spcBef>
                <a:spcPts val="500"/>
              </a:spcBef>
            </a:pPr>
            <a:r>
              <a:rPr lang="es-ES" sz="1200" b="1" dirty="0">
                <a:solidFill>
                  <a:srgbClr val="4BACC6"/>
                </a:solidFill>
              </a:rPr>
              <a:t>International </a:t>
            </a:r>
            <a:r>
              <a:rPr lang="es-ES" sz="1200" b="1" dirty="0" err="1">
                <a:solidFill>
                  <a:srgbClr val="4BACC6"/>
                </a:solidFill>
              </a:rPr>
              <a:t>Projects</a:t>
            </a:r>
            <a:r>
              <a:rPr lang="es-ES" sz="1200" b="1" dirty="0">
                <a:solidFill>
                  <a:srgbClr val="4BACC6"/>
                </a:solidFill>
              </a:rPr>
              <a:t>: </a:t>
            </a:r>
            <a:r>
              <a:rPr lang="es-ES" sz="1200" dirty="0">
                <a:solidFill>
                  <a:schemeClr val="tx1"/>
                </a:solidFill>
              </a:rPr>
              <a:t>46</a:t>
            </a:r>
          </a:p>
          <a:p>
            <a:pPr>
              <a:spcBef>
                <a:spcPts val="500"/>
              </a:spcBef>
            </a:pPr>
            <a:r>
              <a:rPr lang="es-ES" sz="1200" b="1" dirty="0" err="1">
                <a:solidFill>
                  <a:srgbClr val="4BACC6"/>
                </a:solidFill>
              </a:rPr>
              <a:t>Contracts</a:t>
            </a:r>
            <a:r>
              <a:rPr lang="es-ES" sz="1200" b="1" dirty="0">
                <a:solidFill>
                  <a:srgbClr val="4BACC6"/>
                </a:solidFill>
              </a:rPr>
              <a:t> </a:t>
            </a:r>
            <a:r>
              <a:rPr lang="es-ES" sz="1200" b="1" dirty="0" err="1">
                <a:solidFill>
                  <a:srgbClr val="4BACC6"/>
                </a:solidFill>
              </a:rPr>
              <a:t>with</a:t>
            </a:r>
            <a:r>
              <a:rPr lang="es-ES" sz="1200" b="1" dirty="0">
                <a:solidFill>
                  <a:srgbClr val="4BACC6"/>
                </a:solidFill>
              </a:rPr>
              <a:t> </a:t>
            </a:r>
            <a:r>
              <a:rPr lang="es-ES" sz="1200" b="1" dirty="0" err="1">
                <a:solidFill>
                  <a:srgbClr val="4BACC6"/>
                </a:solidFill>
              </a:rPr>
              <a:t>Industry</a:t>
            </a:r>
            <a:r>
              <a:rPr lang="es-ES" sz="1200" b="1" dirty="0">
                <a:solidFill>
                  <a:srgbClr val="4BACC6"/>
                </a:solidFill>
              </a:rPr>
              <a:t>: </a:t>
            </a:r>
            <a:r>
              <a:rPr lang="es-ES" sz="1200" dirty="0">
                <a:solidFill>
                  <a:schemeClr val="tx1"/>
                </a:solidFill>
              </a:rPr>
              <a:t>98</a:t>
            </a:r>
          </a:p>
          <a:p>
            <a:pPr>
              <a:spcBef>
                <a:spcPts val="500"/>
              </a:spcBef>
            </a:pPr>
            <a:r>
              <a:rPr lang="es-ES" sz="1200" b="1" dirty="0">
                <a:solidFill>
                  <a:schemeClr val="accent5"/>
                </a:solidFill>
              </a:rPr>
              <a:t>TOTAL:</a:t>
            </a:r>
            <a:r>
              <a:rPr lang="es-ES" sz="1200" b="1" dirty="0">
                <a:solidFill>
                  <a:schemeClr val="tx1"/>
                </a:solidFill>
              </a:rPr>
              <a:t> 184</a:t>
            </a:r>
          </a:p>
        </p:txBody>
      </p:sp>
      <p:sp>
        <p:nvSpPr>
          <p:cNvPr id="39" name="Elipse 38"/>
          <p:cNvSpPr/>
          <p:nvPr/>
        </p:nvSpPr>
        <p:spPr>
          <a:xfrm>
            <a:off x="4712141" y="5338160"/>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40" name="CuadroTexto 39"/>
          <p:cNvSpPr txBox="1"/>
          <p:nvPr/>
        </p:nvSpPr>
        <p:spPr>
          <a:xfrm>
            <a:off x="4712141" y="5605603"/>
            <a:ext cx="1227220"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5"/>
              </a:rPr>
              <a:t>PAST PROJECTS</a:t>
            </a:r>
            <a:endParaRPr lang="es-ES" sz="1400" dirty="0"/>
          </a:p>
        </p:txBody>
      </p:sp>
      <p:pic>
        <p:nvPicPr>
          <p:cNvPr id="41" name="Imagen 40" descr="leyenda-proyectos.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250" y="5488607"/>
            <a:ext cx="2669620" cy="1069848"/>
          </a:xfrm>
          <a:prstGeom prst="rect">
            <a:avLst/>
          </a:prstGeom>
        </p:spPr>
      </p:pic>
      <p:sp>
        <p:nvSpPr>
          <p:cNvPr id="42" name="CuadroTexto 41"/>
          <p:cNvSpPr txBox="1"/>
          <p:nvPr/>
        </p:nvSpPr>
        <p:spPr>
          <a:xfrm>
            <a:off x="182001" y="1373995"/>
            <a:ext cx="7183093" cy="523210"/>
          </a:xfrm>
          <a:prstGeom prst="rect">
            <a:avLst/>
          </a:prstGeom>
          <a:noFill/>
        </p:spPr>
        <p:txBody>
          <a:bodyPr wrap="square" lIns="91429" tIns="45715" rIns="91429" bIns="45715" rtlCol="0">
            <a:spAutoFit/>
          </a:bodyPr>
          <a:lstStyle/>
          <a:p>
            <a:r>
              <a:rPr lang="es-ES" sz="1600" b="1" dirty="0">
                <a:solidFill>
                  <a:schemeClr val="accent5"/>
                </a:solidFill>
              </a:rPr>
              <a:t>INCOME FROM RTD PROJECTS (2002-2016)</a:t>
            </a:r>
          </a:p>
          <a:p>
            <a:r>
              <a:rPr lang="es-ES" sz="1200" dirty="0" err="1">
                <a:solidFill>
                  <a:schemeClr val="tx1">
                    <a:lumMod val="65000"/>
                    <a:lumOff val="35000"/>
                  </a:schemeClr>
                </a:solidFill>
              </a:rPr>
              <a:t>Information</a:t>
            </a:r>
            <a:r>
              <a:rPr lang="es-ES" sz="1200" dirty="0">
                <a:solidFill>
                  <a:schemeClr val="tx1">
                    <a:lumMod val="65000"/>
                    <a:lumOff val="35000"/>
                  </a:schemeClr>
                </a:solidFill>
              </a:rPr>
              <a:t> at </a:t>
            </a:r>
            <a:r>
              <a:rPr lang="es-ES" sz="1200" dirty="0" smtClean="0">
                <a:solidFill>
                  <a:schemeClr val="tx1">
                    <a:lumMod val="65000"/>
                    <a:lumOff val="35000"/>
                  </a:schemeClr>
                </a:solidFill>
              </a:rPr>
              <a:t>21/03/2017</a:t>
            </a:r>
            <a:endParaRPr lang="es-ES" sz="1200" dirty="0">
              <a:solidFill>
                <a:schemeClr val="tx1">
                  <a:lumMod val="65000"/>
                  <a:lumOff val="35000"/>
                </a:schemeClr>
              </a:solidFill>
            </a:endParaRPr>
          </a:p>
        </p:txBody>
      </p:sp>
      <p:sp>
        <p:nvSpPr>
          <p:cNvPr id="43" name="CuadroTexto 42"/>
          <p:cNvSpPr txBox="1"/>
          <p:nvPr/>
        </p:nvSpPr>
        <p:spPr>
          <a:xfrm>
            <a:off x="6151021" y="1328442"/>
            <a:ext cx="2442373" cy="2123648"/>
          </a:xfrm>
          <a:prstGeom prst="rect">
            <a:avLst/>
          </a:prstGeom>
          <a:noFill/>
        </p:spPr>
        <p:txBody>
          <a:bodyPr wrap="square" lIns="91429" tIns="45715" rIns="91429" bIns="45715" rtlCol="0">
            <a:spAutoFit/>
          </a:bodyPr>
          <a:lstStyle/>
          <a:p>
            <a:r>
              <a:rPr lang="es-ES" sz="2200" b="1" dirty="0">
                <a:solidFill>
                  <a:schemeClr val="accent5"/>
                </a:solidFill>
              </a:rPr>
              <a:t>More </a:t>
            </a:r>
            <a:r>
              <a:rPr lang="es-ES" sz="2200" b="1" dirty="0" err="1">
                <a:solidFill>
                  <a:schemeClr val="accent5"/>
                </a:solidFill>
              </a:rPr>
              <a:t>than</a:t>
            </a:r>
            <a:r>
              <a:rPr lang="es-ES" sz="2200" b="1" dirty="0">
                <a:solidFill>
                  <a:schemeClr val="accent5"/>
                </a:solidFill>
              </a:rPr>
              <a:t> 2,000 RTD </a:t>
            </a:r>
            <a:r>
              <a:rPr lang="es-ES" sz="2200" b="1" dirty="0" err="1">
                <a:solidFill>
                  <a:schemeClr val="accent5"/>
                </a:solidFill>
              </a:rPr>
              <a:t>projects</a:t>
            </a:r>
            <a:r>
              <a:rPr lang="es-ES" sz="2200" b="1" dirty="0">
                <a:solidFill>
                  <a:schemeClr val="accent5"/>
                </a:solidFill>
              </a:rPr>
              <a:t> in </a:t>
            </a:r>
            <a:r>
              <a:rPr lang="es-ES" sz="2200" b="1" dirty="0" err="1">
                <a:solidFill>
                  <a:schemeClr val="accent5"/>
                </a:solidFill>
              </a:rPr>
              <a:t>cooperation</a:t>
            </a:r>
            <a:r>
              <a:rPr lang="es-ES" sz="2200" b="1" dirty="0">
                <a:solidFill>
                  <a:schemeClr val="accent5"/>
                </a:solidFill>
              </a:rPr>
              <a:t> </a:t>
            </a:r>
            <a:r>
              <a:rPr lang="es-ES" sz="2200" b="1" dirty="0" err="1">
                <a:solidFill>
                  <a:schemeClr val="accent5"/>
                </a:solidFill>
              </a:rPr>
              <a:t>with</a:t>
            </a:r>
            <a:r>
              <a:rPr lang="es-ES" sz="2200" b="1" dirty="0">
                <a:solidFill>
                  <a:schemeClr val="accent5"/>
                </a:solidFill>
              </a:rPr>
              <a:t> </a:t>
            </a:r>
            <a:r>
              <a:rPr lang="es-ES" sz="2200" b="1" dirty="0" err="1">
                <a:solidFill>
                  <a:schemeClr val="accent5"/>
                </a:solidFill>
              </a:rPr>
              <a:t>some</a:t>
            </a:r>
            <a:r>
              <a:rPr lang="es-ES" sz="2200" b="1" dirty="0">
                <a:solidFill>
                  <a:schemeClr val="accent5"/>
                </a:solidFill>
              </a:rPr>
              <a:t> 600 </a:t>
            </a:r>
            <a:r>
              <a:rPr lang="es-ES" sz="2200" b="1" dirty="0" err="1">
                <a:solidFill>
                  <a:schemeClr val="accent5"/>
                </a:solidFill>
              </a:rPr>
              <a:t>companies</a:t>
            </a:r>
            <a:r>
              <a:rPr lang="es-ES" sz="2200" b="1" dirty="0">
                <a:solidFill>
                  <a:schemeClr val="accent5"/>
                </a:solidFill>
              </a:rPr>
              <a:t> </a:t>
            </a:r>
            <a:r>
              <a:rPr lang="es-ES" sz="2200" b="1" dirty="0" err="1">
                <a:solidFill>
                  <a:schemeClr val="accent5"/>
                </a:solidFill>
              </a:rPr>
              <a:t>since</a:t>
            </a:r>
            <a:r>
              <a:rPr lang="es-ES" sz="2200" b="1" dirty="0">
                <a:solidFill>
                  <a:schemeClr val="accent5"/>
                </a:solidFill>
              </a:rPr>
              <a:t> 1987</a:t>
            </a:r>
          </a:p>
        </p:txBody>
      </p:sp>
      <p:pic>
        <p:nvPicPr>
          <p:cNvPr id="44" name="Imagen 43" descr="grafico-projects2017.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53998" y="2144839"/>
            <a:ext cx="5613135" cy="3343768"/>
          </a:xfrm>
          <a:prstGeom prst="rect">
            <a:avLst/>
          </a:prstGeom>
        </p:spPr>
      </p:pic>
    </p:spTree>
    <p:extLst>
      <p:ext uri="{BB962C8B-B14F-4D97-AF65-F5344CB8AC3E}">
        <p14:creationId xmlns:p14="http://schemas.microsoft.com/office/powerpoint/2010/main" val="21977329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83463" y="4278598"/>
            <a:ext cx="6023656" cy="400110"/>
          </a:xfrm>
          <a:prstGeom prst="rect">
            <a:avLst/>
          </a:prstGeom>
        </p:spPr>
        <p:txBody>
          <a:bodyPr wrap="square">
            <a:spAutoFit/>
          </a:bodyPr>
          <a:lstStyle/>
          <a:p>
            <a:r>
              <a:rPr lang="es-ES" sz="2000" b="1" dirty="0">
                <a:solidFill>
                  <a:srgbClr val="4BACC6"/>
                </a:solidFill>
              </a:rPr>
              <a:t>RTD PROJECTS FUNDED BY INDUSTRY</a:t>
            </a:r>
          </a:p>
        </p:txBody>
      </p:sp>
      <p:sp>
        <p:nvSpPr>
          <p:cNvPr id="6" name="Rectángulo 5"/>
          <p:cNvSpPr/>
          <p:nvPr/>
        </p:nvSpPr>
        <p:spPr>
          <a:xfrm>
            <a:off x="1083463" y="1810531"/>
            <a:ext cx="8172008" cy="400110"/>
          </a:xfrm>
          <a:prstGeom prst="rect">
            <a:avLst/>
          </a:prstGeom>
        </p:spPr>
        <p:txBody>
          <a:bodyPr wrap="square">
            <a:spAutoFit/>
          </a:bodyPr>
          <a:lstStyle/>
          <a:p>
            <a:r>
              <a:rPr lang="es-ES" sz="2000" b="1" dirty="0">
                <a:solidFill>
                  <a:schemeClr val="accent5"/>
                </a:solidFill>
              </a:rPr>
              <a:t>RTD PROJECTS FUNDED BY </a:t>
            </a:r>
            <a:r>
              <a:rPr lang="es-ES" sz="2000" b="1" dirty="0" smtClean="0">
                <a:solidFill>
                  <a:schemeClr val="accent5"/>
                </a:solidFill>
              </a:rPr>
              <a:t>PUBLIC ORGANIZATIONS</a:t>
            </a:r>
            <a:endParaRPr lang="es-ES" sz="2000" b="1" dirty="0">
              <a:solidFill>
                <a:schemeClr val="accent5"/>
              </a:solidFill>
            </a:endParaRPr>
          </a:p>
        </p:txBody>
      </p:sp>
      <p:pic>
        <p:nvPicPr>
          <p:cNvPr id="7" name="Imagen 6"/>
          <p:cNvPicPr>
            <a:picLocks noChangeAspect="1"/>
          </p:cNvPicPr>
          <p:nvPr/>
        </p:nvPicPr>
        <p:blipFill>
          <a:blip r:embed="rId3"/>
          <a:stretch>
            <a:fillRect/>
          </a:stretch>
        </p:blipFill>
        <p:spPr>
          <a:xfrm>
            <a:off x="936791" y="2278191"/>
            <a:ext cx="7478145" cy="1396521"/>
          </a:xfrm>
          <a:prstGeom prst="rect">
            <a:avLst/>
          </a:prstGeom>
        </p:spPr>
      </p:pic>
      <p:pic>
        <p:nvPicPr>
          <p:cNvPr id="8" name="Imagen 7"/>
          <p:cNvPicPr>
            <a:picLocks noChangeAspect="1"/>
          </p:cNvPicPr>
          <p:nvPr/>
        </p:nvPicPr>
        <p:blipFill>
          <a:blip r:embed="rId4"/>
          <a:stretch>
            <a:fillRect/>
          </a:stretch>
        </p:blipFill>
        <p:spPr>
          <a:xfrm>
            <a:off x="936792" y="4719238"/>
            <a:ext cx="7478150" cy="1396522"/>
          </a:xfrm>
          <a:prstGeom prst="rect">
            <a:avLst/>
          </a:prstGeom>
        </p:spPr>
      </p:pic>
      <p:pic>
        <p:nvPicPr>
          <p:cNvPr id="10" name="Imagen 9"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1" name="Título 14"/>
          <p:cNvSpPr>
            <a:spLocks noGrp="1"/>
          </p:cNvSpPr>
          <p:nvPr>
            <p:ph type="title"/>
          </p:nvPr>
        </p:nvSpPr>
        <p:spPr>
          <a:xfrm>
            <a:off x="12825" y="482741"/>
            <a:ext cx="9131175" cy="657820"/>
          </a:xfrm>
        </p:spPr>
        <p:txBody>
          <a:bodyPr/>
          <a:lstStyle/>
          <a:p>
            <a:pPr algn="ctr"/>
            <a:r>
              <a:rPr lang="es-ES" sz="3200" b="1" dirty="0">
                <a:hlinkClick r:id="rId6"/>
              </a:rPr>
              <a:t>RTD </a:t>
            </a:r>
            <a:r>
              <a:rPr lang="es-ES" sz="3200" b="1" dirty="0" err="1">
                <a:hlinkClick r:id="rId6"/>
              </a:rPr>
              <a:t>projects</a:t>
            </a:r>
            <a:endParaRPr lang="es-ES" sz="3200" b="1" dirty="0">
              <a:hlinkClick r:id="rId6"/>
            </a:endParaRPr>
          </a:p>
        </p:txBody>
      </p:sp>
    </p:spTree>
    <p:extLst>
      <p:ext uri="{BB962C8B-B14F-4D97-AF65-F5344CB8AC3E}">
        <p14:creationId xmlns:p14="http://schemas.microsoft.com/office/powerpoint/2010/main" val="17486541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p:cNvSpPr/>
          <p:nvPr/>
        </p:nvSpPr>
        <p:spPr>
          <a:xfrm>
            <a:off x="307975" y="861787"/>
            <a:ext cx="8409681" cy="5807691"/>
          </a:xfrm>
          <a:prstGeom prst="roundRect">
            <a:avLst/>
          </a:prstGeom>
          <a:solidFill>
            <a:schemeClr val="bg1"/>
          </a:solidFill>
          <a:ln w="254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Título 14"/>
          <p:cNvSpPr txBox="1">
            <a:spLocks/>
          </p:cNvSpPr>
          <p:nvPr/>
        </p:nvSpPr>
        <p:spPr>
          <a:xfrm>
            <a:off x="1066808" y="203967"/>
            <a:ext cx="7021572" cy="657820"/>
          </a:xfrm>
          <a:prstGeom prst="rect">
            <a:avLst/>
          </a:prstGeom>
        </p:spPr>
        <p:txBody>
          <a:bodyPr lIns="68580" tIns="34290" rIns="68580" bIns="3429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400" b="1" dirty="0" err="1">
                <a:solidFill>
                  <a:srgbClr val="4BACC6"/>
                </a:solidFill>
              </a:rPr>
              <a:t>Relevant</a:t>
            </a:r>
            <a:r>
              <a:rPr lang="es-ES" sz="2400" b="1" dirty="0">
                <a:solidFill>
                  <a:srgbClr val="4BACC6"/>
                </a:solidFill>
              </a:rPr>
              <a:t> RTD </a:t>
            </a:r>
            <a:r>
              <a:rPr lang="es-ES" sz="2400" b="1" dirty="0" err="1">
                <a:solidFill>
                  <a:srgbClr val="4BACC6"/>
                </a:solidFill>
              </a:rPr>
              <a:t>projects</a:t>
            </a:r>
            <a:endParaRPr lang="es-ES" sz="2400" b="1" dirty="0">
              <a:solidFill>
                <a:srgbClr val="4BACC6"/>
              </a:solidFill>
            </a:endParaRPr>
          </a:p>
        </p:txBody>
      </p:sp>
      <p:sp>
        <p:nvSpPr>
          <p:cNvPr id="6" name="Rectángulo 5"/>
          <p:cNvSpPr/>
          <p:nvPr/>
        </p:nvSpPr>
        <p:spPr>
          <a:xfrm>
            <a:off x="642785" y="1253991"/>
            <a:ext cx="7227404" cy="5375188"/>
          </a:xfrm>
          <a:prstGeom prst="rect">
            <a:avLst/>
          </a:prstGeom>
        </p:spPr>
        <p:txBody>
          <a:bodyPr wrap="square" lIns="68580" tIns="34290" rIns="68580" bIns="34290">
            <a:spAutoFit/>
          </a:bodyPr>
          <a:lstStyle/>
          <a:p>
            <a:pPr>
              <a:spcAft>
                <a:spcPts val="500"/>
              </a:spcAft>
            </a:pPr>
            <a:r>
              <a:rPr lang="es-ES_tradnl" sz="1200" b="1" dirty="0">
                <a:solidFill>
                  <a:srgbClr val="215968"/>
                </a:solidFill>
              </a:rPr>
              <a:t>ADVANCED GRANTS</a:t>
            </a:r>
          </a:p>
          <a:p>
            <a:pPr>
              <a:spcBef>
                <a:spcPts val="0"/>
              </a:spcBef>
              <a:spcAft>
                <a:spcPts val="0"/>
              </a:spcAft>
            </a:pPr>
            <a:r>
              <a:rPr lang="es-ES_tradnl" sz="1200" b="1" dirty="0">
                <a:solidFill>
                  <a:srgbClr val="4BACC6"/>
                </a:solidFill>
              </a:rPr>
              <a:t>SAFECON</a:t>
            </a:r>
            <a:r>
              <a:rPr lang="es-ES_tradnl" sz="1200" dirty="0">
                <a:solidFill>
                  <a:srgbClr val="4BACC6"/>
                </a:solidFill>
              </a:rPr>
              <a:t>: </a:t>
            </a:r>
            <a:r>
              <a:rPr lang="es-ES_tradnl" sz="1200" dirty="0">
                <a:solidFill>
                  <a:schemeClr val="tx1">
                    <a:lumMod val="50000"/>
                    <a:lumOff val="50000"/>
                  </a:schemeClr>
                </a:solidFill>
              </a:rPr>
              <a:t>New </a:t>
            </a:r>
            <a:r>
              <a:rPr lang="es-ES_tradnl" sz="1200" dirty="0" err="1">
                <a:solidFill>
                  <a:schemeClr val="tx1">
                    <a:lumMod val="50000"/>
                    <a:lumOff val="50000"/>
                  </a:schemeClr>
                </a:solidFill>
              </a:rPr>
              <a:t>Computational</a:t>
            </a:r>
            <a:r>
              <a:rPr lang="es-ES_tradnl" sz="1200" dirty="0">
                <a:solidFill>
                  <a:schemeClr val="tx1">
                    <a:lumMod val="50000"/>
                    <a:lumOff val="50000"/>
                  </a:schemeClr>
                </a:solidFill>
              </a:rPr>
              <a:t> </a:t>
            </a:r>
            <a:r>
              <a:rPr lang="es-ES_tradnl" sz="1200" dirty="0" err="1">
                <a:solidFill>
                  <a:schemeClr val="tx1">
                    <a:lumMod val="50000"/>
                    <a:lumOff val="50000"/>
                  </a:schemeClr>
                </a:solidFill>
              </a:rPr>
              <a:t>Methods</a:t>
            </a:r>
            <a:r>
              <a:rPr lang="es-ES_tradnl" sz="1200" dirty="0">
                <a:solidFill>
                  <a:schemeClr val="tx1">
                    <a:lumMod val="50000"/>
                    <a:lumOff val="50000"/>
                  </a:schemeClr>
                </a:solidFill>
              </a:rPr>
              <a:t>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Predicting</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security</a:t>
            </a:r>
            <a:r>
              <a:rPr lang="es-ES_tradnl" sz="1200" dirty="0">
                <a:solidFill>
                  <a:schemeClr val="tx1">
                    <a:lumMod val="50000"/>
                    <a:lumOff val="50000"/>
                  </a:schemeClr>
                </a:solidFill>
              </a:rPr>
              <a:t> of </a:t>
            </a:r>
            <a:r>
              <a:rPr lang="es-ES_tradnl" sz="1200" dirty="0" err="1">
                <a:solidFill>
                  <a:schemeClr val="tx1">
                    <a:lumMod val="50000"/>
                    <a:lumOff val="50000"/>
                  </a:schemeClr>
                </a:solidFill>
              </a:rPr>
              <a:t>constructions</a:t>
            </a:r>
            <a:r>
              <a:rPr lang="es-ES_tradnl" sz="1200" dirty="0">
                <a:solidFill>
                  <a:schemeClr val="tx1">
                    <a:lumMod val="50000"/>
                    <a:lumOff val="50000"/>
                  </a:schemeClr>
                </a:solidFill>
              </a:rPr>
              <a:t> </a:t>
            </a:r>
            <a:r>
              <a:rPr lang="es-ES_tradnl" sz="1200" dirty="0" err="1">
                <a:solidFill>
                  <a:schemeClr val="tx1">
                    <a:lumMod val="50000"/>
                    <a:lumOff val="50000"/>
                  </a:schemeClr>
                </a:solidFill>
              </a:rPr>
              <a:t>to</a:t>
            </a:r>
            <a:r>
              <a:rPr lang="es-ES_tradnl" sz="1200" dirty="0">
                <a:solidFill>
                  <a:schemeClr val="tx1">
                    <a:lumMod val="50000"/>
                    <a:lumOff val="50000"/>
                  </a:schemeClr>
                </a:solidFill>
              </a:rPr>
              <a:t> </a:t>
            </a:r>
            <a:r>
              <a:rPr lang="es-ES_tradnl" sz="1200" dirty="0" err="1" smtClean="0">
                <a:solidFill>
                  <a:schemeClr val="tx1">
                    <a:lumMod val="50000"/>
                    <a:lumOff val="50000"/>
                  </a:schemeClr>
                </a:solidFill>
              </a:rPr>
              <a:t>Water</a:t>
            </a:r>
            <a:endParaRPr lang="es-ES_tradnl" sz="1200" dirty="0">
              <a:solidFill>
                <a:schemeClr val="tx1">
                  <a:lumMod val="50000"/>
                  <a:lumOff val="50000"/>
                </a:schemeClr>
              </a:solidFill>
            </a:endParaRPr>
          </a:p>
          <a:p>
            <a:pPr>
              <a:spcBef>
                <a:spcPts val="0"/>
              </a:spcBef>
              <a:spcAft>
                <a:spcPts val="0"/>
              </a:spcAft>
            </a:pPr>
            <a:r>
              <a:rPr lang="es-ES_tradnl" sz="1200" dirty="0" err="1" smtClean="0">
                <a:solidFill>
                  <a:schemeClr val="tx1">
                    <a:lumMod val="50000"/>
                    <a:lumOff val="50000"/>
                  </a:schemeClr>
                </a:solidFill>
              </a:rPr>
              <a:t>Hazards</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accounting</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for</a:t>
            </a:r>
            <a:r>
              <a:rPr lang="es-ES_tradnl" sz="1200" dirty="0" smtClean="0">
                <a:solidFill>
                  <a:schemeClr val="tx1">
                    <a:lumMod val="50000"/>
                    <a:lumOff val="50000"/>
                  </a:schemeClr>
                </a:solidFill>
              </a:rPr>
              <a:t> fluid-</a:t>
            </a:r>
            <a:r>
              <a:rPr lang="es-ES_tradnl" sz="1200" dirty="0" err="1" smtClean="0">
                <a:solidFill>
                  <a:schemeClr val="tx1">
                    <a:lumMod val="50000"/>
                    <a:lumOff val="50000"/>
                  </a:schemeClr>
                </a:solidFill>
              </a:rPr>
              <a:t>soil</a:t>
            </a:r>
            <a:r>
              <a:rPr lang="es-ES_tradnl" sz="1200" dirty="0" smtClean="0">
                <a:solidFill>
                  <a:schemeClr val="tx1">
                    <a:lumMod val="50000"/>
                    <a:lumOff val="50000"/>
                  </a:schemeClr>
                </a:solidFill>
              </a:rPr>
              <a:t>-</a:t>
            </a:r>
            <a:r>
              <a:rPr lang="es-ES_tradnl" sz="1200" dirty="0" err="1" smtClean="0">
                <a:solidFill>
                  <a:schemeClr val="tx1">
                    <a:lumMod val="50000"/>
                    <a:lumOff val="50000"/>
                  </a:schemeClr>
                </a:solidFill>
              </a:rPr>
              <a:t>structure</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interactions</a:t>
            </a:r>
            <a:r>
              <a:rPr lang="es-ES_tradnl" sz="1200" dirty="0" smtClean="0">
                <a:solidFill>
                  <a:schemeClr val="tx1">
                    <a:lumMod val="50000"/>
                    <a:lumOff val="50000"/>
                  </a:schemeClr>
                </a:solidFill>
              </a:rPr>
              <a:t>. </a:t>
            </a:r>
            <a:r>
              <a:rPr lang="es-ES_tradnl" sz="1200" dirty="0" smtClean="0">
                <a:solidFill>
                  <a:srgbClr val="4BACC6"/>
                </a:solidFill>
              </a:rPr>
              <a:t>Prof. Eugenio Oñate</a:t>
            </a:r>
            <a:endParaRPr lang="es-ES_tradnl" sz="1200" b="1" dirty="0" smtClean="0">
              <a:solidFill>
                <a:srgbClr val="4BACC6"/>
              </a:solidFill>
            </a:endParaRPr>
          </a:p>
          <a:p>
            <a:pPr>
              <a:spcBef>
                <a:spcPts val="500"/>
              </a:spcBef>
              <a:spcAft>
                <a:spcPts val="0"/>
              </a:spcAft>
            </a:pPr>
            <a:r>
              <a:rPr lang="es-ES_tradnl" sz="1200" b="1" dirty="0" smtClean="0">
                <a:solidFill>
                  <a:srgbClr val="4BACC6"/>
                </a:solidFill>
              </a:rPr>
              <a:t>COMP-DES-MAT</a:t>
            </a:r>
            <a:r>
              <a:rPr lang="es-ES_tradnl" sz="1200" dirty="0" smtClean="0">
                <a:solidFill>
                  <a:srgbClr val="4BACC6"/>
                </a:solidFill>
              </a:rPr>
              <a:t>: </a:t>
            </a:r>
            <a:r>
              <a:rPr lang="es-ES_tradnl" sz="1200" dirty="0" err="1" smtClean="0">
                <a:solidFill>
                  <a:schemeClr val="tx1">
                    <a:lumMod val="50000"/>
                    <a:lumOff val="50000"/>
                  </a:schemeClr>
                </a:solidFill>
              </a:rPr>
              <a:t>Advanced</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tools</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for</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computational</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design</a:t>
            </a:r>
            <a:r>
              <a:rPr lang="es-ES_tradnl" sz="1200" dirty="0" smtClean="0">
                <a:solidFill>
                  <a:schemeClr val="tx1">
                    <a:lumMod val="50000"/>
                    <a:lumOff val="50000"/>
                  </a:schemeClr>
                </a:solidFill>
              </a:rPr>
              <a:t> of </a:t>
            </a:r>
            <a:r>
              <a:rPr lang="es-ES_tradnl" sz="1200" dirty="0" err="1" smtClean="0">
                <a:solidFill>
                  <a:schemeClr val="tx1">
                    <a:lumMod val="50000"/>
                    <a:lumOff val="50000"/>
                  </a:schemeClr>
                </a:solidFill>
              </a:rPr>
              <a:t>engineering</a:t>
            </a:r>
            <a:r>
              <a:rPr lang="es-ES_tradnl" sz="1200" dirty="0" smtClean="0">
                <a:solidFill>
                  <a:schemeClr val="tx1">
                    <a:lumMod val="50000"/>
                    <a:lumOff val="50000"/>
                  </a:schemeClr>
                </a:solidFill>
              </a:rPr>
              <a:t> </a:t>
            </a:r>
            <a:r>
              <a:rPr lang="es-ES_tradnl" sz="1200" dirty="0" err="1" smtClean="0">
                <a:solidFill>
                  <a:schemeClr val="tx1">
                    <a:lumMod val="50000"/>
                    <a:lumOff val="50000"/>
                  </a:schemeClr>
                </a:solidFill>
              </a:rPr>
              <a:t>materials</a:t>
            </a:r>
            <a:r>
              <a:rPr lang="es-ES_tradnl" sz="1200" dirty="0" smtClean="0">
                <a:solidFill>
                  <a:schemeClr val="tx1">
                    <a:lumMod val="50000"/>
                    <a:lumOff val="50000"/>
                  </a:schemeClr>
                </a:solidFill>
              </a:rPr>
              <a:t>. </a:t>
            </a:r>
          </a:p>
          <a:p>
            <a:pPr>
              <a:spcBef>
                <a:spcPts val="0"/>
              </a:spcBef>
              <a:spcAft>
                <a:spcPts val="0"/>
              </a:spcAft>
            </a:pPr>
            <a:r>
              <a:rPr lang="es-ES_tradnl" sz="1200" dirty="0" smtClean="0">
                <a:solidFill>
                  <a:srgbClr val="4BACC6"/>
                </a:solidFill>
              </a:rPr>
              <a:t>Prof. Javier Oliver</a:t>
            </a:r>
          </a:p>
          <a:p>
            <a:pPr>
              <a:spcBef>
                <a:spcPts val="500"/>
              </a:spcBef>
              <a:spcAft>
                <a:spcPts val="0"/>
              </a:spcAft>
            </a:pPr>
            <a:r>
              <a:rPr lang="es-ES" sz="1200" b="1" dirty="0" smtClean="0">
                <a:solidFill>
                  <a:schemeClr val="accent5"/>
                </a:solidFill>
              </a:rPr>
              <a:t>REALTIME: </a:t>
            </a:r>
            <a:r>
              <a:rPr lang="fr-FR" sz="1200" dirty="0" smtClean="0">
                <a:solidFill>
                  <a:srgbClr val="7F7F7F"/>
                </a:solidFill>
              </a:rPr>
              <a:t>Real Time </a:t>
            </a:r>
            <a:r>
              <a:rPr lang="fr-FR" sz="1200" dirty="0" err="1" smtClean="0">
                <a:solidFill>
                  <a:srgbClr val="7F7F7F"/>
                </a:solidFill>
              </a:rPr>
              <a:t>Computational</a:t>
            </a:r>
            <a:r>
              <a:rPr lang="fr-FR" sz="1200" dirty="0" smtClean="0">
                <a:solidFill>
                  <a:srgbClr val="7F7F7F"/>
                </a:solidFill>
              </a:rPr>
              <a:t> </a:t>
            </a:r>
            <a:r>
              <a:rPr lang="fr-FR" sz="1200" dirty="0" err="1" smtClean="0">
                <a:solidFill>
                  <a:srgbClr val="7F7F7F"/>
                </a:solidFill>
              </a:rPr>
              <a:t>Mechanics</a:t>
            </a:r>
            <a:r>
              <a:rPr lang="fr-FR" sz="1200" dirty="0" smtClean="0">
                <a:solidFill>
                  <a:srgbClr val="7F7F7F"/>
                </a:solidFill>
              </a:rPr>
              <a:t> Techniques for Multi-</a:t>
            </a:r>
            <a:r>
              <a:rPr lang="fr-FR" sz="1200" dirty="0" err="1" smtClean="0">
                <a:solidFill>
                  <a:srgbClr val="7F7F7F"/>
                </a:solidFill>
              </a:rPr>
              <a:t>Fluid</a:t>
            </a:r>
            <a:r>
              <a:rPr lang="fr-FR" sz="1200" dirty="0" smtClean="0">
                <a:solidFill>
                  <a:srgbClr val="7F7F7F"/>
                </a:solidFill>
              </a:rPr>
              <a:t> </a:t>
            </a:r>
            <a:r>
              <a:rPr lang="fr-FR" sz="1200" dirty="0" err="1" smtClean="0">
                <a:solidFill>
                  <a:srgbClr val="7F7F7F"/>
                </a:solidFill>
              </a:rPr>
              <a:t>Problems</a:t>
            </a:r>
            <a:r>
              <a:rPr lang="fr-FR" sz="1200" dirty="0" smtClean="0">
                <a:solidFill>
                  <a:srgbClr val="7F7F7F"/>
                </a:solidFill>
              </a:rPr>
              <a:t>. </a:t>
            </a:r>
          </a:p>
          <a:p>
            <a:pPr>
              <a:spcBef>
                <a:spcPts val="50"/>
              </a:spcBef>
              <a:spcAft>
                <a:spcPts val="500"/>
              </a:spcAft>
            </a:pPr>
            <a:r>
              <a:rPr lang="fr-FR" sz="1200" dirty="0" smtClean="0">
                <a:solidFill>
                  <a:srgbClr val="4BACC6"/>
                </a:solidFill>
              </a:rPr>
              <a:t>Prof</a:t>
            </a:r>
            <a:r>
              <a:rPr lang="fr-FR" sz="1200" dirty="0">
                <a:solidFill>
                  <a:srgbClr val="4BACC6"/>
                </a:solidFill>
              </a:rPr>
              <a:t>. Sergio </a:t>
            </a:r>
            <a:r>
              <a:rPr lang="fr-FR" sz="1200" dirty="0" err="1">
                <a:solidFill>
                  <a:srgbClr val="4BACC6"/>
                </a:solidFill>
              </a:rPr>
              <a:t>Idelsohn</a:t>
            </a:r>
            <a:endParaRPr lang="es-ES_tradnl" sz="1200" dirty="0">
              <a:solidFill>
                <a:srgbClr val="4BACC6"/>
              </a:solidFill>
            </a:endParaRPr>
          </a:p>
          <a:p>
            <a:endParaRPr lang="es-ES_tradnl" sz="1200" dirty="0">
              <a:solidFill>
                <a:srgbClr val="4BACC6"/>
              </a:solidFill>
            </a:endParaRPr>
          </a:p>
          <a:p>
            <a:pPr>
              <a:spcAft>
                <a:spcPts val="500"/>
              </a:spcAft>
            </a:pPr>
            <a:r>
              <a:rPr lang="es-ES_tradnl" sz="1200" b="1" dirty="0">
                <a:solidFill>
                  <a:schemeClr val="accent5">
                    <a:lumMod val="50000"/>
                  </a:schemeClr>
                </a:solidFill>
              </a:rPr>
              <a:t>STARTING GRANTS</a:t>
            </a:r>
          </a:p>
          <a:p>
            <a:pPr>
              <a:spcBef>
                <a:spcPts val="225"/>
              </a:spcBef>
            </a:pPr>
            <a:r>
              <a:rPr lang="es-ES_tradnl" sz="1200" b="1" dirty="0">
                <a:solidFill>
                  <a:srgbClr val="4BACC6"/>
                </a:solidFill>
              </a:rPr>
              <a:t>COMFUS</a:t>
            </a:r>
            <a:r>
              <a:rPr lang="es-ES_tradnl" sz="1200" dirty="0">
                <a:solidFill>
                  <a:srgbClr val="4BACC6"/>
                </a:solidFill>
              </a:rPr>
              <a:t>: </a:t>
            </a:r>
            <a:r>
              <a:rPr lang="en-US" sz="1200" dirty="0">
                <a:solidFill>
                  <a:schemeClr val="tx1">
                    <a:lumMod val="50000"/>
                    <a:lumOff val="50000"/>
                  </a:schemeClr>
                </a:solidFill>
              </a:rPr>
              <a:t>Computational Methods for Fusion Technology. </a:t>
            </a:r>
            <a:r>
              <a:rPr lang="en-US" sz="1200" dirty="0">
                <a:solidFill>
                  <a:srgbClr val="4BACC6"/>
                </a:solidFill>
              </a:rPr>
              <a:t>Prof. Santiago </a:t>
            </a:r>
            <a:r>
              <a:rPr lang="en-US" sz="1200" dirty="0" err="1">
                <a:solidFill>
                  <a:srgbClr val="4BACC6"/>
                </a:solidFill>
              </a:rPr>
              <a:t>Badia</a:t>
            </a:r>
            <a:endParaRPr lang="es-ES_tradnl" sz="1200" dirty="0">
              <a:solidFill>
                <a:srgbClr val="4BACC6"/>
              </a:solidFill>
            </a:endParaRPr>
          </a:p>
          <a:p>
            <a:endParaRPr lang="es-ES_tradnl" sz="1200" dirty="0">
              <a:solidFill>
                <a:srgbClr val="4BACC6"/>
              </a:solidFill>
            </a:endParaRPr>
          </a:p>
          <a:p>
            <a:pPr>
              <a:spcAft>
                <a:spcPts val="500"/>
              </a:spcAft>
            </a:pPr>
            <a:r>
              <a:rPr lang="es-ES_tradnl" sz="1200" b="1" dirty="0">
                <a:solidFill>
                  <a:schemeClr val="accent5">
                    <a:lumMod val="50000"/>
                  </a:schemeClr>
                </a:solidFill>
              </a:rPr>
              <a:t>PROOFS OF CONCEPT</a:t>
            </a:r>
          </a:p>
          <a:p>
            <a:pPr>
              <a:spcBef>
                <a:spcPts val="300"/>
              </a:spcBef>
              <a:spcAft>
                <a:spcPts val="500"/>
              </a:spcAft>
            </a:pPr>
            <a:r>
              <a:rPr lang="en-US" sz="1200" b="1" dirty="0" smtClean="0">
                <a:solidFill>
                  <a:schemeClr val="accent5"/>
                </a:solidFill>
              </a:rPr>
              <a:t>CATALOG</a:t>
            </a:r>
            <a:r>
              <a:rPr lang="en-US" sz="1200" b="1" dirty="0">
                <a:solidFill>
                  <a:schemeClr val="accent5"/>
                </a:solidFill>
              </a:rPr>
              <a:t>: </a:t>
            </a:r>
            <a:r>
              <a:rPr lang="en-US" sz="1200" dirty="0">
                <a:solidFill>
                  <a:srgbClr val="7F7F7F"/>
                </a:solidFill>
              </a:rPr>
              <a:t>Computational catalog of </a:t>
            </a:r>
            <a:r>
              <a:rPr lang="en-US" sz="1200" dirty="0" err="1">
                <a:solidFill>
                  <a:srgbClr val="7F7F7F"/>
                </a:solidFill>
              </a:rPr>
              <a:t>multiscale</a:t>
            </a:r>
            <a:r>
              <a:rPr lang="en-US" sz="1200" dirty="0">
                <a:solidFill>
                  <a:srgbClr val="7F7F7F"/>
                </a:solidFill>
              </a:rPr>
              <a:t> materials: a plug-in library for industrial finite element </a:t>
            </a:r>
            <a:r>
              <a:rPr lang="en-US" sz="1200" dirty="0" smtClean="0">
                <a:solidFill>
                  <a:srgbClr val="7F7F7F"/>
                </a:solidFill>
              </a:rPr>
              <a:t>codes.</a:t>
            </a:r>
            <a:r>
              <a:rPr lang="en-US" sz="1200" b="1" dirty="0" smtClean="0">
                <a:solidFill>
                  <a:schemeClr val="accent5"/>
                </a:solidFill>
              </a:rPr>
              <a:t> </a:t>
            </a:r>
            <a:r>
              <a:rPr lang="es-ES_tradnl" sz="1200" dirty="0">
                <a:solidFill>
                  <a:srgbClr val="4BACC6"/>
                </a:solidFill>
              </a:rPr>
              <a:t>Prof. Javier </a:t>
            </a:r>
            <a:r>
              <a:rPr lang="es-ES_tradnl" sz="1200" dirty="0" smtClean="0">
                <a:solidFill>
                  <a:srgbClr val="4BACC6"/>
                </a:solidFill>
              </a:rPr>
              <a:t>Oliver</a:t>
            </a:r>
            <a:endParaRPr lang="es-ES_tradnl" sz="1200" b="1" dirty="0" smtClean="0">
              <a:solidFill>
                <a:schemeClr val="accent5"/>
              </a:solidFill>
            </a:endParaRPr>
          </a:p>
          <a:p>
            <a:pPr>
              <a:spcBef>
                <a:spcPts val="300"/>
              </a:spcBef>
              <a:spcAft>
                <a:spcPts val="500"/>
              </a:spcAft>
            </a:pPr>
            <a:r>
              <a:rPr lang="es-ES_tradnl" sz="1200" b="1" dirty="0" smtClean="0">
                <a:solidFill>
                  <a:schemeClr val="accent5"/>
                </a:solidFill>
              </a:rPr>
              <a:t>FEXFEM</a:t>
            </a:r>
            <a:r>
              <a:rPr lang="es-ES_tradnl" sz="1200" b="1" dirty="0">
                <a:solidFill>
                  <a:schemeClr val="accent5"/>
                </a:solidFill>
              </a:rPr>
              <a:t>: </a:t>
            </a:r>
            <a:r>
              <a:rPr lang="en-US" sz="1200" dirty="0" smtClean="0">
                <a:solidFill>
                  <a:srgbClr val="7F7F7F"/>
                </a:solidFill>
              </a:rPr>
              <a:t>On </a:t>
            </a:r>
            <a:r>
              <a:rPr lang="en-US" sz="1200" dirty="0">
                <a:solidFill>
                  <a:srgbClr val="7F7F7F"/>
                </a:solidFill>
              </a:rPr>
              <a:t>a free open source extreme scale finite element </a:t>
            </a:r>
            <a:r>
              <a:rPr lang="en-US" sz="1200" dirty="0" smtClean="0">
                <a:solidFill>
                  <a:srgbClr val="7F7F7F"/>
                </a:solidFill>
              </a:rPr>
              <a:t>software. </a:t>
            </a:r>
            <a:r>
              <a:rPr lang="en-US" sz="1200" dirty="0">
                <a:solidFill>
                  <a:srgbClr val="4BACC6"/>
                </a:solidFill>
              </a:rPr>
              <a:t>Prof. Santiago </a:t>
            </a:r>
            <a:r>
              <a:rPr lang="en-US" sz="1200" dirty="0" err="1">
                <a:solidFill>
                  <a:srgbClr val="4BACC6"/>
                </a:solidFill>
              </a:rPr>
              <a:t>Badia</a:t>
            </a:r>
            <a:endParaRPr lang="es-ES_tradnl" sz="1200" dirty="0">
              <a:solidFill>
                <a:srgbClr val="4BACC6"/>
              </a:solidFill>
            </a:endParaRPr>
          </a:p>
          <a:p>
            <a:pPr>
              <a:spcBef>
                <a:spcPts val="300"/>
              </a:spcBef>
              <a:spcAft>
                <a:spcPts val="500"/>
              </a:spcAft>
            </a:pPr>
            <a:r>
              <a:rPr lang="es-ES_tradnl" sz="1200" b="1" dirty="0" smtClean="0">
                <a:solidFill>
                  <a:srgbClr val="4BACC6"/>
                </a:solidFill>
              </a:rPr>
              <a:t>FORECAST</a:t>
            </a:r>
            <a:r>
              <a:rPr lang="es-ES_tradnl" sz="1200" dirty="0">
                <a:solidFill>
                  <a:srgbClr val="4BACC6"/>
                </a:solidFill>
              </a:rPr>
              <a:t>: </a:t>
            </a:r>
            <a:r>
              <a:rPr lang="es-ES_tradnl" sz="1200" dirty="0" err="1">
                <a:solidFill>
                  <a:schemeClr val="tx1">
                    <a:lumMod val="50000"/>
                    <a:lumOff val="50000"/>
                  </a:schemeClr>
                </a:solidFill>
              </a:rPr>
              <a:t>Assessment</a:t>
            </a:r>
            <a:r>
              <a:rPr lang="es-ES_tradnl" sz="1200" dirty="0">
                <a:solidFill>
                  <a:schemeClr val="tx1">
                    <a:lumMod val="50000"/>
                    <a:lumOff val="50000"/>
                  </a:schemeClr>
                </a:solidFill>
              </a:rPr>
              <a:t> and </a:t>
            </a:r>
            <a:r>
              <a:rPr lang="es-ES_tradnl" sz="1200" dirty="0" err="1">
                <a:solidFill>
                  <a:schemeClr val="tx1">
                    <a:lumMod val="50000"/>
                    <a:lumOff val="50000"/>
                  </a:schemeClr>
                </a:solidFill>
              </a:rPr>
              <a:t>initial</a:t>
            </a:r>
            <a:r>
              <a:rPr lang="es-ES_tradnl" sz="1200" dirty="0">
                <a:solidFill>
                  <a:schemeClr val="tx1">
                    <a:lumMod val="50000"/>
                    <a:lumOff val="50000"/>
                  </a:schemeClr>
                </a:solidFill>
              </a:rPr>
              <a:t> </a:t>
            </a:r>
            <a:r>
              <a:rPr lang="es-ES_tradnl" sz="1200" dirty="0" err="1">
                <a:solidFill>
                  <a:schemeClr val="tx1">
                    <a:lumMod val="50000"/>
                    <a:lumOff val="50000"/>
                  </a:schemeClr>
                </a:solidFill>
              </a:rPr>
              <a:t>steps</a:t>
            </a:r>
            <a:r>
              <a:rPr lang="es-ES_tradnl" sz="1200" dirty="0">
                <a:solidFill>
                  <a:schemeClr val="tx1">
                    <a:lumMod val="50000"/>
                    <a:lumOff val="50000"/>
                  </a:schemeClr>
                </a:solidFill>
              </a:rPr>
              <a:t>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exploitation</a:t>
            </a:r>
            <a:r>
              <a:rPr lang="es-ES_tradnl" sz="1200" dirty="0">
                <a:solidFill>
                  <a:schemeClr val="tx1">
                    <a:lumMod val="50000"/>
                    <a:lumOff val="50000"/>
                  </a:schemeClr>
                </a:solidFill>
              </a:rPr>
              <a:t> of a </a:t>
            </a:r>
            <a:r>
              <a:rPr lang="es-ES_tradnl" sz="1200" dirty="0" err="1">
                <a:solidFill>
                  <a:schemeClr val="tx1">
                    <a:lumMod val="50000"/>
                    <a:lumOff val="50000"/>
                  </a:schemeClr>
                </a:solidFill>
              </a:rPr>
              <a:t>fast</a:t>
            </a:r>
            <a:r>
              <a:rPr lang="es-ES_tradnl" sz="1200" dirty="0">
                <a:solidFill>
                  <a:schemeClr val="tx1">
                    <a:lumMod val="50000"/>
                    <a:lumOff val="50000"/>
                  </a:schemeClr>
                </a:solidFill>
              </a:rPr>
              <a:t> </a:t>
            </a:r>
            <a:r>
              <a:rPr lang="es-ES_tradnl" sz="1200" dirty="0" err="1">
                <a:solidFill>
                  <a:schemeClr val="tx1">
                    <a:lumMod val="50000"/>
                    <a:lumOff val="50000"/>
                  </a:schemeClr>
                </a:solidFill>
              </a:rPr>
              <a:t>simulation</a:t>
            </a:r>
            <a:r>
              <a:rPr lang="es-ES_tradnl" sz="1200" dirty="0">
                <a:solidFill>
                  <a:schemeClr val="tx1">
                    <a:lumMod val="50000"/>
                    <a:lumOff val="50000"/>
                  </a:schemeClr>
                </a:solidFill>
              </a:rPr>
              <a:t> software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casting </a:t>
            </a:r>
            <a:r>
              <a:rPr lang="es-ES_tradnl" sz="1200" dirty="0" err="1">
                <a:solidFill>
                  <a:schemeClr val="tx1">
                    <a:lumMod val="50000"/>
                    <a:lumOff val="50000"/>
                  </a:schemeClr>
                </a:solidFill>
              </a:rPr>
              <a:t>manufacturing</a:t>
            </a:r>
            <a:r>
              <a:rPr lang="es-ES_tradnl" sz="1200" dirty="0">
                <a:solidFill>
                  <a:schemeClr val="tx1">
                    <a:lumMod val="50000"/>
                    <a:lumOff val="50000"/>
                  </a:schemeClr>
                </a:solidFill>
              </a:rPr>
              <a:t> </a:t>
            </a:r>
            <a:r>
              <a:rPr lang="es-ES_tradnl" sz="1200" dirty="0" err="1">
                <a:solidFill>
                  <a:schemeClr val="tx1">
                    <a:lumMod val="50000"/>
                    <a:lumOff val="50000"/>
                  </a:schemeClr>
                </a:solidFill>
              </a:rPr>
              <a:t>operations</a:t>
            </a:r>
            <a:r>
              <a:rPr lang="es-ES_tradnl" sz="1200" dirty="0">
                <a:solidFill>
                  <a:schemeClr val="tx1">
                    <a:lumMod val="50000"/>
                    <a:lumOff val="50000"/>
                  </a:schemeClr>
                </a:solidFill>
              </a:rPr>
              <a:t>. </a:t>
            </a:r>
            <a:r>
              <a:rPr lang="es-ES_tradnl" sz="1200" dirty="0">
                <a:solidFill>
                  <a:srgbClr val="4BACC6"/>
                </a:solidFill>
              </a:rPr>
              <a:t>Prof. Sergio </a:t>
            </a:r>
            <a:r>
              <a:rPr lang="es-ES_tradnl" sz="1200" dirty="0" err="1">
                <a:solidFill>
                  <a:srgbClr val="4BACC6"/>
                </a:solidFill>
              </a:rPr>
              <a:t>Idelsohn</a:t>
            </a:r>
            <a:endParaRPr lang="es-ES_tradnl" sz="1200" dirty="0">
              <a:solidFill>
                <a:srgbClr val="4BACC6"/>
              </a:solidFill>
            </a:endParaRPr>
          </a:p>
          <a:p>
            <a:pPr>
              <a:spcBef>
                <a:spcPts val="300"/>
              </a:spcBef>
              <a:spcAft>
                <a:spcPts val="500"/>
              </a:spcAft>
            </a:pPr>
            <a:r>
              <a:rPr lang="es-ES_tradnl" sz="1200" b="1" dirty="0" smtClean="0">
                <a:solidFill>
                  <a:srgbClr val="4BACC6"/>
                </a:solidFill>
              </a:rPr>
              <a:t>FLOODSAFE</a:t>
            </a:r>
            <a:r>
              <a:rPr lang="es-ES_tradnl" sz="1200" dirty="0">
                <a:solidFill>
                  <a:srgbClr val="4BACC6"/>
                </a:solidFill>
              </a:rPr>
              <a:t>: </a:t>
            </a:r>
            <a:r>
              <a:rPr lang="es-ES_tradnl" sz="1200" dirty="0" err="1">
                <a:solidFill>
                  <a:schemeClr val="tx1">
                    <a:lumMod val="50000"/>
                    <a:lumOff val="50000"/>
                  </a:schemeClr>
                </a:solidFill>
              </a:rPr>
              <a:t>Asessment</a:t>
            </a:r>
            <a:r>
              <a:rPr lang="es-ES_tradnl" sz="1200" dirty="0">
                <a:solidFill>
                  <a:schemeClr val="tx1">
                    <a:lumMod val="50000"/>
                    <a:lumOff val="50000"/>
                  </a:schemeClr>
                </a:solidFill>
              </a:rPr>
              <a:t> and </a:t>
            </a:r>
            <a:r>
              <a:rPr lang="es-ES_tradnl" sz="1200" dirty="0" err="1">
                <a:solidFill>
                  <a:schemeClr val="tx1">
                    <a:lumMod val="50000"/>
                    <a:lumOff val="50000"/>
                  </a:schemeClr>
                </a:solidFill>
              </a:rPr>
              <a:t>initial</a:t>
            </a:r>
            <a:r>
              <a:rPr lang="es-ES_tradnl" sz="1200" dirty="0">
                <a:solidFill>
                  <a:schemeClr val="tx1">
                    <a:lumMod val="50000"/>
                    <a:lumOff val="50000"/>
                  </a:schemeClr>
                </a:solidFill>
              </a:rPr>
              <a:t> </a:t>
            </a:r>
            <a:r>
              <a:rPr lang="es-ES_tradnl" sz="1200" dirty="0" err="1">
                <a:solidFill>
                  <a:schemeClr val="tx1">
                    <a:lumMod val="50000"/>
                    <a:lumOff val="50000"/>
                  </a:schemeClr>
                </a:solidFill>
              </a:rPr>
              <a:t>steps</a:t>
            </a:r>
            <a:r>
              <a:rPr lang="es-ES_tradnl" sz="1200" dirty="0">
                <a:solidFill>
                  <a:schemeClr val="tx1">
                    <a:lumMod val="50000"/>
                    <a:lumOff val="50000"/>
                  </a:schemeClr>
                </a:solidFill>
              </a:rPr>
              <a:t>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exploitation</a:t>
            </a:r>
            <a:r>
              <a:rPr lang="es-ES_tradnl" sz="1200" dirty="0">
                <a:solidFill>
                  <a:schemeClr val="tx1">
                    <a:lumMod val="50000"/>
                    <a:lumOff val="50000"/>
                  </a:schemeClr>
                </a:solidFill>
              </a:rPr>
              <a:t> of a </a:t>
            </a:r>
            <a:r>
              <a:rPr lang="es-ES_tradnl" sz="1200" dirty="0" err="1">
                <a:solidFill>
                  <a:schemeClr val="tx1">
                    <a:lumMod val="50000"/>
                    <a:lumOff val="50000"/>
                  </a:schemeClr>
                </a:solidFill>
              </a:rPr>
              <a:t>simulation</a:t>
            </a:r>
            <a:r>
              <a:rPr lang="es-ES_tradnl" sz="1200" dirty="0">
                <a:solidFill>
                  <a:schemeClr val="tx1">
                    <a:lumMod val="50000"/>
                    <a:lumOff val="50000"/>
                  </a:schemeClr>
                </a:solidFill>
              </a:rPr>
              <a:t> software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study</a:t>
            </a:r>
            <a:r>
              <a:rPr lang="es-ES_tradnl" sz="1200" dirty="0">
                <a:solidFill>
                  <a:schemeClr val="tx1">
                    <a:lumMod val="50000"/>
                    <a:lumOff val="50000"/>
                  </a:schemeClr>
                </a:solidFill>
              </a:rPr>
              <a:t> and </a:t>
            </a:r>
            <a:r>
              <a:rPr lang="es-ES_tradnl" sz="1200" dirty="0" err="1">
                <a:solidFill>
                  <a:schemeClr val="tx1">
                    <a:lumMod val="50000"/>
                    <a:lumOff val="50000"/>
                  </a:schemeClr>
                </a:solidFill>
              </a:rPr>
              <a:t>mitigation</a:t>
            </a:r>
            <a:r>
              <a:rPr lang="es-ES_tradnl" sz="1200" dirty="0">
                <a:solidFill>
                  <a:schemeClr val="tx1">
                    <a:lumMod val="50000"/>
                    <a:lumOff val="50000"/>
                  </a:schemeClr>
                </a:solidFill>
              </a:rPr>
              <a:t> of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effect</a:t>
            </a:r>
            <a:r>
              <a:rPr lang="es-ES_tradnl" sz="1200" dirty="0">
                <a:solidFill>
                  <a:schemeClr val="tx1">
                    <a:lumMod val="50000"/>
                    <a:lumOff val="50000"/>
                  </a:schemeClr>
                </a:solidFill>
              </a:rPr>
              <a:t> of </a:t>
            </a:r>
            <a:r>
              <a:rPr lang="es-ES_tradnl" sz="1200" dirty="0" err="1">
                <a:solidFill>
                  <a:schemeClr val="tx1">
                    <a:lumMod val="50000"/>
                    <a:lumOff val="50000"/>
                  </a:schemeClr>
                </a:solidFill>
              </a:rPr>
              <a:t>floods</a:t>
            </a:r>
            <a:r>
              <a:rPr lang="es-ES_tradnl" sz="1200" dirty="0">
                <a:solidFill>
                  <a:schemeClr val="tx1">
                    <a:lumMod val="50000"/>
                    <a:lumOff val="50000"/>
                  </a:schemeClr>
                </a:solidFill>
              </a:rPr>
              <a:t> </a:t>
            </a:r>
            <a:r>
              <a:rPr lang="es-ES_tradnl" sz="1200" dirty="0" err="1">
                <a:solidFill>
                  <a:schemeClr val="tx1">
                    <a:lumMod val="50000"/>
                    <a:lumOff val="50000"/>
                  </a:schemeClr>
                </a:solidFill>
              </a:rPr>
              <a:t>on</a:t>
            </a:r>
            <a:r>
              <a:rPr lang="es-ES_tradnl" sz="1200" dirty="0">
                <a:solidFill>
                  <a:schemeClr val="tx1">
                    <a:lumMod val="50000"/>
                    <a:lumOff val="50000"/>
                  </a:schemeClr>
                </a:solidFill>
              </a:rPr>
              <a:t> </a:t>
            </a:r>
            <a:r>
              <a:rPr lang="es-ES_tradnl" sz="1200" dirty="0" err="1">
                <a:solidFill>
                  <a:schemeClr val="tx1">
                    <a:lumMod val="50000"/>
                    <a:lumOff val="50000"/>
                  </a:schemeClr>
                </a:solidFill>
              </a:rPr>
              <a:t>constructions</a:t>
            </a:r>
            <a:r>
              <a:rPr lang="es-ES_tradnl" sz="1200" dirty="0">
                <a:solidFill>
                  <a:schemeClr val="tx1">
                    <a:lumMod val="50000"/>
                    <a:lumOff val="50000"/>
                  </a:schemeClr>
                </a:solidFill>
              </a:rPr>
              <a:t> and </a:t>
            </a:r>
            <a:r>
              <a:rPr lang="es-ES_tradnl" sz="1200" dirty="0" err="1">
                <a:solidFill>
                  <a:schemeClr val="tx1">
                    <a:lumMod val="50000"/>
                    <a:lumOff val="50000"/>
                  </a:schemeClr>
                </a:solidFill>
              </a:rPr>
              <a:t>landscape</a:t>
            </a:r>
            <a:r>
              <a:rPr lang="es-ES_tradnl" sz="1200" dirty="0">
                <a:solidFill>
                  <a:schemeClr val="tx1">
                    <a:lumMod val="50000"/>
                    <a:lumOff val="50000"/>
                  </a:schemeClr>
                </a:solidFill>
              </a:rPr>
              <a:t>. </a:t>
            </a:r>
            <a:r>
              <a:rPr lang="es-ES_tradnl" sz="1200" dirty="0">
                <a:solidFill>
                  <a:srgbClr val="4BACC6"/>
                </a:solidFill>
              </a:rPr>
              <a:t>Prof. Eugenio Oñate</a:t>
            </a:r>
          </a:p>
          <a:p>
            <a:pPr>
              <a:spcBef>
                <a:spcPts val="300"/>
              </a:spcBef>
              <a:spcAft>
                <a:spcPts val="500"/>
              </a:spcAft>
            </a:pPr>
            <a:r>
              <a:rPr lang="es-ES" sz="1200" b="1" dirty="0" smtClean="0">
                <a:solidFill>
                  <a:srgbClr val="4BACC6"/>
                </a:solidFill>
              </a:rPr>
              <a:t>ICEBREAKER</a:t>
            </a:r>
            <a:r>
              <a:rPr lang="es-ES" sz="1200" b="1" dirty="0">
                <a:solidFill>
                  <a:srgbClr val="4BACC6"/>
                </a:solidFill>
              </a:rPr>
              <a:t>: </a:t>
            </a:r>
            <a:r>
              <a:rPr lang="en-US" sz="1200" dirty="0">
                <a:solidFill>
                  <a:srgbClr val="7F7F7F"/>
                </a:solidFill>
              </a:rPr>
              <a:t>Industrial applicability and potential for commercialization of the computational technology developed in SAFECON. </a:t>
            </a:r>
            <a:r>
              <a:rPr lang="es-ES_tradnl" sz="1200" dirty="0">
                <a:solidFill>
                  <a:srgbClr val="4BACC6"/>
                </a:solidFill>
              </a:rPr>
              <a:t>Prof. Eugenio </a:t>
            </a:r>
            <a:r>
              <a:rPr lang="es-ES_tradnl" sz="1200" dirty="0" smtClean="0">
                <a:solidFill>
                  <a:srgbClr val="4BACC6"/>
                </a:solidFill>
              </a:rPr>
              <a:t>Oñate</a:t>
            </a:r>
          </a:p>
          <a:p>
            <a:pPr>
              <a:spcBef>
                <a:spcPts val="300"/>
              </a:spcBef>
              <a:spcAft>
                <a:spcPts val="500"/>
              </a:spcAft>
            </a:pPr>
            <a:r>
              <a:rPr lang="es-ES" sz="1200" b="1" dirty="0" smtClean="0">
                <a:solidFill>
                  <a:srgbClr val="4BACC6"/>
                </a:solidFill>
              </a:rPr>
              <a:t>NUWASIM</a:t>
            </a:r>
            <a:r>
              <a:rPr lang="es-ES" sz="1200" b="1" dirty="0">
                <a:solidFill>
                  <a:srgbClr val="4BACC6"/>
                </a:solidFill>
              </a:rPr>
              <a:t>:</a:t>
            </a:r>
            <a:r>
              <a:rPr lang="es-ES" sz="1200" b="1" dirty="0">
                <a:solidFill>
                  <a:srgbClr val="7F7F7F"/>
                </a:solidFill>
              </a:rPr>
              <a:t> </a:t>
            </a:r>
            <a:r>
              <a:rPr lang="en-US" sz="1200" dirty="0">
                <a:solidFill>
                  <a:srgbClr val="7F7F7F"/>
                </a:solidFill>
              </a:rPr>
              <a:t>On a Nuclear Waste Deep Repository Simulator. </a:t>
            </a:r>
            <a:r>
              <a:rPr lang="en-US" sz="1200" dirty="0">
                <a:solidFill>
                  <a:srgbClr val="4BACC6"/>
                </a:solidFill>
              </a:rPr>
              <a:t>Prof. Santiago </a:t>
            </a:r>
            <a:r>
              <a:rPr lang="en-US" sz="1200" dirty="0" err="1">
                <a:solidFill>
                  <a:srgbClr val="4BACC6"/>
                </a:solidFill>
              </a:rPr>
              <a:t>Badia</a:t>
            </a:r>
            <a:endParaRPr lang="es-ES_tradnl" sz="1200" dirty="0">
              <a:solidFill>
                <a:srgbClr val="4BACC6"/>
              </a:solidFill>
            </a:endParaRPr>
          </a:p>
          <a:p>
            <a:endParaRPr lang="es-ES_tradnl" sz="1100" dirty="0">
              <a:solidFill>
                <a:srgbClr val="7F7F7F"/>
              </a:solidFill>
            </a:endParaRPr>
          </a:p>
        </p:txBody>
      </p:sp>
      <p:sp>
        <p:nvSpPr>
          <p:cNvPr id="8" name="CuadroTexto 7"/>
          <p:cNvSpPr txBox="1"/>
          <p:nvPr/>
        </p:nvSpPr>
        <p:spPr>
          <a:xfrm>
            <a:off x="7018406" y="2967969"/>
            <a:ext cx="1577141" cy="423193"/>
          </a:xfrm>
          <a:prstGeom prst="rect">
            <a:avLst/>
          </a:prstGeom>
          <a:noFill/>
        </p:spPr>
        <p:txBody>
          <a:bodyPr wrap="square" lIns="68580" tIns="34290" rIns="68580" bIns="34290" rtlCol="0">
            <a:spAutoFit/>
          </a:bodyPr>
          <a:lstStyle/>
          <a:p>
            <a:pPr algn="ctr"/>
            <a:r>
              <a:rPr lang="es-ES" b="1" dirty="0">
                <a:solidFill>
                  <a:srgbClr val="4BACC6"/>
                </a:solidFill>
              </a:rPr>
              <a:t>GRANTS</a:t>
            </a:r>
          </a:p>
        </p:txBody>
      </p:sp>
      <p:pic>
        <p:nvPicPr>
          <p:cNvPr id="9" name="Imagen 8"/>
          <p:cNvPicPr>
            <a:picLocks noChangeAspect="1"/>
          </p:cNvPicPr>
          <p:nvPr/>
        </p:nvPicPr>
        <p:blipFill>
          <a:blip r:embed="rId2"/>
          <a:stretch>
            <a:fillRect/>
          </a:stretch>
        </p:blipFill>
        <p:spPr>
          <a:xfrm>
            <a:off x="7034085" y="1433613"/>
            <a:ext cx="1484071" cy="1484071"/>
          </a:xfrm>
          <a:prstGeom prst="rect">
            <a:avLst/>
          </a:prstGeom>
        </p:spPr>
      </p:pic>
    </p:spTree>
    <p:extLst>
      <p:ext uri="{BB962C8B-B14F-4D97-AF65-F5344CB8AC3E}">
        <p14:creationId xmlns:p14="http://schemas.microsoft.com/office/powerpoint/2010/main" val="35438571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93177" y="3790950"/>
            <a:ext cx="2971800" cy="6134100"/>
          </a:xfrm>
          <a:prstGeom prst="rect">
            <a:avLst/>
          </a:prstGeom>
        </p:spPr>
      </p:pic>
      <p:sp>
        <p:nvSpPr>
          <p:cNvPr id="11" name="Rectángulo 10"/>
          <p:cNvSpPr/>
          <p:nvPr/>
        </p:nvSpPr>
        <p:spPr>
          <a:xfrm>
            <a:off x="131227" y="1263510"/>
            <a:ext cx="5212124" cy="267214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s-ES"/>
          </a:p>
        </p:txBody>
      </p:sp>
      <p:sp>
        <p:nvSpPr>
          <p:cNvPr id="12" name="CuadroTexto 11"/>
          <p:cNvSpPr txBox="1"/>
          <p:nvPr/>
        </p:nvSpPr>
        <p:spPr>
          <a:xfrm>
            <a:off x="5084576" y="1527793"/>
            <a:ext cx="3809137" cy="1277263"/>
          </a:xfrm>
          <a:prstGeom prst="rect">
            <a:avLst/>
          </a:prstGeom>
          <a:noFill/>
        </p:spPr>
        <p:txBody>
          <a:bodyPr wrap="square" lIns="91429" tIns="45715" rIns="91429" bIns="45715" rtlCol="0">
            <a:spAutoFit/>
          </a:bodyPr>
          <a:lstStyle/>
          <a:p>
            <a:pPr algn="r"/>
            <a:r>
              <a:rPr lang="es-ES" dirty="0" smtClean="0">
                <a:solidFill>
                  <a:schemeClr val="tx1">
                    <a:lumMod val="65000"/>
                    <a:lumOff val="35000"/>
                  </a:schemeClr>
                </a:solidFill>
              </a:rPr>
              <a:t>More </a:t>
            </a:r>
            <a:r>
              <a:rPr lang="es-ES" dirty="0" err="1" smtClean="0">
                <a:solidFill>
                  <a:schemeClr val="tx1">
                    <a:lumMod val="65000"/>
                    <a:lumOff val="35000"/>
                  </a:schemeClr>
                </a:solidFill>
              </a:rPr>
              <a:t>than</a:t>
            </a:r>
            <a:r>
              <a:rPr lang="es-ES" dirty="0" smtClean="0">
                <a:solidFill>
                  <a:schemeClr val="tx1">
                    <a:lumMod val="65000"/>
                    <a:lumOff val="35000"/>
                  </a:schemeClr>
                </a:solidFill>
              </a:rPr>
              <a:t> </a:t>
            </a:r>
            <a:r>
              <a:rPr lang="es-ES" sz="5400" dirty="0">
                <a:solidFill>
                  <a:schemeClr val="tx1">
                    <a:lumMod val="65000"/>
                    <a:lumOff val="35000"/>
                  </a:schemeClr>
                </a:solidFill>
              </a:rPr>
              <a:t>1,400</a:t>
            </a:r>
            <a:r>
              <a:rPr lang="es-ES" dirty="0" smtClean="0">
                <a:solidFill>
                  <a:schemeClr val="tx1">
                    <a:lumMod val="65000"/>
                    <a:lumOff val="35000"/>
                  </a:schemeClr>
                </a:solidFill>
              </a:rPr>
              <a:t> </a:t>
            </a:r>
            <a:r>
              <a:rPr lang="es-ES" dirty="0" err="1" smtClean="0">
                <a:solidFill>
                  <a:schemeClr val="tx1">
                    <a:lumMod val="65000"/>
                    <a:lumOff val="35000"/>
                  </a:schemeClr>
                </a:solidFill>
              </a:rPr>
              <a:t>publications</a:t>
            </a:r>
            <a:r>
              <a:rPr lang="es-ES" dirty="0" smtClean="0">
                <a:solidFill>
                  <a:schemeClr val="tx1">
                    <a:lumMod val="65000"/>
                    <a:lumOff val="35000"/>
                  </a:schemeClr>
                </a:solidFill>
              </a:rPr>
              <a:t> </a:t>
            </a:r>
            <a:r>
              <a:rPr lang="es-ES" dirty="0" err="1" smtClean="0">
                <a:solidFill>
                  <a:schemeClr val="tx1">
                    <a:lumMod val="65000"/>
                    <a:lumOff val="35000"/>
                  </a:schemeClr>
                </a:solidFill>
              </a:rPr>
              <a:t>since</a:t>
            </a:r>
            <a:r>
              <a:rPr lang="es-ES" dirty="0" smtClean="0">
                <a:solidFill>
                  <a:schemeClr val="tx1">
                    <a:lumMod val="65000"/>
                    <a:lumOff val="35000"/>
                  </a:schemeClr>
                </a:solidFill>
              </a:rPr>
              <a:t> 1987</a:t>
            </a:r>
            <a:endParaRPr lang="es-ES" dirty="0">
              <a:solidFill>
                <a:schemeClr val="tx1">
                  <a:lumMod val="65000"/>
                  <a:lumOff val="35000"/>
                </a:schemeClr>
              </a:solidFill>
            </a:endParaRPr>
          </a:p>
        </p:txBody>
      </p:sp>
      <p:pic>
        <p:nvPicPr>
          <p:cNvPr id="13" name="Imagen 12" descr="papers-grafic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081" y="1421457"/>
            <a:ext cx="4872806" cy="2306018"/>
          </a:xfrm>
          <a:prstGeom prst="rect">
            <a:avLst/>
          </a:prstGeom>
        </p:spPr>
      </p:pic>
      <p:pic>
        <p:nvPicPr>
          <p:cNvPr id="14" name="Imagen 13" descr="cifras-publicacione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43351" y="3011653"/>
            <a:ext cx="3802080" cy="3830667"/>
          </a:xfrm>
          <a:prstGeom prst="rect">
            <a:avLst/>
          </a:prstGeom>
        </p:spPr>
      </p:pic>
      <p:pic>
        <p:nvPicPr>
          <p:cNvPr id="15" name="Imagen 14"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
        <p:nvSpPr>
          <p:cNvPr id="16" name="Título 1"/>
          <p:cNvSpPr>
            <a:spLocks noGrp="1"/>
          </p:cNvSpPr>
          <p:nvPr>
            <p:ph type="title"/>
          </p:nvPr>
        </p:nvSpPr>
        <p:spPr>
          <a:xfrm>
            <a:off x="266528" y="485381"/>
            <a:ext cx="8915559" cy="738749"/>
          </a:xfrm>
        </p:spPr>
        <p:txBody>
          <a:bodyPr/>
          <a:lstStyle/>
          <a:p>
            <a:pPr algn="ctr"/>
            <a:r>
              <a:rPr lang="es-ES" sz="3200" b="1" dirty="0" smtClean="0">
                <a:hlinkClick r:id="rId6"/>
              </a:rPr>
              <a:t>PUBLICATIONS</a:t>
            </a:r>
            <a:endParaRPr lang="es-ES" sz="3200" b="1" dirty="0">
              <a:hlinkClick r:id="rId7"/>
            </a:endParaRPr>
          </a:p>
        </p:txBody>
      </p:sp>
    </p:spTree>
    <p:extLst>
      <p:ext uri="{BB962C8B-B14F-4D97-AF65-F5344CB8AC3E}">
        <p14:creationId xmlns:p14="http://schemas.microsoft.com/office/powerpoint/2010/main" val="337548797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arpahorz.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4187338"/>
            <a:ext cx="9560512" cy="2670662"/>
          </a:xfrm>
          <a:prstGeom prst="rect">
            <a:avLst/>
          </a:prstGeom>
        </p:spPr>
      </p:pic>
      <p:sp>
        <p:nvSpPr>
          <p:cNvPr id="15" name="Título 11"/>
          <p:cNvSpPr>
            <a:spLocks noGrp="1"/>
          </p:cNvSpPr>
          <p:nvPr>
            <p:ph type="title"/>
          </p:nvPr>
        </p:nvSpPr>
        <p:spPr>
          <a:xfrm>
            <a:off x="1" y="683565"/>
            <a:ext cx="9143999" cy="738749"/>
          </a:xfrm>
        </p:spPr>
        <p:txBody>
          <a:bodyPr>
            <a:normAutofit fontScale="90000"/>
          </a:bodyPr>
          <a:lstStyle/>
          <a:p>
            <a:pPr algn="ctr"/>
            <a:r>
              <a:rPr lang="es-ES" sz="3200" b="1" dirty="0">
                <a:hlinkClick r:id="rId3"/>
              </a:rPr>
              <a:t>TECHNOLOGY TRANSFER</a:t>
            </a:r>
            <a:r>
              <a:rPr lang="es-ES" dirty="0"/>
              <a:t/>
            </a:r>
            <a:br>
              <a:rPr lang="es-ES" dirty="0"/>
            </a:br>
            <a:endParaRPr lang="es-ES" dirty="0"/>
          </a:p>
        </p:txBody>
      </p:sp>
      <p:sp>
        <p:nvSpPr>
          <p:cNvPr id="20" name="CuadroTexto 19"/>
          <p:cNvSpPr txBox="1"/>
          <p:nvPr/>
        </p:nvSpPr>
        <p:spPr>
          <a:xfrm>
            <a:off x="984628" y="1601535"/>
            <a:ext cx="5725085" cy="1605558"/>
          </a:xfrm>
          <a:prstGeom prst="rect">
            <a:avLst/>
          </a:prstGeom>
          <a:noFill/>
        </p:spPr>
        <p:txBody>
          <a:bodyPr wrap="square" lIns="91429" tIns="45715" rIns="91429" bIns="45715" rtlCol="0">
            <a:spAutoFit/>
          </a:bodyPr>
          <a:lstStyle/>
          <a:p>
            <a:pPr marL="285717" indent="-285717">
              <a:buFont typeface="Arial"/>
              <a:buChar char="•"/>
            </a:pPr>
            <a:r>
              <a:rPr lang="en-US" sz="1800" dirty="0">
                <a:solidFill>
                  <a:schemeClr val="tx1">
                    <a:lumMod val="65000"/>
                    <a:lumOff val="35000"/>
                  </a:schemeClr>
                </a:solidFill>
              </a:rPr>
              <a:t>A vocation for Technology Transfer since 1987.</a:t>
            </a:r>
          </a:p>
          <a:p>
            <a:pPr marL="285717" indent="-285717">
              <a:spcBef>
                <a:spcPts val="500"/>
              </a:spcBef>
              <a:buFont typeface="Arial"/>
              <a:buChar char="•"/>
            </a:pPr>
            <a:r>
              <a:rPr lang="en-US" sz="1800" dirty="0">
                <a:solidFill>
                  <a:schemeClr val="tx1">
                    <a:lumMod val="65000"/>
                    <a:lumOff val="35000"/>
                  </a:schemeClr>
                </a:solidFill>
              </a:rPr>
              <a:t>Creation of CIMNE </a:t>
            </a:r>
            <a:r>
              <a:rPr lang="en-US" sz="1800" dirty="0" err="1">
                <a:solidFill>
                  <a:schemeClr val="tx1">
                    <a:lumMod val="65000"/>
                    <a:lumOff val="35000"/>
                  </a:schemeClr>
                </a:solidFill>
              </a:rPr>
              <a:t>Tecnología</a:t>
            </a:r>
            <a:r>
              <a:rPr lang="en-US" sz="1800" dirty="0">
                <a:solidFill>
                  <a:schemeClr val="tx1">
                    <a:lumMod val="65000"/>
                    <a:lumOff val="35000"/>
                  </a:schemeClr>
                </a:solidFill>
              </a:rPr>
              <a:t>, SA. (2011), a company 100% owned by CIMNE, in charge of the technology transfer of CIMNE outputs.</a:t>
            </a:r>
          </a:p>
          <a:p>
            <a:pPr marL="285717" indent="-285717">
              <a:spcBef>
                <a:spcPts val="500"/>
              </a:spcBef>
              <a:buFont typeface="Arial"/>
              <a:buChar char="•"/>
            </a:pPr>
            <a:r>
              <a:rPr lang="en-US" sz="1800" dirty="0">
                <a:solidFill>
                  <a:schemeClr val="tx1">
                    <a:lumMod val="65000"/>
                    <a:lumOff val="35000"/>
                  </a:schemeClr>
                </a:solidFill>
              </a:rPr>
              <a:t>16 spin-off companies.</a:t>
            </a:r>
            <a:endParaRPr lang="es-ES" sz="1800" dirty="0">
              <a:solidFill>
                <a:schemeClr val="tx1">
                  <a:lumMod val="65000"/>
                  <a:lumOff val="35000"/>
                </a:schemeClr>
              </a:solidFill>
            </a:endParaRPr>
          </a:p>
        </p:txBody>
      </p:sp>
      <p:sp>
        <p:nvSpPr>
          <p:cNvPr id="21" name="Elipse 20"/>
          <p:cNvSpPr/>
          <p:nvPr/>
        </p:nvSpPr>
        <p:spPr>
          <a:xfrm>
            <a:off x="5567509"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22" name="Imagen 21"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23" name="Elipse 22"/>
          <p:cNvSpPr/>
          <p:nvPr/>
        </p:nvSpPr>
        <p:spPr>
          <a:xfrm>
            <a:off x="7245755"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4" name="CuadroTexto 23"/>
          <p:cNvSpPr txBox="1"/>
          <p:nvPr/>
        </p:nvSpPr>
        <p:spPr>
          <a:xfrm>
            <a:off x="7245755" y="3778931"/>
            <a:ext cx="1363338"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5"/>
              </a:rPr>
              <a:t>CIMNE</a:t>
            </a:r>
          </a:p>
          <a:p>
            <a:pPr lvl="0" algn="ctr"/>
            <a:r>
              <a:rPr lang="es-ES_tradnl" sz="1400" b="1" dirty="0">
                <a:solidFill>
                  <a:srgbClr val="FFFFFF"/>
                </a:solidFill>
                <a:hlinkClick r:id="rId5"/>
              </a:rPr>
              <a:t>TECNOLOGÍA</a:t>
            </a:r>
            <a:endParaRPr lang="es-ES" sz="1400" dirty="0"/>
          </a:p>
        </p:txBody>
      </p:sp>
      <p:sp>
        <p:nvSpPr>
          <p:cNvPr id="25" name="CuadroTexto 24"/>
          <p:cNvSpPr txBox="1"/>
          <p:nvPr/>
        </p:nvSpPr>
        <p:spPr>
          <a:xfrm>
            <a:off x="5482769" y="3778931"/>
            <a:ext cx="1499378"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6"/>
              </a:rPr>
              <a:t>SPIN-OFF</a:t>
            </a:r>
          </a:p>
          <a:p>
            <a:pPr lvl="0" algn="ctr"/>
            <a:r>
              <a:rPr lang="es-ES_tradnl" sz="1400" b="1" dirty="0">
                <a:solidFill>
                  <a:srgbClr val="FFFFFF"/>
                </a:solidFill>
                <a:hlinkClick r:id="rId6"/>
              </a:rPr>
              <a:t>COMPANIES</a:t>
            </a:r>
            <a:endParaRPr lang="es-ES" sz="1400" dirty="0"/>
          </a:p>
        </p:txBody>
      </p:sp>
      <p:sp>
        <p:nvSpPr>
          <p:cNvPr id="26" name="Elipse 25"/>
          <p:cNvSpPr/>
          <p:nvPr/>
        </p:nvSpPr>
        <p:spPr>
          <a:xfrm>
            <a:off x="3900203"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7" name="CuadroTexto 26"/>
          <p:cNvSpPr txBox="1"/>
          <p:nvPr/>
        </p:nvSpPr>
        <p:spPr>
          <a:xfrm>
            <a:off x="3900202" y="3891442"/>
            <a:ext cx="1363338" cy="307766"/>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7"/>
              </a:rPr>
              <a:t>PRODUCTS</a:t>
            </a:r>
            <a:endParaRPr lang="es-ES" sz="1400" dirty="0"/>
          </a:p>
        </p:txBody>
      </p:sp>
    </p:spTree>
    <p:extLst>
      <p:ext uri="{BB962C8B-B14F-4D97-AF65-F5344CB8AC3E}">
        <p14:creationId xmlns:p14="http://schemas.microsoft.com/office/powerpoint/2010/main" val="24881953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magen 67" descr="log-cimne-negr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2001" y="104759"/>
            <a:ext cx="1339737" cy="277579"/>
          </a:xfrm>
          <a:prstGeom prst="rect">
            <a:avLst/>
          </a:prstGeom>
        </p:spPr>
      </p:pic>
      <p:sp>
        <p:nvSpPr>
          <p:cNvPr id="69" name="Rectángulo 68"/>
          <p:cNvSpPr/>
          <p:nvPr/>
        </p:nvSpPr>
        <p:spPr>
          <a:xfrm>
            <a:off x="4688539" y="41784"/>
            <a:ext cx="4689772" cy="446266"/>
          </a:xfrm>
          <a:prstGeom prst="rect">
            <a:avLst/>
          </a:prstGeom>
        </p:spPr>
        <p:txBody>
          <a:bodyPr wrap="square" lIns="91429" tIns="45715" rIns="91429" bIns="45715">
            <a:spAutoFit/>
          </a:bodyPr>
          <a:lstStyle/>
          <a:p>
            <a:r>
              <a:rPr lang="es-ES" dirty="0" smtClean="0">
                <a:solidFill>
                  <a:schemeClr val="accent5"/>
                </a:solidFill>
              </a:rPr>
              <a:t>16 SPIN-OFF COMPANIES</a:t>
            </a:r>
            <a:endParaRPr lang="es-ES" dirty="0">
              <a:solidFill>
                <a:schemeClr val="accent5"/>
              </a:solidFill>
            </a:endParaRPr>
          </a:p>
        </p:txBody>
      </p:sp>
      <p:sp>
        <p:nvSpPr>
          <p:cNvPr id="71" name="Rectángulo 70"/>
          <p:cNvSpPr/>
          <p:nvPr/>
        </p:nvSpPr>
        <p:spPr>
          <a:xfrm rot="16200000">
            <a:off x="-558120" y="1300935"/>
            <a:ext cx="1936237" cy="307766"/>
          </a:xfrm>
          <a:prstGeom prst="rect">
            <a:avLst/>
          </a:prstGeom>
        </p:spPr>
        <p:txBody>
          <a:bodyPr wrap="square" lIns="91429" tIns="45715" rIns="91429" bIns="45715">
            <a:spAutoFit/>
          </a:bodyPr>
          <a:lstStyle/>
          <a:p>
            <a:pPr algn="ctr"/>
            <a:r>
              <a:rPr lang="es-ES" sz="1400" b="1" dirty="0">
                <a:solidFill>
                  <a:srgbClr val="215968"/>
                </a:solidFill>
              </a:rPr>
              <a:t>BEFORE 2011</a:t>
            </a:r>
          </a:p>
        </p:txBody>
      </p:sp>
      <p:pic>
        <p:nvPicPr>
          <p:cNvPr id="72" name="Imagen 71">
            <a:hlinkClick r:id="rId3"/>
          </p:cNvPr>
          <p:cNvPicPr>
            <a:picLocks noChangeAspect="1"/>
          </p:cNvPicPr>
          <p:nvPr/>
        </p:nvPicPr>
        <p:blipFill>
          <a:blip r:embed="rId4"/>
          <a:stretch>
            <a:fillRect/>
          </a:stretch>
        </p:blipFill>
        <p:spPr>
          <a:xfrm>
            <a:off x="3093038" y="1130351"/>
            <a:ext cx="958248" cy="579834"/>
          </a:xfrm>
          <a:prstGeom prst="rect">
            <a:avLst/>
          </a:prstGeom>
        </p:spPr>
      </p:pic>
      <p:sp>
        <p:nvSpPr>
          <p:cNvPr id="73" name="CuadroTexto 72"/>
          <p:cNvSpPr txBox="1"/>
          <p:nvPr/>
        </p:nvSpPr>
        <p:spPr>
          <a:xfrm>
            <a:off x="2721730" y="797853"/>
            <a:ext cx="1757501" cy="369322"/>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COMPASS INGENIERÍA Y SISTEMAS, SA</a:t>
            </a:r>
          </a:p>
        </p:txBody>
      </p:sp>
      <p:sp>
        <p:nvSpPr>
          <p:cNvPr id="74" name="CuadroTexto 73"/>
          <p:cNvSpPr txBox="1"/>
          <p:nvPr/>
        </p:nvSpPr>
        <p:spPr>
          <a:xfrm>
            <a:off x="2705667" y="530703"/>
            <a:ext cx="1784013"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2002</a:t>
            </a:r>
          </a:p>
        </p:txBody>
      </p:sp>
      <p:sp>
        <p:nvSpPr>
          <p:cNvPr id="75" name="Rectángulo 74"/>
          <p:cNvSpPr/>
          <p:nvPr/>
        </p:nvSpPr>
        <p:spPr>
          <a:xfrm>
            <a:off x="6765094" y="901597"/>
            <a:ext cx="2171177" cy="707876"/>
          </a:xfrm>
          <a:prstGeom prst="rect">
            <a:avLst/>
          </a:prstGeom>
        </p:spPr>
        <p:txBody>
          <a:bodyPr wrap="square" lIns="91429" tIns="45715" rIns="91429" bIns="45715">
            <a:spAutoFit/>
          </a:bodyPr>
          <a:lstStyle/>
          <a:p>
            <a:pPr algn="ctr"/>
            <a:r>
              <a:rPr lang="es-ES" sz="2000" b="1" dirty="0">
                <a:solidFill>
                  <a:srgbClr val="215968"/>
                </a:solidFill>
              </a:rPr>
              <a:t>CIMNE TECNOLOGÍA</a:t>
            </a:r>
          </a:p>
        </p:txBody>
      </p:sp>
      <p:pic>
        <p:nvPicPr>
          <p:cNvPr id="76" name="Imagen 75">
            <a:hlinkClick r:id="rId5"/>
          </p:cNvPr>
          <p:cNvPicPr>
            <a:picLocks noChangeAspect="1"/>
          </p:cNvPicPr>
          <p:nvPr/>
        </p:nvPicPr>
        <p:blipFill>
          <a:blip r:embed="rId6"/>
          <a:stretch>
            <a:fillRect/>
          </a:stretch>
        </p:blipFill>
        <p:spPr>
          <a:xfrm>
            <a:off x="4037774" y="2456086"/>
            <a:ext cx="1142478" cy="691310"/>
          </a:xfrm>
          <a:prstGeom prst="rect">
            <a:avLst/>
          </a:prstGeom>
        </p:spPr>
      </p:pic>
      <p:pic>
        <p:nvPicPr>
          <p:cNvPr id="77" name="Imagen 76" descr="citechsa.jpg">
            <a:hlinkClick r:id="rId7"/>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921114" y="2538936"/>
            <a:ext cx="1098306" cy="378977"/>
          </a:xfrm>
          <a:prstGeom prst="rect">
            <a:avLst/>
          </a:prstGeom>
        </p:spPr>
      </p:pic>
      <p:pic>
        <p:nvPicPr>
          <p:cNvPr id="78" name="Imagen 77" descr="healthapp.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22043" y="3823699"/>
            <a:ext cx="1123279" cy="679693"/>
          </a:xfrm>
          <a:prstGeom prst="rect">
            <a:avLst/>
          </a:prstGeom>
        </p:spPr>
      </p:pic>
      <p:pic>
        <p:nvPicPr>
          <p:cNvPr id="79" name="Imagen 78" descr="inergy.jpg">
            <a:hlinkClick r:id="rId11"/>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401766" y="3946416"/>
            <a:ext cx="695034" cy="420562"/>
          </a:xfrm>
          <a:prstGeom prst="rect">
            <a:avLst/>
          </a:prstGeom>
        </p:spPr>
      </p:pic>
      <p:sp>
        <p:nvSpPr>
          <p:cNvPr id="80" name="CuadroTexto 79"/>
          <p:cNvSpPr txBox="1"/>
          <p:nvPr/>
        </p:nvSpPr>
        <p:spPr>
          <a:xfrm>
            <a:off x="3750493" y="4486847"/>
            <a:ext cx="1626216" cy="996025"/>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err="1">
                <a:solidFill>
                  <a:srgbClr val="215968"/>
                </a:solidFill>
              </a:rPr>
              <a:t>Positioning</a:t>
            </a:r>
            <a:r>
              <a:rPr lang="es-ES_tradnl" sz="1000" dirty="0">
                <a:solidFill>
                  <a:srgbClr val="215968"/>
                </a:solidFill>
              </a:rPr>
              <a:t> and </a:t>
            </a:r>
            <a:r>
              <a:rPr lang="es-ES_tradnl" sz="1000" dirty="0" err="1">
                <a:solidFill>
                  <a:srgbClr val="215968"/>
                </a:solidFill>
              </a:rPr>
              <a:t>navigation</a:t>
            </a:r>
            <a:r>
              <a:rPr lang="es-ES_tradnl" sz="1000" dirty="0">
                <a:solidFill>
                  <a:srgbClr val="215968"/>
                </a:solidFill>
              </a:rPr>
              <a:t> </a:t>
            </a:r>
            <a:r>
              <a:rPr lang="es-ES_tradnl" sz="1000" dirty="0" err="1">
                <a:solidFill>
                  <a:srgbClr val="215968"/>
                </a:solidFill>
              </a:rPr>
              <a:t>solutions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mobile</a:t>
            </a:r>
            <a:r>
              <a:rPr lang="es-ES_tradnl" sz="1000" dirty="0">
                <a:solidFill>
                  <a:srgbClr val="215968"/>
                </a:solidFill>
              </a:rPr>
              <a:t> robots in </a:t>
            </a:r>
            <a:r>
              <a:rPr lang="es-ES_tradnl" sz="1000" dirty="0" err="1">
                <a:solidFill>
                  <a:srgbClr val="215968"/>
                </a:solidFill>
              </a:rPr>
              <a:t>buried</a:t>
            </a:r>
            <a:r>
              <a:rPr lang="es-ES_tradnl" sz="1000" dirty="0">
                <a:solidFill>
                  <a:srgbClr val="215968"/>
                </a:solidFill>
              </a:rPr>
              <a:t> </a:t>
            </a:r>
            <a:r>
              <a:rPr lang="es-ES_tradnl" sz="1000" dirty="0" err="1">
                <a:solidFill>
                  <a:srgbClr val="215968"/>
                </a:solidFill>
              </a:rPr>
              <a:t>environments</a:t>
            </a:r>
            <a:r>
              <a:rPr lang="es-ES_tradnl" sz="1000" dirty="0">
                <a:solidFill>
                  <a:srgbClr val="215968"/>
                </a:solidFill>
              </a:rPr>
              <a:t>. </a:t>
            </a:r>
          </a:p>
          <a:p>
            <a:pPr algn="ctr"/>
            <a:r>
              <a:rPr lang="es-ES_tradnl" sz="1000" b="1" i="1" dirty="0">
                <a:solidFill>
                  <a:srgbClr val="4BACC6"/>
                </a:solidFill>
              </a:rPr>
              <a:t>5%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 </a:t>
            </a:r>
            <a:r>
              <a:rPr lang="es-ES_tradnl" sz="1000" b="1" i="1" dirty="0" err="1">
                <a:solidFill>
                  <a:srgbClr val="4BACC6"/>
                </a:solidFill>
              </a:rPr>
              <a:t>since</a:t>
            </a:r>
            <a:r>
              <a:rPr lang="es-ES_tradnl" sz="1000" b="1" i="1" dirty="0">
                <a:solidFill>
                  <a:srgbClr val="4BACC6"/>
                </a:solidFill>
              </a:rPr>
              <a:t> 2015</a:t>
            </a:r>
            <a:r>
              <a:rPr lang="es-ES_tradnl" sz="1000" b="1" i="1" dirty="0" smtClean="0">
                <a:solidFill>
                  <a:srgbClr val="4BACC6"/>
                </a:solidFill>
              </a:rPr>
              <a:t>.</a:t>
            </a:r>
          </a:p>
          <a:p>
            <a:pPr algn="ctr"/>
            <a:endParaRPr lang="en-US" sz="1000" b="1" i="1" dirty="0">
              <a:solidFill>
                <a:srgbClr val="4BACC6"/>
              </a:solidFill>
            </a:endParaRPr>
          </a:p>
        </p:txBody>
      </p:sp>
      <p:pic>
        <p:nvPicPr>
          <p:cNvPr id="81" name="Imagen 80" descr="inloc.jpg">
            <a:hlinkClick r:id="rId13"/>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759412" y="4074283"/>
            <a:ext cx="620428" cy="375419"/>
          </a:xfrm>
          <a:prstGeom prst="rect">
            <a:avLst/>
          </a:prstGeom>
        </p:spPr>
      </p:pic>
      <p:sp>
        <p:nvSpPr>
          <p:cNvPr id="82" name="CuadroTexto 81"/>
          <p:cNvSpPr txBox="1"/>
          <p:nvPr/>
        </p:nvSpPr>
        <p:spPr>
          <a:xfrm>
            <a:off x="3759412" y="3213111"/>
            <a:ext cx="1623128"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Inflatables structures for engineering a</a:t>
            </a:r>
            <a:r>
              <a:rPr lang="es-ES" sz="1000" dirty="0" err="1">
                <a:solidFill>
                  <a:srgbClr val="215968"/>
                </a:solidFill>
              </a:rPr>
              <a:t>nd</a:t>
            </a:r>
            <a:r>
              <a:rPr lang="en-US" sz="1000" dirty="0">
                <a:solidFill>
                  <a:srgbClr val="215968"/>
                </a:solidFill>
              </a:rPr>
              <a:t> architecture applications.</a:t>
            </a:r>
          </a:p>
          <a:p>
            <a:pPr algn="ctr"/>
            <a:r>
              <a:rPr lang="en-US" sz="1000" b="1" i="1" dirty="0">
                <a:solidFill>
                  <a:srgbClr val="4BACC6"/>
                </a:solidFill>
              </a:rPr>
              <a:t>5% owned by CIMNE </a:t>
            </a:r>
            <a:r>
              <a:rPr lang="en-US" sz="1000" b="1" i="1" dirty="0" err="1">
                <a:solidFill>
                  <a:srgbClr val="4BACC6"/>
                </a:solidFill>
              </a:rPr>
              <a:t>Tecnología</a:t>
            </a:r>
            <a:r>
              <a:rPr lang="en-US" sz="1000" b="1" i="1" dirty="0">
                <a:solidFill>
                  <a:srgbClr val="4BACC6"/>
                </a:solidFill>
              </a:rPr>
              <a:t>.</a:t>
            </a:r>
          </a:p>
        </p:txBody>
      </p:sp>
      <p:pic>
        <p:nvPicPr>
          <p:cNvPr id="83" name="Imagen 82" descr="lyncos.jpg">
            <a:hlinkClick r:id="rId15"/>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070127" y="3960677"/>
            <a:ext cx="676714" cy="409478"/>
          </a:xfrm>
          <a:prstGeom prst="rect">
            <a:avLst/>
          </a:prstGeom>
        </p:spPr>
      </p:pic>
      <p:sp>
        <p:nvSpPr>
          <p:cNvPr id="84" name="CuadroTexto 83"/>
          <p:cNvSpPr txBox="1"/>
          <p:nvPr/>
        </p:nvSpPr>
        <p:spPr>
          <a:xfrm>
            <a:off x="139101" y="3217693"/>
            <a:ext cx="1623506" cy="857525"/>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t>
            </a:r>
            <a:r>
              <a:rPr lang="es-ES_tradnl" sz="1000" dirty="0" err="1">
                <a:solidFill>
                  <a:srgbClr val="215968"/>
                </a:solidFill>
              </a:rPr>
              <a:t>solutions</a:t>
            </a:r>
            <a:r>
              <a:rPr lang="es-ES_tradnl" sz="1000" dirty="0">
                <a:solidFill>
                  <a:srgbClr val="215968"/>
                </a:solidFill>
              </a:rPr>
              <a:t> and </a:t>
            </a:r>
            <a:r>
              <a:rPr lang="es-ES_tradnl" sz="1000" dirty="0" err="1">
                <a:solidFill>
                  <a:srgbClr val="215968"/>
                </a:solidFill>
              </a:rPr>
              <a:t>services</a:t>
            </a:r>
            <a:r>
              <a:rPr lang="es-ES_tradnl" sz="1000" dirty="0">
                <a:solidFill>
                  <a:srgbClr val="215968"/>
                </a:solidFill>
              </a:rPr>
              <a:t> in </a:t>
            </a:r>
            <a:r>
              <a:rPr lang="es-ES_tradnl" sz="1000" dirty="0" err="1">
                <a:solidFill>
                  <a:srgbClr val="215968"/>
                </a:solidFill>
              </a:rPr>
              <a:t>biomedical</a:t>
            </a:r>
            <a:r>
              <a:rPr lang="es-ES_tradnl" sz="1000" dirty="0">
                <a:solidFill>
                  <a:srgbClr val="215968"/>
                </a:solidFill>
              </a:rPr>
              <a:t> </a:t>
            </a:r>
            <a:r>
              <a:rPr lang="es-ES_tradnl" sz="1000" dirty="0" err="1">
                <a:solidFill>
                  <a:srgbClr val="215968"/>
                </a:solidFill>
              </a:rPr>
              <a:t>field</a:t>
            </a:r>
            <a:r>
              <a:rPr lang="en-US" sz="1000" dirty="0">
                <a:solidFill>
                  <a:srgbClr val="215968"/>
                </a:solidFill>
              </a:rPr>
              <a:t>. </a:t>
            </a:r>
          </a:p>
          <a:p>
            <a:pPr algn="ctr"/>
            <a:r>
              <a:rPr lang="en-US" sz="1000" b="1" i="1" dirty="0">
                <a:solidFill>
                  <a:srgbClr val="4BACC6"/>
                </a:solidFill>
              </a:rPr>
              <a:t>50% owned by CIMNE </a:t>
            </a:r>
            <a:r>
              <a:rPr lang="en-US" sz="1000" b="1" i="1" dirty="0" err="1">
                <a:solidFill>
                  <a:srgbClr val="4BACC6"/>
                </a:solidFill>
              </a:rPr>
              <a:t>Tecnología</a:t>
            </a:r>
            <a:r>
              <a:rPr lang="en-US" sz="1000" b="1" i="1" dirty="0">
                <a:solidFill>
                  <a:srgbClr val="4BACC6"/>
                </a:solidFill>
              </a:rPr>
              <a:t>.</a:t>
            </a:r>
          </a:p>
          <a:p>
            <a:pPr algn="ctr"/>
            <a:endParaRPr lang="en-US" sz="1100" dirty="0">
              <a:solidFill>
                <a:srgbClr val="215968"/>
              </a:solidFill>
            </a:endParaRPr>
          </a:p>
        </p:txBody>
      </p:sp>
      <p:pic>
        <p:nvPicPr>
          <p:cNvPr id="85" name="Imagen 84" descr="pms.jpg">
            <a:hlinkClick r:id="rId17"/>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818017" y="4000864"/>
            <a:ext cx="636260" cy="384998"/>
          </a:xfrm>
          <a:prstGeom prst="rect">
            <a:avLst/>
          </a:prstGeom>
        </p:spPr>
      </p:pic>
      <p:sp>
        <p:nvSpPr>
          <p:cNvPr id="86" name="CuadroTexto 85"/>
          <p:cNvSpPr txBox="1"/>
          <p:nvPr/>
        </p:nvSpPr>
        <p:spPr>
          <a:xfrm>
            <a:off x="5534412" y="3213952"/>
            <a:ext cx="1638622"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Computational methods and information technology systems in engineering. </a:t>
            </a:r>
          </a:p>
          <a:p>
            <a:pPr algn="ctr"/>
            <a:r>
              <a:rPr lang="en-US" sz="1000" b="1" i="1" dirty="0">
                <a:solidFill>
                  <a:srgbClr val="4BACC6"/>
                </a:solidFill>
              </a:rPr>
              <a:t>100% owned by CIMNE </a:t>
            </a:r>
            <a:r>
              <a:rPr lang="en-US" sz="1000" b="1" i="1" dirty="0" err="1">
                <a:solidFill>
                  <a:srgbClr val="4BACC6"/>
                </a:solidFill>
              </a:rPr>
              <a:t>Tecnología</a:t>
            </a:r>
            <a:r>
              <a:rPr lang="en-US" sz="1000" b="1" i="1" dirty="0">
                <a:solidFill>
                  <a:srgbClr val="4BACC6"/>
                </a:solidFill>
              </a:rPr>
              <a:t>.</a:t>
            </a:r>
          </a:p>
        </p:txBody>
      </p:sp>
      <p:pic>
        <p:nvPicPr>
          <p:cNvPr id="87" name="Imagen 86" descr="pstech.jpg">
            <a:hlinkClick r:id="rId19"/>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132833" y="5495854"/>
            <a:ext cx="763019" cy="461700"/>
          </a:xfrm>
          <a:prstGeom prst="rect">
            <a:avLst/>
          </a:prstGeom>
        </p:spPr>
      </p:pic>
      <p:sp>
        <p:nvSpPr>
          <p:cNvPr id="88" name="CuadroTexto 87"/>
          <p:cNvSpPr txBox="1"/>
          <p:nvPr/>
        </p:nvSpPr>
        <p:spPr>
          <a:xfrm>
            <a:off x="135653" y="4460500"/>
            <a:ext cx="1626216" cy="996025"/>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Software to treat eating disorders. It improves the links therapist / patient. </a:t>
            </a:r>
          </a:p>
          <a:p>
            <a:pPr algn="ctr"/>
            <a:r>
              <a:rPr lang="en-US" sz="1000" b="1" i="1" dirty="0">
                <a:solidFill>
                  <a:srgbClr val="4BACC6"/>
                </a:solidFill>
              </a:rPr>
              <a:t>15% owned by CIMNE </a:t>
            </a:r>
            <a:r>
              <a:rPr lang="en-US" sz="1000" b="1" i="1" dirty="0" err="1">
                <a:solidFill>
                  <a:srgbClr val="4BACC6"/>
                </a:solidFill>
              </a:rPr>
              <a:t>Tecnología</a:t>
            </a:r>
            <a:r>
              <a:rPr lang="en-US" sz="1000" b="1" i="1" dirty="0" smtClean="0">
                <a:solidFill>
                  <a:srgbClr val="4BACC6"/>
                </a:solidFill>
              </a:rPr>
              <a:t>.</a:t>
            </a:r>
          </a:p>
          <a:p>
            <a:pPr algn="ctr"/>
            <a:endParaRPr lang="en-US" sz="1000" b="1" i="1" dirty="0">
              <a:solidFill>
                <a:srgbClr val="4BACC6"/>
              </a:solidFill>
            </a:endParaRPr>
          </a:p>
        </p:txBody>
      </p:sp>
      <p:pic>
        <p:nvPicPr>
          <p:cNvPr id="89" name="Imagen 88" descr="quantech.jpg">
            <a:hlinkClick r:id="rId21"/>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2028721" y="5430998"/>
            <a:ext cx="918562" cy="555819"/>
          </a:xfrm>
          <a:prstGeom prst="rect">
            <a:avLst/>
          </a:prstGeom>
        </p:spPr>
      </p:pic>
      <p:sp>
        <p:nvSpPr>
          <p:cNvPr id="90" name="CuadroTexto 89"/>
          <p:cNvSpPr txBox="1"/>
          <p:nvPr/>
        </p:nvSpPr>
        <p:spPr>
          <a:xfrm>
            <a:off x="1939067" y="4485054"/>
            <a:ext cx="1626216" cy="996025"/>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Advanced engineering energy services. 50% owned by </a:t>
            </a:r>
            <a:r>
              <a:rPr lang="en-US" sz="1000" dirty="0" err="1">
                <a:solidFill>
                  <a:srgbClr val="215968"/>
                </a:solidFill>
              </a:rPr>
              <a:t>Servicios</a:t>
            </a:r>
            <a:r>
              <a:rPr lang="en-US" sz="1000" dirty="0">
                <a:solidFill>
                  <a:srgbClr val="215968"/>
                </a:solidFill>
              </a:rPr>
              <a:t> </a:t>
            </a:r>
            <a:r>
              <a:rPr lang="en-US" sz="1000" dirty="0" err="1">
                <a:solidFill>
                  <a:srgbClr val="215968"/>
                </a:solidFill>
              </a:rPr>
              <a:t>Energéticos</a:t>
            </a:r>
            <a:r>
              <a:rPr lang="en-US" sz="1000" dirty="0">
                <a:solidFill>
                  <a:srgbClr val="215968"/>
                </a:solidFill>
              </a:rPr>
              <a:t> </a:t>
            </a:r>
            <a:r>
              <a:rPr lang="en-US" sz="1000" dirty="0" err="1">
                <a:solidFill>
                  <a:srgbClr val="215968"/>
                </a:solidFill>
              </a:rPr>
              <a:t>Avanzados</a:t>
            </a:r>
            <a:r>
              <a:rPr lang="en-US" sz="1000" dirty="0">
                <a:solidFill>
                  <a:srgbClr val="215968"/>
                </a:solidFill>
              </a:rPr>
              <a:t>, which is </a:t>
            </a:r>
            <a:r>
              <a:rPr lang="en-US" sz="1000" b="1" i="1" dirty="0">
                <a:solidFill>
                  <a:srgbClr val="4BACC6"/>
                </a:solidFill>
              </a:rPr>
              <a:t>100% owned by CIMNE </a:t>
            </a:r>
            <a:r>
              <a:rPr lang="en-US" sz="1000" b="1" i="1" dirty="0" err="1">
                <a:solidFill>
                  <a:srgbClr val="4BACC6"/>
                </a:solidFill>
              </a:rPr>
              <a:t>Tecnología</a:t>
            </a:r>
            <a:r>
              <a:rPr lang="en-US" sz="1000" b="1" i="1" dirty="0">
                <a:solidFill>
                  <a:srgbClr val="4BACC6"/>
                </a:solidFill>
              </a:rPr>
              <a:t>.</a:t>
            </a:r>
          </a:p>
        </p:txBody>
      </p:sp>
      <p:pic>
        <p:nvPicPr>
          <p:cNvPr id="91" name="Imagen 90" descr="Captura de pantalla 2016-10-05 a las 12.16.29.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6740258" y="549919"/>
            <a:ext cx="426502" cy="647339"/>
          </a:xfrm>
          <a:prstGeom prst="rect">
            <a:avLst/>
          </a:prstGeom>
        </p:spPr>
      </p:pic>
      <p:sp>
        <p:nvSpPr>
          <p:cNvPr id="92" name="CuadroTexto 91"/>
          <p:cNvSpPr txBox="1"/>
          <p:nvPr/>
        </p:nvSpPr>
        <p:spPr>
          <a:xfrm>
            <a:off x="6760221" y="1621468"/>
            <a:ext cx="2171177" cy="811359"/>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2011, the company is owned by CIMNE aiming to industrialize and market the outputs of CIMNE research. </a:t>
            </a:r>
            <a:endParaRPr lang="es-ES" sz="1200" dirty="0">
              <a:solidFill>
                <a:srgbClr val="215968"/>
              </a:solidFill>
            </a:endParaRPr>
          </a:p>
        </p:txBody>
      </p:sp>
      <p:sp>
        <p:nvSpPr>
          <p:cNvPr id="93" name="CuadroTexto 92"/>
          <p:cNvSpPr txBox="1"/>
          <p:nvPr/>
        </p:nvSpPr>
        <p:spPr>
          <a:xfrm>
            <a:off x="4808769" y="797855"/>
            <a:ext cx="1757500" cy="230822"/>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INGENIA IAE</a:t>
            </a:r>
          </a:p>
        </p:txBody>
      </p:sp>
      <p:sp>
        <p:nvSpPr>
          <p:cNvPr id="94" name="CuadroTexto 93"/>
          <p:cNvSpPr txBox="1"/>
          <p:nvPr/>
        </p:nvSpPr>
        <p:spPr>
          <a:xfrm>
            <a:off x="4792709" y="1368812"/>
            <a:ext cx="1784013" cy="1054125"/>
          </a:xfrm>
          <a:prstGeom prst="rect">
            <a:avLst/>
          </a:prstGeom>
          <a:noFill/>
        </p:spPr>
        <p:txBody>
          <a:bodyPr wrap="square" lIns="91429" tIns="45715" rIns="91429" bIns="45715" rtlCol="0">
            <a:spAutoFit/>
          </a:bodyPr>
          <a:lstStyle/>
          <a:p>
            <a:pPr algn="ct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promotes</a:t>
            </a:r>
            <a:r>
              <a:rPr lang="es-ES" sz="1000" dirty="0">
                <a:solidFill>
                  <a:schemeClr val="tx1">
                    <a:lumMod val="65000"/>
                    <a:lumOff val="35000"/>
                  </a:schemeClr>
                </a:solidFill>
              </a:rPr>
              <a:t> </a:t>
            </a:r>
            <a:r>
              <a:rPr lang="es-ES" sz="1000" dirty="0" err="1">
                <a:solidFill>
                  <a:schemeClr val="tx1">
                    <a:lumMod val="65000"/>
                    <a:lumOff val="35000"/>
                  </a:schemeClr>
                </a:solidFill>
              </a:rPr>
              <a:t>the</a:t>
            </a:r>
            <a:r>
              <a:rPr lang="es-ES" sz="1000" dirty="0">
                <a:solidFill>
                  <a:schemeClr val="tx1">
                    <a:lumMod val="65000"/>
                    <a:lumOff val="35000"/>
                  </a:schemeClr>
                </a:solidFill>
              </a:rPr>
              <a:t> </a:t>
            </a:r>
            <a:r>
              <a:rPr lang="es-ES" sz="1000" dirty="0" err="1">
                <a:solidFill>
                  <a:schemeClr val="tx1">
                    <a:lumMod val="65000"/>
                    <a:lumOff val="35000"/>
                  </a:schemeClr>
                </a:solidFill>
              </a:rPr>
              <a:t>participation</a:t>
            </a:r>
            <a:r>
              <a:rPr lang="es-ES" sz="1000" dirty="0">
                <a:solidFill>
                  <a:schemeClr val="tx1">
                    <a:lumMod val="65000"/>
                    <a:lumOff val="35000"/>
                  </a:schemeClr>
                </a:solidFill>
              </a:rPr>
              <a:t> of </a:t>
            </a:r>
            <a:r>
              <a:rPr lang="es-ES" sz="1000" dirty="0" err="1">
                <a:solidFill>
                  <a:schemeClr val="tx1">
                    <a:lumMod val="65000"/>
                    <a:lumOff val="35000"/>
                  </a:schemeClr>
                </a:solidFill>
              </a:rPr>
              <a:t>its</a:t>
            </a:r>
            <a:r>
              <a:rPr lang="es-ES" sz="1000" dirty="0">
                <a:solidFill>
                  <a:schemeClr val="tx1">
                    <a:lumMod val="65000"/>
                    <a:lumOff val="35000"/>
                  </a:schemeClr>
                </a:solidFill>
              </a:rPr>
              <a:t> </a:t>
            </a:r>
            <a:r>
              <a:rPr lang="es-ES" sz="1000" dirty="0" err="1">
                <a:solidFill>
                  <a:schemeClr val="tx1">
                    <a:lumMod val="65000"/>
                    <a:lumOff val="35000"/>
                  </a:schemeClr>
                </a:solidFill>
              </a:rPr>
              <a:t>members</a:t>
            </a:r>
            <a:r>
              <a:rPr lang="es-ES" sz="1000" dirty="0">
                <a:solidFill>
                  <a:schemeClr val="tx1">
                    <a:lumMod val="65000"/>
                    <a:lumOff val="35000"/>
                  </a:schemeClr>
                </a:solidFill>
              </a:rPr>
              <a:t> in </a:t>
            </a:r>
            <a:r>
              <a:rPr lang="es-ES" sz="1000" dirty="0" err="1">
                <a:solidFill>
                  <a:schemeClr val="tx1">
                    <a:lumMod val="65000"/>
                    <a:lumOff val="35000"/>
                  </a:schemeClr>
                </a:solidFill>
              </a:rPr>
              <a:t>projects</a:t>
            </a:r>
            <a:r>
              <a:rPr lang="es-ES" sz="1000" dirty="0">
                <a:solidFill>
                  <a:schemeClr val="tx1">
                    <a:lumMod val="65000"/>
                    <a:lumOff val="35000"/>
                  </a:schemeClr>
                </a:solidFill>
              </a:rPr>
              <a:t> of </a:t>
            </a:r>
            <a:r>
              <a:rPr lang="es-ES" sz="1000" dirty="0" err="1">
                <a:solidFill>
                  <a:schemeClr val="tx1">
                    <a:lumMod val="65000"/>
                    <a:lumOff val="35000"/>
                  </a:schemeClr>
                </a:solidFill>
              </a:rPr>
              <a:t>aeronautics</a:t>
            </a:r>
            <a:r>
              <a:rPr lang="es-ES" sz="1000" dirty="0">
                <a:solidFill>
                  <a:schemeClr val="tx1">
                    <a:lumMod val="65000"/>
                    <a:lumOff val="35000"/>
                  </a:schemeClr>
                </a:solidFill>
              </a:rPr>
              <a:t> and </a:t>
            </a:r>
            <a:r>
              <a:rPr lang="es-ES" sz="1000" dirty="0" err="1">
                <a:solidFill>
                  <a:schemeClr val="tx1">
                    <a:lumMod val="65000"/>
                    <a:lumOff val="35000"/>
                  </a:schemeClr>
                </a:solidFill>
              </a:rPr>
              <a:t>the</a:t>
            </a:r>
            <a:r>
              <a:rPr lang="es-ES" sz="1000" dirty="0">
                <a:solidFill>
                  <a:schemeClr val="tx1">
                    <a:lumMod val="65000"/>
                    <a:lumOff val="35000"/>
                  </a:schemeClr>
                </a:solidFill>
              </a:rPr>
              <a:t> </a:t>
            </a:r>
            <a:r>
              <a:rPr lang="es-ES" sz="1000" dirty="0" err="1">
                <a:solidFill>
                  <a:schemeClr val="tx1">
                    <a:lumMod val="65000"/>
                    <a:lumOff val="35000"/>
                  </a:schemeClr>
                </a:solidFill>
              </a:rPr>
              <a:t>space</a:t>
            </a:r>
            <a:r>
              <a:rPr lang="es-ES" sz="1000" dirty="0">
                <a:solidFill>
                  <a:schemeClr val="tx1">
                    <a:lumMod val="65000"/>
                    <a:lumOff val="35000"/>
                  </a:schemeClr>
                </a:solidFill>
              </a:rPr>
              <a:t> </a:t>
            </a:r>
            <a:r>
              <a:rPr lang="es-ES" sz="1000" dirty="0" err="1">
                <a:solidFill>
                  <a:schemeClr val="tx1">
                    <a:lumMod val="65000"/>
                    <a:lumOff val="35000"/>
                  </a:schemeClr>
                </a:solidFill>
              </a:rPr>
              <a:t>field</a:t>
            </a:r>
            <a:r>
              <a:rPr lang="es-ES" sz="1000" dirty="0">
                <a:solidFill>
                  <a:schemeClr val="tx1">
                    <a:lumMod val="65000"/>
                    <a:lumOff val="35000"/>
                  </a:schemeClr>
                </a:solidFill>
              </a:rPr>
              <a:t>. </a:t>
            </a:r>
          </a:p>
          <a:p>
            <a:pPr algn="ctr">
              <a:spcBef>
                <a:spcPts val="300"/>
              </a:spcBef>
            </a:pP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is</a:t>
            </a:r>
            <a:r>
              <a:rPr lang="es-ES" sz="1000" dirty="0">
                <a:solidFill>
                  <a:schemeClr val="tx1">
                    <a:lumMod val="65000"/>
                    <a:lumOff val="35000"/>
                  </a:schemeClr>
                </a:solidFill>
              </a:rPr>
              <a:t> </a:t>
            </a:r>
            <a:r>
              <a:rPr lang="es-ES" sz="1000" dirty="0" err="1">
                <a:solidFill>
                  <a:schemeClr val="tx1">
                    <a:lumMod val="65000"/>
                    <a:lumOff val="35000"/>
                  </a:schemeClr>
                </a:solidFill>
              </a:rPr>
              <a:t>formed</a:t>
            </a:r>
            <a:r>
              <a:rPr lang="es-ES" sz="1000" dirty="0">
                <a:solidFill>
                  <a:schemeClr val="tx1">
                    <a:lumMod val="65000"/>
                    <a:lumOff val="35000"/>
                  </a:schemeClr>
                </a:solidFill>
              </a:rPr>
              <a:t> </a:t>
            </a:r>
            <a:r>
              <a:rPr lang="es-ES" sz="1000" dirty="0" err="1">
                <a:solidFill>
                  <a:schemeClr val="tx1">
                    <a:lumMod val="65000"/>
                    <a:lumOff val="35000"/>
                  </a:schemeClr>
                </a:solidFill>
              </a:rPr>
              <a:t>by</a:t>
            </a:r>
            <a:r>
              <a:rPr lang="es-ES" sz="1000" dirty="0">
                <a:solidFill>
                  <a:schemeClr val="tx1">
                    <a:lumMod val="65000"/>
                    <a:lumOff val="35000"/>
                  </a:schemeClr>
                </a:solidFill>
              </a:rPr>
              <a:t> </a:t>
            </a:r>
            <a:r>
              <a:rPr lang="es-ES" sz="1000" dirty="0" err="1">
                <a:solidFill>
                  <a:schemeClr val="tx1">
                    <a:lumMod val="65000"/>
                    <a:lumOff val="35000"/>
                  </a:schemeClr>
                </a:solidFill>
              </a:rPr>
              <a:t>several</a:t>
            </a:r>
            <a:r>
              <a:rPr lang="es-ES" sz="1000" dirty="0">
                <a:solidFill>
                  <a:schemeClr val="tx1">
                    <a:lumMod val="65000"/>
                    <a:lumOff val="35000"/>
                  </a:schemeClr>
                </a:solidFill>
              </a:rPr>
              <a:t> </a:t>
            </a:r>
            <a:r>
              <a:rPr lang="es-ES" sz="1000" dirty="0" err="1">
                <a:solidFill>
                  <a:schemeClr val="tx1">
                    <a:lumMod val="65000"/>
                    <a:lumOff val="35000"/>
                  </a:schemeClr>
                </a:solidFill>
              </a:rPr>
              <a:t>companies</a:t>
            </a:r>
            <a:r>
              <a:rPr lang="es-ES" sz="1000" dirty="0">
                <a:solidFill>
                  <a:schemeClr val="tx1">
                    <a:lumMod val="65000"/>
                    <a:lumOff val="35000"/>
                  </a:schemeClr>
                </a:solidFill>
              </a:rPr>
              <a:t> and CIMNE.</a:t>
            </a:r>
          </a:p>
        </p:txBody>
      </p:sp>
      <p:sp>
        <p:nvSpPr>
          <p:cNvPr id="95" name="CuadroTexto 94"/>
          <p:cNvSpPr txBox="1"/>
          <p:nvPr/>
        </p:nvSpPr>
        <p:spPr>
          <a:xfrm>
            <a:off x="4803649" y="526330"/>
            <a:ext cx="1773970"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2006</a:t>
            </a:r>
          </a:p>
        </p:txBody>
      </p:sp>
      <p:pic>
        <p:nvPicPr>
          <p:cNvPr id="96" name="Imagen 95" descr="ingenia.jpg"/>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5134758" y="1103386"/>
            <a:ext cx="1199525" cy="251941"/>
          </a:xfrm>
          <a:prstGeom prst="rect">
            <a:avLst/>
          </a:prstGeom>
        </p:spPr>
      </p:pic>
      <p:pic>
        <p:nvPicPr>
          <p:cNvPr id="97" name="Imagen 96">
            <a:hlinkClick r:id="rId25"/>
          </p:cNvPr>
          <p:cNvPicPr>
            <a:picLocks noChangeAspect="1"/>
          </p:cNvPicPr>
          <p:nvPr/>
        </p:nvPicPr>
        <p:blipFill>
          <a:blip r:embed="rId26"/>
          <a:stretch>
            <a:fillRect/>
          </a:stretch>
        </p:blipFill>
        <p:spPr>
          <a:xfrm>
            <a:off x="905853" y="1187775"/>
            <a:ext cx="1155612" cy="699257"/>
          </a:xfrm>
          <a:prstGeom prst="rect">
            <a:avLst/>
          </a:prstGeom>
        </p:spPr>
      </p:pic>
      <p:sp>
        <p:nvSpPr>
          <p:cNvPr id="98" name="CuadroTexto 97"/>
          <p:cNvSpPr txBox="1"/>
          <p:nvPr/>
        </p:nvSpPr>
        <p:spPr>
          <a:xfrm>
            <a:off x="585138" y="797857"/>
            <a:ext cx="1786628" cy="507821"/>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SOLUCIONES INTEGRALES DE FORMACIÓN Y GESTIÓN STRUCTURALIA, SA</a:t>
            </a:r>
          </a:p>
        </p:txBody>
      </p:sp>
      <p:sp>
        <p:nvSpPr>
          <p:cNvPr id="99" name="CuadroTexto 98"/>
          <p:cNvSpPr txBox="1"/>
          <p:nvPr/>
        </p:nvSpPr>
        <p:spPr>
          <a:xfrm>
            <a:off x="585138" y="531355"/>
            <a:ext cx="17866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2001</a:t>
            </a:r>
          </a:p>
        </p:txBody>
      </p:sp>
      <p:sp>
        <p:nvSpPr>
          <p:cNvPr id="100" name="Rectángulo 99"/>
          <p:cNvSpPr/>
          <p:nvPr/>
        </p:nvSpPr>
        <p:spPr>
          <a:xfrm>
            <a:off x="586649" y="523188"/>
            <a:ext cx="1785242" cy="2058696"/>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01" name="Rectángulo 100"/>
          <p:cNvSpPr/>
          <p:nvPr/>
        </p:nvSpPr>
        <p:spPr>
          <a:xfrm>
            <a:off x="2705667" y="523185"/>
            <a:ext cx="1784013" cy="2058698"/>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02" name="Rectángulo 101"/>
          <p:cNvSpPr/>
          <p:nvPr/>
        </p:nvSpPr>
        <p:spPr>
          <a:xfrm>
            <a:off x="4792708" y="521971"/>
            <a:ext cx="1784013" cy="2016966"/>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103" name="Imagen 102" descr="taoc.jpg">
            <a:hlinkClick r:id="rId27"/>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5487483" y="5427862"/>
            <a:ext cx="713402" cy="431678"/>
          </a:xfrm>
          <a:prstGeom prst="rect">
            <a:avLst/>
          </a:prstGeom>
        </p:spPr>
      </p:pic>
      <p:sp>
        <p:nvSpPr>
          <p:cNvPr id="104" name="CuadroTexto 103"/>
          <p:cNvSpPr txBox="1"/>
          <p:nvPr/>
        </p:nvSpPr>
        <p:spPr>
          <a:xfrm>
            <a:off x="586649" y="1874006"/>
            <a:ext cx="1785242" cy="707876"/>
          </a:xfrm>
          <a:prstGeom prst="rect">
            <a:avLst/>
          </a:prstGeom>
          <a:noFill/>
        </p:spPr>
        <p:txBody>
          <a:bodyPr wrap="square" lIns="91429" tIns="45715" rIns="91429" bIns="45715" rtlCol="0">
            <a:spAutoFit/>
          </a:bodyPr>
          <a:lstStyle/>
          <a:p>
            <a:pPr algn="ctr"/>
            <a:r>
              <a:rPr lang="es-ES" sz="1000" dirty="0">
                <a:solidFill>
                  <a:schemeClr val="tx1">
                    <a:lumMod val="65000"/>
                    <a:lumOff val="35000"/>
                  </a:schemeClr>
                </a:solidFill>
              </a:rPr>
              <a:t>E-Training and </a:t>
            </a:r>
            <a:r>
              <a:rPr lang="es-ES" sz="1000" dirty="0" err="1">
                <a:solidFill>
                  <a:schemeClr val="tx1">
                    <a:lumMod val="65000"/>
                    <a:lumOff val="35000"/>
                  </a:schemeClr>
                </a:solidFill>
              </a:rPr>
              <a:t>consulting</a:t>
            </a:r>
            <a:r>
              <a:rPr lang="es-ES" sz="1000" dirty="0">
                <a:solidFill>
                  <a:schemeClr val="tx1">
                    <a:lumMod val="65000"/>
                    <a:lumOff val="35000"/>
                  </a:schemeClr>
                </a:solidFill>
              </a:rPr>
              <a:t> </a:t>
            </a:r>
            <a:r>
              <a:rPr lang="es-ES" sz="1000" dirty="0" err="1">
                <a:solidFill>
                  <a:schemeClr val="tx1">
                    <a:lumMod val="65000"/>
                    <a:lumOff val="35000"/>
                  </a:schemeClr>
                </a:solidFill>
              </a:rPr>
              <a:t>activities</a:t>
            </a:r>
            <a:r>
              <a:rPr lang="es-ES" sz="1000" dirty="0">
                <a:solidFill>
                  <a:schemeClr val="tx1">
                    <a:lumMod val="65000"/>
                    <a:lumOff val="35000"/>
                  </a:schemeClr>
                </a:solidFill>
              </a:rPr>
              <a:t> in civil </a:t>
            </a:r>
            <a:r>
              <a:rPr lang="es-ES" sz="1000" dirty="0" err="1">
                <a:solidFill>
                  <a:schemeClr val="tx1">
                    <a:lumMod val="65000"/>
                    <a:lumOff val="35000"/>
                  </a:schemeClr>
                </a:solidFill>
              </a:rPr>
              <a:t>engineering</a:t>
            </a:r>
            <a:r>
              <a:rPr lang="es-ES" sz="1000" dirty="0">
                <a:solidFill>
                  <a:schemeClr val="tx1">
                    <a:lumMod val="65000"/>
                    <a:lumOff val="35000"/>
                  </a:schemeClr>
                </a:solidFill>
              </a:rPr>
              <a:t>. </a:t>
            </a: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was</a:t>
            </a:r>
            <a:r>
              <a:rPr lang="es-ES" sz="1000" dirty="0">
                <a:solidFill>
                  <a:schemeClr val="tx1">
                    <a:lumMod val="65000"/>
                    <a:lumOff val="35000"/>
                  </a:schemeClr>
                </a:solidFill>
              </a:rPr>
              <a:t> </a:t>
            </a:r>
            <a:r>
              <a:rPr lang="es-ES" sz="1000" dirty="0" err="1">
                <a:solidFill>
                  <a:schemeClr val="tx1">
                    <a:lumMod val="65000"/>
                    <a:lumOff val="35000"/>
                  </a:schemeClr>
                </a:solidFill>
              </a:rPr>
              <a:t>sold</a:t>
            </a:r>
            <a:r>
              <a:rPr lang="es-ES" sz="1000" dirty="0">
                <a:solidFill>
                  <a:schemeClr val="tx1">
                    <a:lumMod val="65000"/>
                    <a:lumOff val="35000"/>
                  </a:schemeClr>
                </a:solidFill>
              </a:rPr>
              <a:t> in 2011 </a:t>
            </a:r>
            <a:r>
              <a:rPr lang="es-ES" sz="1000" dirty="0" err="1">
                <a:solidFill>
                  <a:schemeClr val="tx1">
                    <a:lumMod val="65000"/>
                    <a:lumOff val="35000"/>
                  </a:schemeClr>
                </a:solidFill>
              </a:rPr>
              <a:t>to</a:t>
            </a:r>
            <a:r>
              <a:rPr lang="es-ES" sz="1000" dirty="0">
                <a:solidFill>
                  <a:schemeClr val="tx1">
                    <a:lumMod val="65000"/>
                    <a:lumOff val="35000"/>
                  </a:schemeClr>
                </a:solidFill>
              </a:rPr>
              <a:t> </a:t>
            </a:r>
            <a:r>
              <a:rPr lang="es-ES" sz="1000" dirty="0" err="1">
                <a:solidFill>
                  <a:schemeClr val="tx1">
                    <a:lumMod val="65000"/>
                    <a:lumOff val="35000"/>
                  </a:schemeClr>
                </a:solidFill>
              </a:rPr>
              <a:t>The</a:t>
            </a:r>
            <a:r>
              <a:rPr lang="es-ES" sz="1000" dirty="0">
                <a:solidFill>
                  <a:schemeClr val="tx1">
                    <a:lumMod val="65000"/>
                    <a:lumOff val="35000"/>
                  </a:schemeClr>
                </a:solidFill>
              </a:rPr>
              <a:t> Washington Post </a:t>
            </a:r>
            <a:r>
              <a:rPr lang="es-ES" sz="1000" dirty="0" err="1">
                <a:solidFill>
                  <a:schemeClr val="tx1">
                    <a:lumMod val="65000"/>
                    <a:lumOff val="35000"/>
                  </a:schemeClr>
                </a:solidFill>
              </a:rPr>
              <a:t>Group</a:t>
            </a:r>
            <a:r>
              <a:rPr lang="es-ES" sz="1000" dirty="0">
                <a:solidFill>
                  <a:schemeClr val="tx1">
                    <a:lumMod val="65000"/>
                    <a:lumOff val="35000"/>
                  </a:schemeClr>
                </a:solidFill>
              </a:rPr>
              <a:t>.</a:t>
            </a:r>
          </a:p>
        </p:txBody>
      </p:sp>
      <p:sp>
        <p:nvSpPr>
          <p:cNvPr id="105" name="CuadroTexto 104"/>
          <p:cNvSpPr txBox="1"/>
          <p:nvPr/>
        </p:nvSpPr>
        <p:spPr>
          <a:xfrm>
            <a:off x="1902904" y="5875751"/>
            <a:ext cx="1656557"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production</a:t>
            </a:r>
            <a:r>
              <a:rPr lang="es-ES_tradnl" sz="1000" dirty="0">
                <a:solidFill>
                  <a:srgbClr val="215968"/>
                </a:solidFill>
              </a:rPr>
              <a:t> </a:t>
            </a:r>
            <a:r>
              <a:rPr lang="es-ES_tradnl" sz="1000" dirty="0" err="1">
                <a:solidFill>
                  <a:srgbClr val="215968"/>
                </a:solidFill>
              </a:rPr>
              <a:t>processes</a:t>
            </a:r>
            <a:r>
              <a:rPr lang="es-ES_tradnl" sz="1000" dirty="0">
                <a:solidFill>
                  <a:srgbClr val="215968"/>
                </a:solidFill>
              </a:rPr>
              <a:t>. CIMNE Tecnología </a:t>
            </a:r>
            <a:r>
              <a:rPr lang="es-ES_tradnl" sz="1000" dirty="0" err="1">
                <a:solidFill>
                  <a:srgbClr val="215968"/>
                </a:solidFill>
              </a:rPr>
              <a:t>joined</a:t>
            </a:r>
            <a:r>
              <a:rPr lang="es-ES_tradnl" sz="1000" dirty="0">
                <a:solidFill>
                  <a:srgbClr val="215968"/>
                </a:solidFill>
              </a:rPr>
              <a:t> </a:t>
            </a:r>
            <a:r>
              <a:rPr lang="es-ES_tradnl" sz="1000" dirty="0" err="1">
                <a:solidFill>
                  <a:srgbClr val="215968"/>
                </a:solidFill>
              </a:rPr>
              <a:t>the</a:t>
            </a:r>
            <a:r>
              <a:rPr lang="es-ES_tradnl" sz="1000" dirty="0">
                <a:solidFill>
                  <a:srgbClr val="215968"/>
                </a:solidFill>
              </a:rPr>
              <a:t> </a:t>
            </a:r>
            <a:r>
              <a:rPr lang="es-ES_tradnl" sz="1000" dirty="0" err="1">
                <a:solidFill>
                  <a:srgbClr val="215968"/>
                </a:solidFill>
              </a:rPr>
              <a:t>company</a:t>
            </a:r>
            <a:r>
              <a:rPr lang="es-ES_tradnl" sz="1000" dirty="0">
                <a:solidFill>
                  <a:srgbClr val="215968"/>
                </a:solidFill>
              </a:rPr>
              <a:t> in 2015, </a:t>
            </a:r>
            <a:r>
              <a:rPr lang="es-ES_tradnl" sz="1000" dirty="0" err="1">
                <a:solidFill>
                  <a:srgbClr val="215968"/>
                </a:solidFill>
              </a:rPr>
              <a:t>with</a:t>
            </a:r>
            <a:r>
              <a:rPr lang="es-ES_tradnl" sz="1000" dirty="0">
                <a:solidFill>
                  <a:srgbClr val="215968"/>
                </a:solidFill>
              </a:rPr>
              <a:t> a </a:t>
            </a:r>
            <a:r>
              <a:rPr lang="es-ES_tradnl" sz="1000" b="1" i="1" dirty="0">
                <a:solidFill>
                  <a:srgbClr val="4BACC6"/>
                </a:solidFill>
              </a:rPr>
              <a:t>share of 3,5%</a:t>
            </a:r>
            <a:r>
              <a:rPr lang="es-ES_tradnl" sz="1000" dirty="0">
                <a:solidFill>
                  <a:srgbClr val="215968"/>
                </a:solidFill>
              </a:rPr>
              <a:t>.</a:t>
            </a:r>
            <a:endParaRPr lang="en-US" sz="1000" dirty="0">
              <a:solidFill>
                <a:srgbClr val="215968"/>
              </a:solidFill>
            </a:endParaRPr>
          </a:p>
        </p:txBody>
      </p:sp>
      <p:pic>
        <p:nvPicPr>
          <p:cNvPr id="106" name="Imagen 105" descr="sc-logo-home-1.png"/>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3783299" y="5533245"/>
            <a:ext cx="943824" cy="265909"/>
          </a:xfrm>
          <a:prstGeom prst="rect">
            <a:avLst/>
          </a:prstGeom>
        </p:spPr>
      </p:pic>
      <p:sp>
        <p:nvSpPr>
          <p:cNvPr id="107" name="CuadroTexto 106"/>
          <p:cNvSpPr txBox="1"/>
          <p:nvPr/>
        </p:nvSpPr>
        <p:spPr>
          <a:xfrm>
            <a:off x="3750493" y="5878042"/>
            <a:ext cx="1626216"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chemeClr val="accent5">
                    <a:lumMod val="50000"/>
                  </a:schemeClr>
                </a:solidFill>
              </a:rPr>
              <a:t>Free publishing and open access for scientific publications. </a:t>
            </a:r>
          </a:p>
          <a:p>
            <a:pPr algn="ctr"/>
            <a:r>
              <a:rPr lang="en-US" sz="1000" b="1" i="1" dirty="0">
                <a:solidFill>
                  <a:srgbClr val="4BACC6"/>
                </a:solidFill>
              </a:rPr>
              <a:t>16,67% owned by CIMNE </a:t>
            </a:r>
            <a:r>
              <a:rPr lang="en-US" sz="1000" b="1" i="1" dirty="0" err="1">
                <a:solidFill>
                  <a:srgbClr val="4BACC6"/>
                </a:solidFill>
              </a:rPr>
              <a:t>Tecnología</a:t>
            </a:r>
            <a:r>
              <a:rPr lang="en-US" sz="1000" b="1" i="1" dirty="0">
                <a:solidFill>
                  <a:srgbClr val="4BACC6"/>
                </a:solidFill>
              </a:rPr>
              <a:t>.</a:t>
            </a:r>
            <a:endParaRPr lang="es-ES" sz="1000" b="1" i="1" dirty="0">
              <a:solidFill>
                <a:srgbClr val="4BACC6"/>
              </a:solidFill>
            </a:endParaRPr>
          </a:p>
        </p:txBody>
      </p:sp>
      <p:pic>
        <p:nvPicPr>
          <p:cNvPr id="108" name="Imagen 107" descr="fwn.png"/>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7950473" y="2672275"/>
            <a:ext cx="577935" cy="364304"/>
          </a:xfrm>
          <a:prstGeom prst="rect">
            <a:avLst/>
          </a:prstGeom>
        </p:spPr>
      </p:pic>
      <p:sp>
        <p:nvSpPr>
          <p:cNvPr id="109" name="CuadroTexto 108"/>
          <p:cNvSpPr txBox="1"/>
          <p:nvPr/>
        </p:nvSpPr>
        <p:spPr>
          <a:xfrm>
            <a:off x="7329196" y="3213953"/>
            <a:ext cx="1760699" cy="857525"/>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Solutions for obtaining fresh water from desalination and </a:t>
            </a:r>
            <a:r>
              <a:rPr lang="en-US" sz="1000" dirty="0" err="1">
                <a:solidFill>
                  <a:srgbClr val="215968"/>
                </a:solidFill>
              </a:rPr>
              <a:t>destillation</a:t>
            </a:r>
            <a:r>
              <a:rPr lang="en-US" sz="1000" dirty="0">
                <a:solidFill>
                  <a:srgbClr val="215968"/>
                </a:solidFill>
              </a:rPr>
              <a:t> of waste water.</a:t>
            </a:r>
          </a:p>
          <a:p>
            <a:pPr algn="ctr"/>
            <a:r>
              <a:rPr lang="en-US" sz="1000" b="1" i="1" dirty="0">
                <a:solidFill>
                  <a:srgbClr val="4BACC6"/>
                </a:solidFill>
              </a:rPr>
              <a:t>100% owned by CIMNE </a:t>
            </a:r>
            <a:r>
              <a:rPr lang="en-US" sz="1000" b="1" i="1" dirty="0" err="1">
                <a:solidFill>
                  <a:srgbClr val="4BACC6"/>
                </a:solidFill>
              </a:rPr>
              <a:t>Tecnología</a:t>
            </a:r>
            <a:r>
              <a:rPr lang="en-US" sz="1100" b="1" i="1" dirty="0">
                <a:solidFill>
                  <a:srgbClr val="4BACC6"/>
                </a:solidFill>
              </a:rPr>
              <a:t>.</a:t>
            </a:r>
          </a:p>
        </p:txBody>
      </p:sp>
      <p:sp>
        <p:nvSpPr>
          <p:cNvPr id="110" name="CuadroTexto 109"/>
          <p:cNvSpPr txBox="1"/>
          <p:nvPr/>
        </p:nvSpPr>
        <p:spPr>
          <a:xfrm>
            <a:off x="5534411" y="4487290"/>
            <a:ext cx="1653943" cy="1011413"/>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and </a:t>
            </a:r>
            <a:r>
              <a:rPr lang="es-ES_tradnl" sz="1000" dirty="0" err="1">
                <a:solidFill>
                  <a:srgbClr val="215968"/>
                </a:solidFill>
              </a:rPr>
              <a:t>systems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the</a:t>
            </a:r>
            <a:r>
              <a:rPr lang="es-ES_tradnl" sz="1000" dirty="0">
                <a:solidFill>
                  <a:srgbClr val="215968"/>
                </a:solidFill>
              </a:rPr>
              <a:t> Internet of </a:t>
            </a:r>
            <a:r>
              <a:rPr lang="es-ES_tradnl" sz="1000" dirty="0" err="1">
                <a:solidFill>
                  <a:srgbClr val="215968"/>
                </a:solidFill>
              </a:rPr>
              <a:t>Things</a:t>
            </a:r>
            <a:r>
              <a:rPr lang="es-ES_tradnl" sz="1000" dirty="0">
                <a:solidFill>
                  <a:srgbClr val="215968"/>
                </a:solidFill>
              </a:rPr>
              <a:t>.</a:t>
            </a:r>
            <a:endParaRPr lang="en-US" sz="1000" dirty="0">
              <a:solidFill>
                <a:srgbClr val="215968"/>
              </a:solidFill>
            </a:endParaRPr>
          </a:p>
          <a:p>
            <a:pPr algn="ctr"/>
            <a:r>
              <a:rPr lang="en-US" sz="1000" b="1" i="1" dirty="0">
                <a:solidFill>
                  <a:srgbClr val="4BACC6"/>
                </a:solidFill>
              </a:rPr>
              <a:t>15% owned by CIMNE </a:t>
            </a:r>
            <a:r>
              <a:rPr lang="en-US" sz="1000" b="1" i="1" dirty="0" err="1">
                <a:solidFill>
                  <a:srgbClr val="4BACC6"/>
                </a:solidFill>
              </a:rPr>
              <a:t>Tecnología</a:t>
            </a:r>
            <a:r>
              <a:rPr lang="en-US" sz="1000" b="1" i="1" dirty="0" smtClean="0">
                <a:solidFill>
                  <a:srgbClr val="4BACC6"/>
                </a:solidFill>
              </a:rPr>
              <a:t>.</a:t>
            </a:r>
          </a:p>
          <a:p>
            <a:pPr algn="ctr"/>
            <a:endParaRPr lang="en-US" sz="1000" b="1" i="1" dirty="0">
              <a:solidFill>
                <a:srgbClr val="4BACC6"/>
              </a:solidFill>
            </a:endParaRPr>
          </a:p>
          <a:p>
            <a:pPr algn="ctr"/>
            <a:endParaRPr lang="en-US" sz="1100" dirty="0">
              <a:solidFill>
                <a:srgbClr val="215968"/>
              </a:solidFill>
            </a:endParaRPr>
          </a:p>
        </p:txBody>
      </p:sp>
      <p:sp>
        <p:nvSpPr>
          <p:cNvPr id="111" name="CuadroTexto 110"/>
          <p:cNvSpPr txBox="1"/>
          <p:nvPr/>
        </p:nvSpPr>
        <p:spPr>
          <a:xfrm>
            <a:off x="7344013" y="4492167"/>
            <a:ext cx="1745882" cy="996025"/>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Mobile </a:t>
            </a:r>
            <a:r>
              <a:rPr lang="es-ES_tradnl" sz="1000" dirty="0" err="1">
                <a:solidFill>
                  <a:srgbClr val="215968"/>
                </a:solidFill>
              </a:rPr>
              <a:t>pavilions</a:t>
            </a:r>
            <a:r>
              <a:rPr lang="es-ES_tradnl" sz="1000" dirty="0">
                <a:solidFill>
                  <a:srgbClr val="215968"/>
                </a:solidFill>
              </a:rPr>
              <a:t> </a:t>
            </a:r>
            <a:r>
              <a:rPr lang="es-ES_tradnl" sz="1000" dirty="0" err="1">
                <a:solidFill>
                  <a:srgbClr val="215968"/>
                </a:solidFill>
              </a:rPr>
              <a:t>with</a:t>
            </a:r>
            <a:r>
              <a:rPr lang="es-ES_tradnl" sz="1000" dirty="0">
                <a:solidFill>
                  <a:srgbClr val="215968"/>
                </a:solidFill>
              </a:rPr>
              <a:t> multimedia </a:t>
            </a:r>
            <a:r>
              <a:rPr lang="es-ES_tradnl" sz="1000" dirty="0" err="1">
                <a:solidFill>
                  <a:srgbClr val="215968"/>
                </a:solidFill>
              </a:rPr>
              <a:t>technology</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leisure</a:t>
            </a:r>
            <a:r>
              <a:rPr lang="es-ES_tradnl" sz="1000" dirty="0">
                <a:solidFill>
                  <a:srgbClr val="215968"/>
                </a:solidFill>
              </a:rPr>
              <a:t>, sport and </a:t>
            </a:r>
            <a:r>
              <a:rPr lang="es-ES_tradnl" sz="1000" dirty="0" err="1">
                <a:solidFill>
                  <a:srgbClr val="215968"/>
                </a:solidFill>
              </a:rPr>
              <a:t>events</a:t>
            </a:r>
            <a:r>
              <a:rPr lang="es-ES_tradnl" sz="1000" dirty="0">
                <a:solidFill>
                  <a:srgbClr val="215968"/>
                </a:solidFill>
              </a:rPr>
              <a:t>.</a:t>
            </a:r>
            <a:endParaRPr lang="en-US" sz="1000" dirty="0">
              <a:solidFill>
                <a:srgbClr val="215968"/>
              </a:solidFill>
            </a:endParaRPr>
          </a:p>
          <a:p>
            <a:pPr algn="ctr"/>
            <a:r>
              <a:rPr lang="en-US" sz="1000" b="1" i="1" dirty="0">
                <a:solidFill>
                  <a:srgbClr val="4BACC6"/>
                </a:solidFill>
              </a:rPr>
              <a:t>20% owned by CIMNE </a:t>
            </a:r>
            <a:r>
              <a:rPr lang="en-US" sz="1000" b="1" i="1" dirty="0" err="1">
                <a:solidFill>
                  <a:srgbClr val="4BACC6"/>
                </a:solidFill>
              </a:rPr>
              <a:t>Tecnología</a:t>
            </a:r>
            <a:r>
              <a:rPr lang="en-US" sz="1000" b="1" i="1" dirty="0" smtClean="0">
                <a:solidFill>
                  <a:srgbClr val="4BACC6"/>
                </a:solidFill>
              </a:rPr>
              <a:t>.</a:t>
            </a:r>
          </a:p>
          <a:p>
            <a:pPr algn="ctr"/>
            <a:endParaRPr lang="en-US" sz="1000" b="1" i="1" dirty="0">
              <a:solidFill>
                <a:srgbClr val="4BACC6"/>
              </a:solidFill>
            </a:endParaRPr>
          </a:p>
        </p:txBody>
      </p:sp>
      <p:sp>
        <p:nvSpPr>
          <p:cNvPr id="112" name="CuadroTexto 111"/>
          <p:cNvSpPr txBox="1"/>
          <p:nvPr/>
        </p:nvSpPr>
        <p:spPr>
          <a:xfrm>
            <a:off x="139101" y="5879562"/>
            <a:ext cx="1614311"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err="1">
                <a:solidFill>
                  <a:srgbClr val="215968"/>
                </a:solidFill>
              </a:rPr>
              <a:t>Pneumatic</a:t>
            </a:r>
            <a:r>
              <a:rPr lang="es-ES_tradnl" sz="1000" dirty="0">
                <a:solidFill>
                  <a:srgbClr val="215968"/>
                </a:solidFill>
              </a:rPr>
              <a:t> </a:t>
            </a:r>
            <a:r>
              <a:rPr lang="es-ES_tradnl" sz="1000" dirty="0" err="1">
                <a:solidFill>
                  <a:srgbClr val="215968"/>
                </a:solidFill>
              </a:rPr>
              <a:t>structures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 </a:t>
            </a:r>
            <a:r>
              <a:rPr lang="es-ES_tradnl" sz="1000" dirty="0" err="1">
                <a:solidFill>
                  <a:srgbClr val="215968"/>
                </a:solidFill>
              </a:rPr>
              <a:t>wide</a:t>
            </a:r>
            <a:r>
              <a:rPr lang="es-ES_tradnl" sz="1000" dirty="0">
                <a:solidFill>
                  <a:srgbClr val="215968"/>
                </a:solidFill>
              </a:rPr>
              <a:t> </a:t>
            </a:r>
            <a:r>
              <a:rPr lang="es-ES_tradnl" sz="1000" dirty="0" err="1">
                <a:solidFill>
                  <a:srgbClr val="215968"/>
                </a:solidFill>
              </a:rPr>
              <a:t>range</a:t>
            </a:r>
            <a:r>
              <a:rPr lang="es-ES_tradnl" sz="1000" dirty="0">
                <a:solidFill>
                  <a:srgbClr val="215968"/>
                </a:solidFill>
              </a:rPr>
              <a:t> of </a:t>
            </a:r>
            <a:r>
              <a:rPr lang="es-ES_tradnl" sz="1000" dirty="0" err="1">
                <a:solidFill>
                  <a:srgbClr val="215968"/>
                </a:solidFill>
              </a:rPr>
              <a:t>engineering</a:t>
            </a:r>
            <a:r>
              <a:rPr lang="es-ES_tradnl" sz="1000" dirty="0">
                <a:solidFill>
                  <a:srgbClr val="215968"/>
                </a:solidFill>
              </a:rPr>
              <a:t> </a:t>
            </a:r>
            <a:r>
              <a:rPr lang="es-ES_tradnl" sz="1000" dirty="0" err="1">
                <a:solidFill>
                  <a:srgbClr val="215968"/>
                </a:solidFill>
              </a:rPr>
              <a:t>problems</a:t>
            </a:r>
            <a:r>
              <a:rPr lang="es-ES_tradnl" sz="1000" dirty="0">
                <a:solidFill>
                  <a:srgbClr val="215968"/>
                </a:solidFill>
              </a:rPr>
              <a:t>. </a:t>
            </a:r>
          </a:p>
          <a:p>
            <a:pPr algn="ctr"/>
            <a:r>
              <a:rPr lang="es-ES_tradnl" sz="1000" b="1" i="1" dirty="0">
                <a:solidFill>
                  <a:srgbClr val="4BACC6"/>
                </a:solidFill>
              </a:rPr>
              <a:t>10%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a:t>
            </a:r>
            <a:endParaRPr lang="en-US" sz="1000" b="1" i="1" dirty="0">
              <a:solidFill>
                <a:srgbClr val="4BACC6"/>
              </a:solidFill>
            </a:endParaRPr>
          </a:p>
        </p:txBody>
      </p:sp>
      <p:sp>
        <p:nvSpPr>
          <p:cNvPr id="114" name="CuadroTexto 113"/>
          <p:cNvSpPr txBox="1"/>
          <p:nvPr/>
        </p:nvSpPr>
        <p:spPr>
          <a:xfrm>
            <a:off x="5515066" y="5878043"/>
            <a:ext cx="1673288" cy="842136"/>
          </a:xfrm>
          <a:prstGeom prst="rect">
            <a:avLst/>
          </a:prstGeom>
          <a:solidFill>
            <a:schemeClr val="accent5">
              <a:lumMod val="40000"/>
              <a:lumOff val="60000"/>
            </a:schemeClr>
          </a:solidFill>
        </p:spPr>
        <p:txBody>
          <a:bodyPr wrap="square" lIns="35996" tIns="35996" rIns="35996" bIns="35996" rtlCol="0">
            <a:spAutoFit/>
          </a:bodyPr>
          <a:lstStyle/>
          <a:p>
            <a:pPr algn="ctr">
              <a:spcAft>
                <a:spcPts val="0"/>
              </a:spcAft>
            </a:pPr>
            <a:r>
              <a:rPr lang="es-ES_tradnl" sz="1000" dirty="0" err="1">
                <a:solidFill>
                  <a:srgbClr val="215968"/>
                </a:solidFill>
              </a:rPr>
              <a:t>Information</a:t>
            </a:r>
            <a:r>
              <a:rPr lang="es-ES_tradnl" sz="1000" dirty="0">
                <a:solidFill>
                  <a:srgbClr val="215968"/>
                </a:solidFill>
              </a:rPr>
              <a:t> </a:t>
            </a:r>
            <a:r>
              <a:rPr lang="es-ES_tradnl" sz="1000" dirty="0" err="1">
                <a:solidFill>
                  <a:srgbClr val="215968"/>
                </a:solidFill>
              </a:rPr>
              <a:t>systems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leisure</a:t>
            </a:r>
            <a:r>
              <a:rPr lang="es-ES_tradnl" sz="1000" dirty="0">
                <a:solidFill>
                  <a:srgbClr val="215968"/>
                </a:solidFill>
              </a:rPr>
              <a:t> </a:t>
            </a:r>
            <a:r>
              <a:rPr lang="es-ES_tradnl" sz="1000" dirty="0" err="1">
                <a:solidFill>
                  <a:srgbClr val="215968"/>
                </a:solidFill>
              </a:rPr>
              <a:t>sectors</a:t>
            </a:r>
            <a:r>
              <a:rPr lang="es-ES_tradnl" sz="1000" dirty="0">
                <a:solidFill>
                  <a:srgbClr val="215968"/>
                </a:solidFill>
              </a:rPr>
              <a:t> (</a:t>
            </a:r>
            <a:r>
              <a:rPr lang="es-ES_tradnl" sz="1000" dirty="0" err="1">
                <a:solidFill>
                  <a:srgbClr val="215968"/>
                </a:solidFill>
              </a:rPr>
              <a:t>tourism</a:t>
            </a:r>
            <a:r>
              <a:rPr lang="es-ES_tradnl" sz="1000" dirty="0">
                <a:solidFill>
                  <a:srgbClr val="215968"/>
                </a:solidFill>
              </a:rPr>
              <a:t>, </a:t>
            </a:r>
            <a:r>
              <a:rPr lang="es-ES_tradnl" sz="1000" dirty="0" err="1">
                <a:solidFill>
                  <a:srgbClr val="215968"/>
                </a:solidFill>
              </a:rPr>
              <a:t>music</a:t>
            </a:r>
            <a:r>
              <a:rPr lang="es-ES" sz="1000" dirty="0">
                <a:solidFill>
                  <a:srgbClr val="215968"/>
                </a:solidFill>
              </a:rPr>
              <a:t>…).</a:t>
            </a:r>
            <a:r>
              <a:rPr lang="es-ES_tradnl" sz="1000" dirty="0">
                <a:solidFill>
                  <a:srgbClr val="215968"/>
                </a:solidFill>
              </a:rPr>
              <a:t> </a:t>
            </a:r>
          </a:p>
          <a:p>
            <a:pPr algn="ctr">
              <a:spcAft>
                <a:spcPts val="0"/>
              </a:spcAft>
            </a:pPr>
            <a:r>
              <a:rPr lang="es-ES_tradnl" sz="1000" b="1" i="1" dirty="0">
                <a:solidFill>
                  <a:srgbClr val="4BACC6"/>
                </a:solidFill>
              </a:rPr>
              <a:t>100%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a:t>
            </a:r>
          </a:p>
        </p:txBody>
      </p:sp>
      <p:pic>
        <p:nvPicPr>
          <p:cNvPr id="115" name="Imagen 114" descr="bd.jpg"/>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724820" y="2674339"/>
            <a:ext cx="666879" cy="326779"/>
          </a:xfrm>
          <a:prstGeom prst="rect">
            <a:avLst/>
          </a:prstGeom>
        </p:spPr>
      </p:pic>
      <p:sp>
        <p:nvSpPr>
          <p:cNvPr id="116" name="CuadroTexto 115"/>
          <p:cNvSpPr txBox="1"/>
          <p:nvPr/>
        </p:nvSpPr>
        <p:spPr>
          <a:xfrm>
            <a:off x="3750493" y="2950245"/>
            <a:ext cx="1617297" cy="307766"/>
          </a:xfrm>
          <a:prstGeom prst="rect">
            <a:avLst/>
          </a:prstGeom>
          <a:noFill/>
        </p:spPr>
        <p:txBody>
          <a:bodyPr wrap="square" lIns="91429" tIns="45715" rIns="91429" bIns="45715" rtlCol="0">
            <a:spAutoFit/>
          </a:bodyPr>
          <a:lstStyle/>
          <a:p>
            <a:pPr algn="ctr"/>
            <a:r>
              <a:rPr lang="en-US" sz="700" b="1" dirty="0">
                <a:solidFill>
                  <a:schemeClr val="tx1">
                    <a:lumMod val="50000"/>
                    <a:lumOff val="50000"/>
                  </a:schemeClr>
                </a:solidFill>
              </a:rPr>
              <a:t>BUILDAIR INGENERÍA </a:t>
            </a:r>
            <a:r>
              <a:rPr lang="es-ES" sz="700" b="1" dirty="0">
                <a:solidFill>
                  <a:schemeClr val="tx1">
                    <a:lumMod val="50000"/>
                    <a:lumOff val="50000"/>
                  </a:schemeClr>
                </a:solidFill>
              </a:rPr>
              <a:t>Y </a:t>
            </a:r>
            <a:endParaRPr lang="es-ES" sz="700" b="1" dirty="0" smtClean="0">
              <a:solidFill>
                <a:schemeClr val="tx1">
                  <a:lumMod val="50000"/>
                  <a:lumOff val="50000"/>
                </a:schemeClr>
              </a:solidFill>
            </a:endParaRPr>
          </a:p>
          <a:p>
            <a:pPr algn="ctr"/>
            <a:r>
              <a:rPr lang="es-ES" sz="700" b="1" dirty="0" smtClean="0">
                <a:solidFill>
                  <a:schemeClr val="tx1">
                    <a:lumMod val="50000"/>
                    <a:lumOff val="50000"/>
                  </a:schemeClr>
                </a:solidFill>
              </a:rPr>
              <a:t>ARQUITECTURA</a:t>
            </a:r>
            <a:r>
              <a:rPr lang="es-ES" sz="700" b="1" dirty="0">
                <a:solidFill>
                  <a:schemeClr val="tx1">
                    <a:lumMod val="50000"/>
                    <a:lumOff val="50000"/>
                  </a:schemeClr>
                </a:solidFill>
              </a:rPr>
              <a:t>, SA </a:t>
            </a:r>
          </a:p>
        </p:txBody>
      </p:sp>
      <p:sp>
        <p:nvSpPr>
          <p:cNvPr id="117" name="CuadroTexto 116"/>
          <p:cNvSpPr txBox="1"/>
          <p:nvPr/>
        </p:nvSpPr>
        <p:spPr>
          <a:xfrm>
            <a:off x="54689" y="3043461"/>
            <a:ext cx="1858144" cy="200045"/>
          </a:xfrm>
          <a:prstGeom prst="rect">
            <a:avLst/>
          </a:prstGeom>
          <a:noFill/>
        </p:spPr>
        <p:txBody>
          <a:bodyPr wrap="square" lIns="91429" tIns="45715" rIns="91429" bIns="45715" rtlCol="0">
            <a:spAutoFit/>
          </a:bodyPr>
          <a:lstStyle/>
          <a:p>
            <a:r>
              <a:rPr lang="es-ES" sz="700" b="1" dirty="0">
                <a:solidFill>
                  <a:schemeClr val="tx1">
                    <a:lumMod val="50000"/>
                    <a:lumOff val="50000"/>
                  </a:schemeClr>
                </a:solidFill>
              </a:rPr>
              <a:t>BIOMECHANICS </a:t>
            </a:r>
            <a:r>
              <a:rPr lang="es-ES" sz="700" b="1" dirty="0" smtClean="0">
                <a:solidFill>
                  <a:schemeClr val="tx1">
                    <a:lumMod val="50000"/>
                    <a:lumOff val="50000"/>
                  </a:schemeClr>
                </a:solidFill>
              </a:rPr>
              <a:t>DEVELOPMENTS</a:t>
            </a:r>
            <a:r>
              <a:rPr lang="es-ES" sz="700" b="1" dirty="0">
                <a:solidFill>
                  <a:schemeClr val="tx1">
                    <a:lumMod val="50000"/>
                    <a:lumOff val="50000"/>
                  </a:schemeClr>
                </a:solidFill>
              </a:rPr>
              <a:t>, SL</a:t>
            </a:r>
          </a:p>
        </p:txBody>
      </p:sp>
      <p:sp>
        <p:nvSpPr>
          <p:cNvPr id="118" name="CuadroTexto 117"/>
          <p:cNvSpPr txBox="1"/>
          <p:nvPr/>
        </p:nvSpPr>
        <p:spPr>
          <a:xfrm>
            <a:off x="5480359" y="2941022"/>
            <a:ext cx="1758333" cy="316972"/>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COMPUTATIONAL AND INFORMATION TECHNOLOGIES, SA </a:t>
            </a:r>
          </a:p>
        </p:txBody>
      </p:sp>
      <p:sp>
        <p:nvSpPr>
          <p:cNvPr id="119" name="CuadroTexto 118"/>
          <p:cNvSpPr txBox="1"/>
          <p:nvPr/>
        </p:nvSpPr>
        <p:spPr>
          <a:xfrm>
            <a:off x="7336027" y="3039455"/>
            <a:ext cx="1753868"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FRESH WATER NATURE, SL</a:t>
            </a:r>
          </a:p>
        </p:txBody>
      </p:sp>
      <p:sp>
        <p:nvSpPr>
          <p:cNvPr id="120" name="CuadroTexto 119"/>
          <p:cNvSpPr txBox="1"/>
          <p:nvPr/>
        </p:nvSpPr>
        <p:spPr>
          <a:xfrm>
            <a:off x="132833" y="4282014"/>
            <a:ext cx="1609127"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HEALTHAPP, SL</a:t>
            </a:r>
          </a:p>
        </p:txBody>
      </p:sp>
      <p:sp>
        <p:nvSpPr>
          <p:cNvPr id="121" name="CuadroTexto 120"/>
          <p:cNvSpPr txBox="1"/>
          <p:nvPr/>
        </p:nvSpPr>
        <p:spPr>
          <a:xfrm>
            <a:off x="3786337" y="4307029"/>
            <a:ext cx="1475853" cy="200045"/>
          </a:xfrm>
          <a:prstGeom prst="rect">
            <a:avLst/>
          </a:prstGeom>
          <a:noFill/>
        </p:spPr>
        <p:txBody>
          <a:bodyPr wrap="square" lIns="91429" tIns="45715" rIns="91429" bIns="45715" rtlCol="0">
            <a:spAutoFit/>
          </a:bodyPr>
          <a:lstStyle/>
          <a:p>
            <a:pPr algn="r"/>
            <a:r>
              <a:rPr lang="es-ES" sz="700" b="1" dirty="0">
                <a:solidFill>
                  <a:schemeClr val="tx1">
                    <a:lumMod val="50000"/>
                    <a:lumOff val="50000"/>
                  </a:schemeClr>
                </a:solidFill>
              </a:rPr>
              <a:t>INLOC ROBOTICS, SL</a:t>
            </a:r>
          </a:p>
        </p:txBody>
      </p:sp>
      <p:sp>
        <p:nvSpPr>
          <p:cNvPr id="122" name="CuadroTexto 121"/>
          <p:cNvSpPr txBox="1"/>
          <p:nvPr/>
        </p:nvSpPr>
        <p:spPr>
          <a:xfrm>
            <a:off x="1943441" y="4305692"/>
            <a:ext cx="1622199" cy="200045"/>
          </a:xfrm>
          <a:prstGeom prst="rect">
            <a:avLst/>
          </a:prstGeom>
          <a:noFill/>
        </p:spPr>
        <p:txBody>
          <a:bodyPr wrap="square" lIns="91429" tIns="45715" rIns="91429" bIns="45715" rtlCol="0">
            <a:spAutoFit/>
          </a:bodyPr>
          <a:lstStyle/>
          <a:p>
            <a:pPr algn="ctr"/>
            <a:r>
              <a:rPr lang="is-IS" sz="700" b="1" dirty="0">
                <a:solidFill>
                  <a:schemeClr val="tx1">
                    <a:lumMod val="50000"/>
                    <a:lumOff val="50000"/>
                  </a:schemeClr>
                </a:solidFill>
              </a:rPr>
              <a:t>RSM GASSÓ CIMNE ENERGY, SL</a:t>
            </a:r>
            <a:endParaRPr lang="es-ES" sz="700" b="1" dirty="0">
              <a:solidFill>
                <a:schemeClr val="tx1">
                  <a:lumMod val="50000"/>
                  <a:lumOff val="50000"/>
                </a:schemeClr>
              </a:solidFill>
            </a:endParaRPr>
          </a:p>
        </p:txBody>
      </p:sp>
      <p:sp>
        <p:nvSpPr>
          <p:cNvPr id="123" name="CuadroTexto 122"/>
          <p:cNvSpPr txBox="1"/>
          <p:nvPr/>
        </p:nvSpPr>
        <p:spPr>
          <a:xfrm>
            <a:off x="5541174" y="4298600"/>
            <a:ext cx="1620024"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LYNCOS TECHNOLOGIES, SL</a:t>
            </a:r>
          </a:p>
        </p:txBody>
      </p:sp>
      <p:sp>
        <p:nvSpPr>
          <p:cNvPr id="124" name="CuadroTexto 123"/>
          <p:cNvSpPr txBox="1"/>
          <p:nvPr/>
        </p:nvSpPr>
        <p:spPr>
          <a:xfrm>
            <a:off x="7173033" y="4301685"/>
            <a:ext cx="2095949"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PORTABLE MULTIMEDIA SOLUTIONS, SL</a:t>
            </a:r>
          </a:p>
        </p:txBody>
      </p:sp>
      <p:sp>
        <p:nvSpPr>
          <p:cNvPr id="125" name="CuadroTexto 124"/>
          <p:cNvSpPr txBox="1"/>
          <p:nvPr/>
        </p:nvSpPr>
        <p:spPr>
          <a:xfrm>
            <a:off x="780967" y="5513327"/>
            <a:ext cx="1187049" cy="415488"/>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PNEUMATIC STRUCTURES TECHNOLOGIES, SL</a:t>
            </a:r>
          </a:p>
        </p:txBody>
      </p:sp>
      <p:sp>
        <p:nvSpPr>
          <p:cNvPr id="126" name="CuadroTexto 125"/>
          <p:cNvSpPr txBox="1"/>
          <p:nvPr/>
        </p:nvSpPr>
        <p:spPr>
          <a:xfrm>
            <a:off x="2749781" y="5679517"/>
            <a:ext cx="1004748"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QUANTECH ATZ</a:t>
            </a:r>
          </a:p>
        </p:txBody>
      </p:sp>
      <p:sp>
        <p:nvSpPr>
          <p:cNvPr id="127" name="CuadroTexto 126"/>
          <p:cNvSpPr txBox="1"/>
          <p:nvPr/>
        </p:nvSpPr>
        <p:spPr>
          <a:xfrm>
            <a:off x="4703302" y="5685058"/>
            <a:ext cx="852300"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SCIPEDIA, SL</a:t>
            </a:r>
          </a:p>
        </p:txBody>
      </p:sp>
      <p:sp>
        <p:nvSpPr>
          <p:cNvPr id="128" name="CuadroTexto 127"/>
          <p:cNvSpPr txBox="1"/>
          <p:nvPr/>
        </p:nvSpPr>
        <p:spPr>
          <a:xfrm>
            <a:off x="6055458" y="5473539"/>
            <a:ext cx="1196745" cy="415488"/>
          </a:xfrm>
          <a:prstGeom prst="rect">
            <a:avLst/>
          </a:prstGeom>
          <a:noFill/>
        </p:spPr>
        <p:txBody>
          <a:bodyPr wrap="square" lIns="91429" tIns="45715" rIns="91429" bIns="45715" rtlCol="0">
            <a:spAutoFit/>
          </a:bodyPr>
          <a:lstStyle/>
          <a:p>
            <a:pPr algn="r"/>
            <a:r>
              <a:rPr lang="is-IS" sz="700" b="1" dirty="0">
                <a:solidFill>
                  <a:schemeClr val="tx1">
                    <a:lumMod val="50000"/>
                    <a:lumOff val="50000"/>
                  </a:schemeClr>
                </a:solidFill>
              </a:rPr>
              <a:t>TECNOLOGÍAS AVANZADAS PARA EL OCIO, SL</a:t>
            </a:r>
            <a:endParaRPr lang="es-ES" sz="700" b="1" dirty="0">
              <a:solidFill>
                <a:schemeClr val="tx1">
                  <a:lumMod val="50000"/>
                  <a:lumOff val="50000"/>
                </a:schemeClr>
              </a:solidFill>
            </a:endParaRPr>
          </a:p>
        </p:txBody>
      </p:sp>
      <p:sp>
        <p:nvSpPr>
          <p:cNvPr id="129" name="CuadroTexto 128"/>
          <p:cNvSpPr txBox="1"/>
          <p:nvPr/>
        </p:nvSpPr>
        <p:spPr>
          <a:xfrm>
            <a:off x="2734556" y="1671847"/>
            <a:ext cx="1757500" cy="900236"/>
          </a:xfrm>
          <a:prstGeom prst="rect">
            <a:avLst/>
          </a:prstGeom>
          <a:noFill/>
        </p:spPr>
        <p:txBody>
          <a:bodyPr wrap="square" lIns="91429" tIns="45715" rIns="91429" bIns="45715" rtlCol="0">
            <a:spAutoFit/>
          </a:bodyPr>
          <a:lstStyle/>
          <a:p>
            <a:pPr algn="ctr"/>
            <a:r>
              <a:rPr lang="es-ES" sz="1000" dirty="0" err="1">
                <a:solidFill>
                  <a:schemeClr val="tx1">
                    <a:lumMod val="65000"/>
                    <a:lumOff val="35000"/>
                  </a:schemeClr>
                </a:solidFill>
              </a:rPr>
              <a:t>Applications</a:t>
            </a:r>
            <a:r>
              <a:rPr lang="es-ES" sz="1000" dirty="0">
                <a:solidFill>
                  <a:schemeClr val="tx1">
                    <a:lumMod val="65000"/>
                    <a:lumOff val="35000"/>
                  </a:schemeClr>
                </a:solidFill>
              </a:rPr>
              <a:t> of </a:t>
            </a:r>
            <a:r>
              <a:rPr lang="es-ES" sz="1000" dirty="0" err="1">
                <a:solidFill>
                  <a:schemeClr val="tx1">
                    <a:lumMod val="65000"/>
                    <a:lumOff val="35000"/>
                  </a:schemeClr>
                </a:solidFill>
              </a:rPr>
              <a:t>numerical</a:t>
            </a:r>
            <a:r>
              <a:rPr lang="es-ES" sz="1000" dirty="0">
                <a:solidFill>
                  <a:schemeClr val="tx1">
                    <a:lumMod val="65000"/>
                    <a:lumOff val="35000"/>
                  </a:schemeClr>
                </a:solidFill>
              </a:rPr>
              <a:t> </a:t>
            </a:r>
            <a:r>
              <a:rPr lang="es-ES" sz="1000" dirty="0" err="1">
                <a:solidFill>
                  <a:schemeClr val="tx1">
                    <a:lumMod val="65000"/>
                    <a:lumOff val="35000"/>
                  </a:schemeClr>
                </a:solidFill>
              </a:rPr>
              <a:t>methods</a:t>
            </a:r>
            <a:r>
              <a:rPr lang="es-ES" sz="1000" dirty="0">
                <a:solidFill>
                  <a:schemeClr val="tx1">
                    <a:lumMod val="65000"/>
                    <a:lumOff val="35000"/>
                  </a:schemeClr>
                </a:solidFill>
              </a:rPr>
              <a:t> in civil, naval and </a:t>
            </a:r>
            <a:r>
              <a:rPr lang="es-ES" sz="1000" dirty="0" err="1">
                <a:solidFill>
                  <a:schemeClr val="tx1">
                    <a:lumMod val="65000"/>
                    <a:lumOff val="35000"/>
                  </a:schemeClr>
                </a:solidFill>
              </a:rPr>
              <a:t>maritime</a:t>
            </a:r>
            <a:r>
              <a:rPr lang="es-ES" sz="1000" dirty="0">
                <a:solidFill>
                  <a:schemeClr val="tx1">
                    <a:lumMod val="65000"/>
                    <a:lumOff val="35000"/>
                  </a:schemeClr>
                </a:solidFill>
              </a:rPr>
              <a:t> </a:t>
            </a:r>
            <a:r>
              <a:rPr lang="es-ES" sz="1000" dirty="0" err="1">
                <a:solidFill>
                  <a:schemeClr val="tx1">
                    <a:lumMod val="65000"/>
                    <a:lumOff val="35000"/>
                  </a:schemeClr>
                </a:solidFill>
              </a:rPr>
              <a:t>engineering</a:t>
            </a:r>
            <a:r>
              <a:rPr lang="es-ES" sz="1000" dirty="0">
                <a:solidFill>
                  <a:schemeClr val="tx1">
                    <a:lumMod val="65000"/>
                    <a:lumOff val="35000"/>
                  </a:schemeClr>
                </a:solidFill>
              </a:rPr>
              <a:t>. </a:t>
            </a:r>
          </a:p>
          <a:p>
            <a:pPr algn="ctr">
              <a:spcBef>
                <a:spcPts val="300"/>
              </a:spcBef>
            </a:pPr>
            <a:r>
              <a:rPr lang="es-ES" sz="1000" dirty="0">
                <a:solidFill>
                  <a:schemeClr val="tx1">
                    <a:lumMod val="65000"/>
                    <a:lumOff val="35000"/>
                  </a:schemeClr>
                </a:solidFill>
              </a:rPr>
              <a:t>CIMNE </a:t>
            </a:r>
            <a:r>
              <a:rPr lang="es-ES" sz="1000" dirty="0" err="1">
                <a:solidFill>
                  <a:schemeClr val="tx1">
                    <a:lumMod val="65000"/>
                    <a:lumOff val="35000"/>
                  </a:schemeClr>
                </a:solidFill>
              </a:rPr>
              <a:t>owns</a:t>
            </a:r>
            <a:r>
              <a:rPr lang="es-ES" sz="1000" dirty="0">
                <a:solidFill>
                  <a:schemeClr val="tx1">
                    <a:lumMod val="65000"/>
                    <a:lumOff val="35000"/>
                  </a:schemeClr>
                </a:solidFill>
              </a:rPr>
              <a:t> 24% of COMPASS.</a:t>
            </a:r>
          </a:p>
        </p:txBody>
      </p:sp>
      <p:sp>
        <p:nvSpPr>
          <p:cNvPr id="131" name="CuadroTexto 130"/>
          <p:cNvSpPr txBox="1"/>
          <p:nvPr/>
        </p:nvSpPr>
        <p:spPr>
          <a:xfrm>
            <a:off x="1939066" y="3216170"/>
            <a:ext cx="1626217"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smtClean="0">
                <a:solidFill>
                  <a:srgbClr val="215968"/>
                </a:solidFill>
              </a:rPr>
              <a:t>Mass </a:t>
            </a:r>
            <a:r>
              <a:rPr lang="en-US" sz="1000" dirty="0">
                <a:solidFill>
                  <a:srgbClr val="215968"/>
                </a:solidFill>
              </a:rPr>
              <a:t>analytical data treatment to users and business </a:t>
            </a:r>
            <a:r>
              <a:rPr lang="en-US" sz="1000" dirty="0" smtClean="0">
                <a:solidFill>
                  <a:srgbClr val="215968"/>
                </a:solidFill>
              </a:rPr>
              <a:t>intelligence. </a:t>
            </a:r>
          </a:p>
          <a:p>
            <a:pPr algn="ctr"/>
            <a:r>
              <a:rPr lang="es-ES_tradnl" sz="1000" b="1" i="1" dirty="0" smtClean="0">
                <a:solidFill>
                  <a:srgbClr val="4BACC6"/>
                </a:solidFill>
              </a:rPr>
              <a:t>56,82</a:t>
            </a:r>
            <a:r>
              <a:rPr lang="es-ES_tradnl" sz="1000" b="1" i="1" dirty="0">
                <a:solidFill>
                  <a:srgbClr val="4BACC6"/>
                </a:solidFill>
              </a:rPr>
              <a:t>% </a:t>
            </a:r>
            <a:r>
              <a:rPr lang="en-US" sz="1000" b="1" i="1" dirty="0">
                <a:solidFill>
                  <a:srgbClr val="4BACC6"/>
                </a:solidFill>
              </a:rPr>
              <a:t>owned by CIMNE </a:t>
            </a:r>
            <a:r>
              <a:rPr lang="en-US" sz="1000" b="1" i="1" dirty="0" err="1" smtClean="0">
                <a:solidFill>
                  <a:srgbClr val="4BACC6"/>
                </a:solidFill>
              </a:rPr>
              <a:t>Tecnología</a:t>
            </a:r>
            <a:r>
              <a:rPr lang="en-US" sz="1000" b="1" i="1" dirty="0" smtClean="0">
                <a:solidFill>
                  <a:srgbClr val="4BACC6"/>
                </a:solidFill>
              </a:rPr>
              <a:t>.</a:t>
            </a:r>
            <a:endParaRPr lang="en-US" sz="1000" b="1" i="1" dirty="0">
              <a:solidFill>
                <a:srgbClr val="4BACC6"/>
              </a:solidFill>
            </a:endParaRPr>
          </a:p>
        </p:txBody>
      </p:sp>
      <p:pic>
        <p:nvPicPr>
          <p:cNvPr id="52" name="Imagen 51" descr="bee-data.png"/>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2237781" y="2690320"/>
            <a:ext cx="1097916" cy="359769"/>
          </a:xfrm>
          <a:prstGeom prst="rect">
            <a:avLst/>
          </a:prstGeom>
        </p:spPr>
      </p:pic>
      <p:sp>
        <p:nvSpPr>
          <p:cNvPr id="132" name="CuadroTexto 131"/>
          <p:cNvSpPr txBox="1"/>
          <p:nvPr/>
        </p:nvSpPr>
        <p:spPr>
          <a:xfrm>
            <a:off x="1901304" y="3045105"/>
            <a:ext cx="1765398" cy="200045"/>
          </a:xfrm>
          <a:prstGeom prst="rect">
            <a:avLst/>
          </a:prstGeom>
          <a:noFill/>
        </p:spPr>
        <p:txBody>
          <a:bodyPr wrap="square" lIns="91429" tIns="45715" rIns="91429" bIns="45715" rtlCol="0">
            <a:spAutoFit/>
          </a:bodyPr>
          <a:lstStyle/>
          <a:p>
            <a:pPr algn="ctr"/>
            <a:r>
              <a:rPr lang="es-ES" sz="700" b="1" dirty="0" smtClean="0">
                <a:solidFill>
                  <a:schemeClr val="tx1">
                    <a:lumMod val="50000"/>
                    <a:lumOff val="50000"/>
                  </a:schemeClr>
                </a:solidFill>
              </a:rPr>
              <a:t>BEEDATA ANALYTICS, SL</a:t>
            </a:r>
            <a:endParaRPr lang="es-ES" sz="700" b="1" dirty="0">
              <a:solidFill>
                <a:schemeClr val="tx1">
                  <a:lumMod val="50000"/>
                  <a:lumOff val="50000"/>
                </a:schemeClr>
              </a:solidFill>
            </a:endParaRPr>
          </a:p>
        </p:txBody>
      </p:sp>
    </p:spTree>
    <p:extLst>
      <p:ext uri="{BB962C8B-B14F-4D97-AF65-F5344CB8AC3E}">
        <p14:creationId xmlns:p14="http://schemas.microsoft.com/office/powerpoint/2010/main" val="11365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lataformaConOctre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 y="1828817"/>
            <a:ext cx="9255467" cy="3731989"/>
          </a:xfrm>
          <a:prstGeom prst="rect">
            <a:avLst/>
          </a:prstGeom>
        </p:spPr>
      </p:pic>
      <p:sp>
        <p:nvSpPr>
          <p:cNvPr id="10" name="CuadroTexto 9"/>
          <p:cNvSpPr txBox="1"/>
          <p:nvPr/>
        </p:nvSpPr>
        <p:spPr>
          <a:xfrm>
            <a:off x="2238731" y="154405"/>
            <a:ext cx="6909482" cy="1569650"/>
          </a:xfrm>
          <a:prstGeom prst="rect">
            <a:avLst/>
          </a:prstGeom>
          <a:noFill/>
        </p:spPr>
        <p:txBody>
          <a:bodyPr wrap="square" lIns="91429" tIns="45715" rIns="91429" bIns="45715" rtlCol="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5pPr>
            <a:lvl6pPr marL="2286000" algn="l" defTabSz="914400" rtl="0" eaLnBrk="1" latinLnBrk="0" hangingPunct="1">
              <a:defRPr sz="2400" kern="1200">
                <a:solidFill>
                  <a:schemeClr val="bg1"/>
                </a:solidFill>
                <a:latin typeface="Arial" charset="0"/>
                <a:ea typeface="ＭＳ Ｐゴシック" charset="-128"/>
                <a:cs typeface="+mn-cs"/>
              </a:defRPr>
            </a:lvl6pPr>
            <a:lvl7pPr marL="2743200" algn="l" defTabSz="914400" rtl="0" eaLnBrk="1" latinLnBrk="0" hangingPunct="1">
              <a:defRPr sz="2400" kern="1200">
                <a:solidFill>
                  <a:schemeClr val="bg1"/>
                </a:solidFill>
                <a:latin typeface="Arial" charset="0"/>
                <a:ea typeface="ＭＳ Ｐゴシック" charset="-128"/>
                <a:cs typeface="+mn-cs"/>
              </a:defRPr>
            </a:lvl7pPr>
            <a:lvl8pPr marL="3200400" algn="l" defTabSz="914400" rtl="0" eaLnBrk="1" latinLnBrk="0" hangingPunct="1">
              <a:defRPr sz="2400" kern="1200">
                <a:solidFill>
                  <a:schemeClr val="bg1"/>
                </a:solidFill>
                <a:latin typeface="Arial" charset="0"/>
                <a:ea typeface="ＭＳ Ｐゴシック" charset="-128"/>
                <a:cs typeface="+mn-cs"/>
              </a:defRPr>
            </a:lvl8pPr>
            <a:lvl9pPr marL="3657600" algn="l" defTabSz="914400" rtl="0" eaLnBrk="1" latinLnBrk="0" hangingPunct="1">
              <a:defRPr sz="2400" kern="1200">
                <a:solidFill>
                  <a:schemeClr val="bg1"/>
                </a:solidFill>
                <a:latin typeface="Arial" charset="0"/>
                <a:ea typeface="ＭＳ Ｐゴシック" charset="-128"/>
                <a:cs typeface="+mn-cs"/>
              </a:defRPr>
            </a:lvl9pPr>
          </a:lstStyle>
          <a:p>
            <a:r>
              <a:rPr lang="en-US" dirty="0" smtClean="0">
                <a:solidFill>
                  <a:schemeClr val="tx1">
                    <a:lumMod val="65000"/>
                    <a:lumOff val="35000"/>
                  </a:schemeClr>
                </a:solidFill>
              </a:rPr>
              <a:t>R+D center </a:t>
            </a:r>
            <a:r>
              <a:rPr lang="en-US" dirty="0">
                <a:solidFill>
                  <a:schemeClr val="tx1">
                    <a:lumMod val="65000"/>
                    <a:lumOff val="35000"/>
                  </a:schemeClr>
                </a:solidFill>
              </a:rPr>
              <a:t>in computational mechanics created in 1987, with a strong focus </a:t>
            </a:r>
            <a:r>
              <a:rPr lang="en-US" dirty="0" smtClean="0">
                <a:solidFill>
                  <a:schemeClr val="tx1">
                    <a:lumMod val="65000"/>
                    <a:lumOff val="35000"/>
                  </a:schemeClr>
                </a:solidFill>
              </a:rPr>
              <a:t>on research, </a:t>
            </a:r>
            <a:r>
              <a:rPr lang="en-US" dirty="0">
                <a:solidFill>
                  <a:schemeClr val="tx1">
                    <a:lumMod val="65000"/>
                    <a:lumOff val="35000"/>
                  </a:schemeClr>
                </a:solidFill>
              </a:rPr>
              <a:t>knowledge transfer, dissemination and application of numerical methods in engineering</a:t>
            </a:r>
            <a:r>
              <a:rPr lang="en-US" b="1" dirty="0">
                <a:solidFill>
                  <a:schemeClr val="tx1">
                    <a:lumMod val="65000"/>
                    <a:lumOff val="35000"/>
                  </a:schemeClr>
                </a:solidFill>
              </a:rPr>
              <a:t>.</a:t>
            </a:r>
            <a:endParaRPr lang="es-ES" b="1" dirty="0">
              <a:solidFill>
                <a:schemeClr val="tx1">
                  <a:lumMod val="65000"/>
                  <a:lumOff val="35000"/>
                </a:schemeClr>
              </a:solidFill>
            </a:endParaRPr>
          </a:p>
        </p:txBody>
      </p:sp>
      <p:sp>
        <p:nvSpPr>
          <p:cNvPr id="11" name="Elipse 10"/>
          <p:cNvSpPr/>
          <p:nvPr/>
        </p:nvSpPr>
        <p:spPr>
          <a:xfrm>
            <a:off x="6698897" y="3037447"/>
            <a:ext cx="1965038" cy="1965353"/>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2" name="CuadroTexto 11"/>
          <p:cNvSpPr txBox="1"/>
          <p:nvPr/>
        </p:nvSpPr>
        <p:spPr>
          <a:xfrm>
            <a:off x="6698897" y="3550597"/>
            <a:ext cx="1965038" cy="1046430"/>
          </a:xfrm>
          <a:prstGeom prst="rect">
            <a:avLst/>
          </a:prstGeom>
          <a:noFill/>
        </p:spPr>
        <p:txBody>
          <a:bodyPr wrap="square" lIns="91429" tIns="45715" rIns="91429" bIns="45715" rtlCol="0">
            <a:spAutoFit/>
          </a:bodyPr>
          <a:lstStyle/>
          <a:p>
            <a:pPr lvl="0" algn="ctr"/>
            <a:r>
              <a:rPr lang="es-ES_tradnl" sz="1600" b="1" dirty="0">
                <a:solidFill>
                  <a:srgbClr val="FFFFFF"/>
                </a:solidFill>
                <a:hlinkClick r:id="rId3"/>
              </a:rPr>
              <a:t>KNOW MORE ABOUT </a:t>
            </a:r>
          </a:p>
          <a:p>
            <a:pPr lvl="0" algn="ctr"/>
            <a:r>
              <a:rPr lang="es-ES_tradnl" sz="1600" b="1" dirty="0" err="1">
                <a:solidFill>
                  <a:srgbClr val="FFFFFF"/>
                </a:solidFill>
                <a:hlinkClick r:id="rId3"/>
              </a:rPr>
              <a:t>CIMNE’s</a:t>
            </a:r>
            <a:r>
              <a:rPr lang="es-ES_tradnl" sz="1600" b="1" dirty="0">
                <a:solidFill>
                  <a:srgbClr val="FFFFFF"/>
                </a:solidFill>
                <a:hlinkClick r:id="rId3"/>
              </a:rPr>
              <a:t> MISSION</a:t>
            </a:r>
            <a:endParaRPr lang="es-ES_tradnl" sz="1600" b="1" dirty="0">
              <a:solidFill>
                <a:srgbClr val="FFFFFF"/>
              </a:solidFill>
            </a:endParaRPr>
          </a:p>
          <a:p>
            <a:endParaRPr lang="es-ES" sz="1400" dirty="0"/>
          </a:p>
        </p:txBody>
      </p:sp>
      <p:sp>
        <p:nvSpPr>
          <p:cNvPr id="13" name="CuadroTexto 12"/>
          <p:cNvSpPr txBox="1"/>
          <p:nvPr/>
        </p:nvSpPr>
        <p:spPr>
          <a:xfrm>
            <a:off x="9904030" y="2904644"/>
            <a:ext cx="184666" cy="446276"/>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15849911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nternational-workshop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244612"/>
            <a:ext cx="9144000" cy="6094171"/>
          </a:xfrm>
          <a:prstGeom prst="rect">
            <a:avLst/>
          </a:prstGeom>
        </p:spPr>
      </p:pic>
      <p:sp>
        <p:nvSpPr>
          <p:cNvPr id="10" name="CuadroTexto 9"/>
          <p:cNvSpPr txBox="1"/>
          <p:nvPr/>
        </p:nvSpPr>
        <p:spPr>
          <a:xfrm>
            <a:off x="1567336" y="2206099"/>
            <a:ext cx="4455571" cy="392415"/>
          </a:xfrm>
          <a:prstGeom prst="rect">
            <a:avLst/>
          </a:prstGeom>
          <a:noFill/>
        </p:spPr>
        <p:txBody>
          <a:bodyPr wrap="square" lIns="68580" tIns="34290" rIns="68580" bIns="34290" rtlCol="0">
            <a:spAutoFit/>
          </a:bodyPr>
          <a:lstStyle/>
          <a:p>
            <a:endParaRPr lang="es-ES" sz="2100" dirty="0">
              <a:solidFill>
                <a:schemeClr val="tx1">
                  <a:lumMod val="75000"/>
                  <a:lumOff val="25000"/>
                </a:schemeClr>
              </a:solidFill>
            </a:endParaRPr>
          </a:p>
        </p:txBody>
      </p:sp>
      <p:sp>
        <p:nvSpPr>
          <p:cNvPr id="3" name="CuadroTexto 2"/>
          <p:cNvSpPr txBox="1"/>
          <p:nvPr/>
        </p:nvSpPr>
        <p:spPr>
          <a:xfrm>
            <a:off x="572248" y="1605492"/>
            <a:ext cx="6859424" cy="1284967"/>
          </a:xfrm>
          <a:prstGeom prst="rect">
            <a:avLst/>
          </a:prstGeom>
          <a:noFill/>
        </p:spPr>
        <p:txBody>
          <a:bodyPr wrap="square" lIns="68580" tIns="34290" rIns="68580" bIns="34290" rtlCol="0">
            <a:spAutoFit/>
          </a:bodyPr>
          <a:lstStyle/>
          <a:p>
            <a:r>
              <a:rPr lang="es-ES" sz="2800" dirty="0" err="1">
                <a:solidFill>
                  <a:srgbClr val="595959"/>
                </a:solidFill>
              </a:rPr>
              <a:t>Organizer</a:t>
            </a:r>
            <a:r>
              <a:rPr lang="es-ES" sz="2800" dirty="0">
                <a:solidFill>
                  <a:srgbClr val="595959"/>
                </a:solidFill>
              </a:rPr>
              <a:t> of 200 </a:t>
            </a:r>
            <a:r>
              <a:rPr lang="es-ES" sz="2800" dirty="0" err="1">
                <a:solidFill>
                  <a:srgbClr val="595959"/>
                </a:solidFill>
              </a:rPr>
              <a:t>scientific</a:t>
            </a:r>
            <a:r>
              <a:rPr lang="es-ES" sz="2800" dirty="0">
                <a:solidFill>
                  <a:srgbClr val="595959"/>
                </a:solidFill>
              </a:rPr>
              <a:t> events </a:t>
            </a:r>
            <a:r>
              <a:rPr lang="es-ES" sz="2800" dirty="0" err="1">
                <a:solidFill>
                  <a:srgbClr val="595959"/>
                </a:solidFill>
              </a:rPr>
              <a:t>on</a:t>
            </a:r>
            <a:endParaRPr lang="es-ES" sz="2800" dirty="0">
              <a:solidFill>
                <a:srgbClr val="595959"/>
              </a:solidFill>
            </a:endParaRPr>
          </a:p>
          <a:p>
            <a:r>
              <a:rPr lang="es-ES" sz="2800" dirty="0">
                <a:solidFill>
                  <a:srgbClr val="595959"/>
                </a:solidFill>
              </a:rPr>
              <a:t>Computational </a:t>
            </a:r>
            <a:r>
              <a:rPr lang="es-ES" sz="2800" dirty="0" err="1">
                <a:solidFill>
                  <a:srgbClr val="595959"/>
                </a:solidFill>
              </a:rPr>
              <a:t>Engineering</a:t>
            </a:r>
            <a:r>
              <a:rPr lang="es-ES" sz="2800" dirty="0">
                <a:solidFill>
                  <a:srgbClr val="595959"/>
                </a:solidFill>
              </a:rPr>
              <a:t> </a:t>
            </a:r>
            <a:r>
              <a:rPr lang="es-ES" sz="2800" dirty="0" err="1">
                <a:solidFill>
                  <a:srgbClr val="595959"/>
                </a:solidFill>
              </a:rPr>
              <a:t>since</a:t>
            </a:r>
            <a:r>
              <a:rPr lang="es-ES" sz="2800" dirty="0">
                <a:solidFill>
                  <a:srgbClr val="595959"/>
                </a:solidFill>
              </a:rPr>
              <a:t> 1987</a:t>
            </a:r>
            <a:r>
              <a:rPr lang="es-ES" sz="2000" dirty="0">
                <a:ln w="18415" cmpd="sng">
                  <a:solidFill>
                    <a:srgbClr val="FFFFFF"/>
                  </a:solidFill>
                  <a:prstDash val="solid"/>
                </a:ln>
                <a:solidFill>
                  <a:srgbClr val="FF0000"/>
                </a:solidFill>
                <a:effectLst>
                  <a:outerShdw blurRad="63500" dir="3600000" algn="tl" rotWithShape="0">
                    <a:srgbClr val="000000">
                      <a:alpha val="70000"/>
                    </a:srgbClr>
                  </a:outerShdw>
                </a:effectLst>
              </a:rPr>
              <a:t>. </a:t>
            </a:r>
          </a:p>
          <a:p>
            <a:endParaRPr lang="es-E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ítulo 1"/>
          <p:cNvSpPr>
            <a:spLocks noGrp="1"/>
          </p:cNvSpPr>
          <p:nvPr>
            <p:ph type="title"/>
          </p:nvPr>
        </p:nvSpPr>
        <p:spPr>
          <a:xfrm>
            <a:off x="3323666" y="631825"/>
            <a:ext cx="5820334" cy="529071"/>
          </a:xfrm>
        </p:spPr>
        <p:txBody>
          <a:bodyPr>
            <a:normAutofit fontScale="90000"/>
          </a:bodyPr>
          <a:lstStyle/>
          <a:p>
            <a:r>
              <a:rPr lang="es-ES" sz="3600" b="1" dirty="0"/>
              <a:t>INTERNATIONAL </a:t>
            </a:r>
            <a:r>
              <a:rPr lang="es-ES" sz="3600" b="1" dirty="0" err="1"/>
              <a:t>events</a:t>
            </a:r>
            <a:r>
              <a:rPr lang="es-ES" sz="2400" b="1" dirty="0"/>
              <a:t/>
            </a:r>
            <a:br>
              <a:rPr lang="es-ES" sz="2400" b="1" dirty="0"/>
            </a:br>
            <a:endParaRPr lang="es-ES" sz="1800" b="1" dirty="0"/>
          </a:p>
        </p:txBody>
      </p:sp>
      <p:pic>
        <p:nvPicPr>
          <p:cNvPr id="9" name="Imagen 8"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
        <p:nvSpPr>
          <p:cNvPr id="12" name="Elipse 11"/>
          <p:cNvSpPr/>
          <p:nvPr/>
        </p:nvSpPr>
        <p:spPr>
          <a:xfrm>
            <a:off x="7075147" y="2067727"/>
            <a:ext cx="1536020" cy="15362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4" name="CuadroTexto 13"/>
          <p:cNvSpPr txBox="1"/>
          <p:nvPr/>
        </p:nvSpPr>
        <p:spPr>
          <a:xfrm>
            <a:off x="7089461" y="2533770"/>
            <a:ext cx="1521704" cy="553988"/>
          </a:xfrm>
          <a:prstGeom prst="rect">
            <a:avLst/>
          </a:prstGeom>
          <a:noFill/>
        </p:spPr>
        <p:txBody>
          <a:bodyPr wrap="square" lIns="91429" tIns="45715" rIns="91429" bIns="45715" rtlCol="0">
            <a:spAutoFit/>
          </a:bodyPr>
          <a:lstStyle/>
          <a:p>
            <a:pPr lvl="0" algn="ctr"/>
            <a:r>
              <a:rPr lang="es-ES_tradnl" sz="1500" b="1" dirty="0">
                <a:solidFill>
                  <a:srgbClr val="FFFFFF"/>
                </a:solidFill>
                <a:hlinkClick r:id="rId4" tooltip="http://congress.cimne.com"/>
              </a:rPr>
              <a:t>CONGRESS</a:t>
            </a:r>
          </a:p>
          <a:p>
            <a:pPr lvl="0" algn="ctr"/>
            <a:r>
              <a:rPr lang="es-ES_tradnl" sz="1500" b="1" dirty="0">
                <a:solidFill>
                  <a:srgbClr val="FFFFFF"/>
                </a:solidFill>
                <a:hlinkClick r:id="rId4" tooltip="http://congress.cimne.com"/>
              </a:rPr>
              <a:t>BUREAU</a:t>
            </a:r>
            <a:endParaRPr lang="es-ES" sz="1500" dirty="0"/>
          </a:p>
        </p:txBody>
      </p:sp>
    </p:spTree>
    <p:extLst>
      <p:ext uri="{BB962C8B-B14F-4D97-AF65-F5344CB8AC3E}">
        <p14:creationId xmlns:p14="http://schemas.microsoft.com/office/powerpoint/2010/main" val="275457497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47"/>
          <p:cNvSpPr/>
          <p:nvPr/>
        </p:nvSpPr>
        <p:spPr>
          <a:xfrm>
            <a:off x="-109744" y="5715417"/>
            <a:ext cx="10005873" cy="114258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sp>
        <p:nvSpPr>
          <p:cNvPr id="11" name="Título 1"/>
          <p:cNvSpPr>
            <a:spLocks noGrp="1"/>
          </p:cNvSpPr>
          <p:nvPr>
            <p:ph type="title"/>
          </p:nvPr>
        </p:nvSpPr>
        <p:spPr>
          <a:xfrm>
            <a:off x="2082077" y="184973"/>
            <a:ext cx="6205270" cy="866265"/>
          </a:xfrm>
        </p:spPr>
        <p:txBody>
          <a:bodyPr>
            <a:normAutofit fontScale="90000"/>
          </a:bodyPr>
          <a:lstStyle/>
          <a:p>
            <a:r>
              <a:rPr lang="es-ES" sz="3600" b="1" dirty="0" smtClean="0"/>
              <a:t>INTERNATIONAL </a:t>
            </a:r>
            <a:r>
              <a:rPr lang="es-ES" sz="3600" b="1" dirty="0"/>
              <a:t>events</a:t>
            </a:r>
            <a:r>
              <a:rPr lang="es-ES" sz="2400" b="1" dirty="0"/>
              <a:t/>
            </a:r>
            <a:br>
              <a:rPr lang="es-ES" sz="2400" b="1" dirty="0"/>
            </a:br>
            <a:r>
              <a:rPr lang="es-ES" sz="2000" b="1" dirty="0">
                <a:solidFill>
                  <a:srgbClr val="215968"/>
                </a:solidFill>
              </a:rPr>
              <a:t>ORGANIZED BY CIMNE CONGRESS </a:t>
            </a:r>
            <a:r>
              <a:rPr lang="es-ES" sz="2000" b="1" dirty="0" smtClean="0">
                <a:solidFill>
                  <a:srgbClr val="215968"/>
                </a:solidFill>
              </a:rPr>
              <a:t>BUREAU</a:t>
            </a:r>
            <a:r>
              <a:rPr lang="es-ES" sz="1800" b="1" dirty="0" smtClean="0">
                <a:solidFill>
                  <a:srgbClr val="215968"/>
                </a:solidFill>
              </a:rPr>
              <a:t/>
            </a:r>
            <a:br>
              <a:rPr lang="es-ES" sz="1800" b="1" dirty="0" smtClean="0">
                <a:solidFill>
                  <a:srgbClr val="215968"/>
                </a:solidFill>
              </a:rPr>
            </a:br>
            <a:r>
              <a:rPr lang="es-ES" sz="2200" b="1" dirty="0" smtClean="0"/>
              <a:t>2017/2018</a:t>
            </a:r>
            <a:endParaRPr lang="es-ES" sz="2200" b="1" dirty="0"/>
          </a:p>
        </p:txBody>
      </p:sp>
      <p:pic>
        <p:nvPicPr>
          <p:cNvPr id="10" name="Imagen 9" descr="other-conference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644867"/>
            <a:ext cx="9144000" cy="1658498"/>
          </a:xfrm>
          <a:prstGeom prst="rect">
            <a:avLst/>
          </a:prstGeom>
        </p:spPr>
      </p:pic>
      <p:pic>
        <p:nvPicPr>
          <p:cNvPr id="17" name="Imagen 16" descr="relevant-conference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744" y="1841782"/>
            <a:ext cx="9332134" cy="2129976"/>
          </a:xfrm>
          <a:prstGeom prst="rect">
            <a:avLst/>
          </a:prstGeom>
        </p:spPr>
      </p:pic>
      <p:sp>
        <p:nvSpPr>
          <p:cNvPr id="50" name="Rectángulo 49"/>
          <p:cNvSpPr/>
          <p:nvPr/>
        </p:nvSpPr>
        <p:spPr>
          <a:xfrm>
            <a:off x="-7365" y="4204338"/>
            <a:ext cx="9151365" cy="400099"/>
          </a:xfrm>
          <a:prstGeom prst="rect">
            <a:avLst/>
          </a:prstGeom>
        </p:spPr>
        <p:txBody>
          <a:bodyPr wrap="square" lIns="91429" tIns="45715" rIns="91429" bIns="45715">
            <a:spAutoFit/>
          </a:bodyPr>
          <a:lstStyle/>
          <a:p>
            <a:pPr algn="ctr"/>
            <a:r>
              <a:rPr lang="es-ES" sz="2000" dirty="0">
                <a:solidFill>
                  <a:srgbClr val="4BACC6"/>
                </a:solidFill>
              </a:rPr>
              <a:t>OTHER INTERNATIONAL </a:t>
            </a:r>
            <a:r>
              <a:rPr lang="es-ES" sz="2000" dirty="0" smtClean="0">
                <a:solidFill>
                  <a:srgbClr val="4BACC6"/>
                </a:solidFill>
              </a:rPr>
              <a:t>CONFERENCES </a:t>
            </a:r>
            <a:r>
              <a:rPr lang="es-ES" sz="2000" dirty="0">
                <a:solidFill>
                  <a:srgbClr val="4BACC6"/>
                </a:solidFill>
              </a:rPr>
              <a:t>AND </a:t>
            </a:r>
            <a:r>
              <a:rPr lang="es-ES" sz="2000" dirty="0" smtClean="0">
                <a:solidFill>
                  <a:srgbClr val="4BACC6"/>
                </a:solidFill>
              </a:rPr>
              <a:t>WORKSHOPS</a:t>
            </a:r>
            <a:endParaRPr lang="es-ES" sz="2000" dirty="0">
              <a:solidFill>
                <a:srgbClr val="4BACC6"/>
              </a:solidFill>
            </a:endParaRPr>
          </a:p>
        </p:txBody>
      </p:sp>
      <p:sp>
        <p:nvSpPr>
          <p:cNvPr id="52" name="Rectángulo 51"/>
          <p:cNvSpPr/>
          <p:nvPr/>
        </p:nvSpPr>
        <p:spPr>
          <a:xfrm>
            <a:off x="-109743" y="1426003"/>
            <a:ext cx="9253744" cy="400099"/>
          </a:xfrm>
          <a:prstGeom prst="rect">
            <a:avLst/>
          </a:prstGeom>
        </p:spPr>
        <p:txBody>
          <a:bodyPr wrap="square" lIns="91429" tIns="45715" rIns="91429" bIns="45715">
            <a:spAutoFit/>
          </a:bodyPr>
          <a:lstStyle/>
          <a:p>
            <a:pPr algn="ctr"/>
            <a:r>
              <a:rPr lang="es-ES" sz="2000" dirty="0" smtClean="0">
                <a:solidFill>
                  <a:srgbClr val="4BACC6"/>
                </a:solidFill>
              </a:rPr>
              <a:t>ECCOMAS CONFERENCES 2017 </a:t>
            </a:r>
            <a:endParaRPr lang="es-ES" sz="2000" dirty="0">
              <a:solidFill>
                <a:srgbClr val="4BACC6"/>
              </a:solidFill>
            </a:endParaRPr>
          </a:p>
        </p:txBody>
      </p:sp>
      <p:pic>
        <p:nvPicPr>
          <p:cNvPr id="53" name="Imagen 52"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Tree>
    <p:extLst>
      <p:ext uri="{BB962C8B-B14F-4D97-AF65-F5344CB8AC3E}">
        <p14:creationId xmlns:p14="http://schemas.microsoft.com/office/powerpoint/2010/main" val="40135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Depositphotos_50020023_m-2015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328" y="1177091"/>
            <a:ext cx="13512449" cy="5680910"/>
          </a:xfrm>
          <a:prstGeom prst="rect">
            <a:avLst/>
          </a:prstGeom>
        </p:spPr>
      </p:pic>
      <p:pic>
        <p:nvPicPr>
          <p:cNvPr id="18" name="Imagen 17" descr="Depositphotos_23654687_origina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66545" y="3673295"/>
            <a:ext cx="5677456" cy="4201992"/>
          </a:xfrm>
          <a:prstGeom prst="rect">
            <a:avLst/>
          </a:prstGeom>
        </p:spPr>
      </p:pic>
      <p:sp>
        <p:nvSpPr>
          <p:cNvPr id="19" name="Título 1"/>
          <p:cNvSpPr>
            <a:spLocks noGrp="1"/>
          </p:cNvSpPr>
          <p:nvPr>
            <p:ph type="title"/>
          </p:nvPr>
        </p:nvSpPr>
        <p:spPr>
          <a:xfrm>
            <a:off x="266528" y="485381"/>
            <a:ext cx="8915559" cy="738749"/>
          </a:xfrm>
        </p:spPr>
        <p:txBody>
          <a:bodyPr/>
          <a:lstStyle/>
          <a:p>
            <a:pPr algn="ctr"/>
            <a:r>
              <a:rPr lang="es-ES" sz="3200" b="1" dirty="0">
                <a:hlinkClick r:id="rId4"/>
              </a:rPr>
              <a:t>SEMINARS and COFFEE TALKS</a:t>
            </a:r>
          </a:p>
        </p:txBody>
      </p:sp>
      <p:sp>
        <p:nvSpPr>
          <p:cNvPr id="20" name="Rectángulo 19"/>
          <p:cNvSpPr/>
          <p:nvPr/>
        </p:nvSpPr>
        <p:spPr>
          <a:xfrm>
            <a:off x="3466544" y="3673295"/>
            <a:ext cx="5677456" cy="1501075"/>
          </a:xfrm>
          <a:prstGeom prst="rect">
            <a:avLst/>
          </a:prstGeom>
          <a:solidFill>
            <a:schemeClr val="bg1">
              <a:alpha val="86000"/>
            </a:schemeClr>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4" name="Elipse 23"/>
          <p:cNvSpPr/>
          <p:nvPr/>
        </p:nvSpPr>
        <p:spPr>
          <a:xfrm>
            <a:off x="480308" y="1415043"/>
            <a:ext cx="1536020" cy="15362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5" name="CuadroTexto 24"/>
          <p:cNvSpPr txBox="1"/>
          <p:nvPr/>
        </p:nvSpPr>
        <p:spPr>
          <a:xfrm>
            <a:off x="494623" y="1881086"/>
            <a:ext cx="1521704" cy="553988"/>
          </a:xfrm>
          <a:prstGeom prst="rect">
            <a:avLst/>
          </a:prstGeom>
          <a:noFill/>
        </p:spPr>
        <p:txBody>
          <a:bodyPr wrap="square" lIns="91429" tIns="45715" rIns="91429" bIns="45715" rtlCol="0">
            <a:spAutoFit/>
          </a:bodyPr>
          <a:lstStyle/>
          <a:p>
            <a:pPr lvl="0" algn="ctr"/>
            <a:r>
              <a:rPr lang="es-ES_tradnl" sz="1500" b="1" dirty="0">
                <a:solidFill>
                  <a:srgbClr val="FFFFFF"/>
                </a:solidFill>
                <a:hlinkClick r:id="rId4"/>
              </a:rPr>
              <a:t>FURTHER INFO</a:t>
            </a:r>
            <a:endParaRPr lang="es-ES" sz="1500" dirty="0"/>
          </a:p>
        </p:txBody>
      </p:sp>
      <p:sp>
        <p:nvSpPr>
          <p:cNvPr id="26" name="CuadroTexto 25"/>
          <p:cNvSpPr txBox="1"/>
          <p:nvPr/>
        </p:nvSpPr>
        <p:spPr>
          <a:xfrm>
            <a:off x="4286721" y="3909339"/>
            <a:ext cx="4628840" cy="1015663"/>
          </a:xfrm>
          <a:prstGeom prst="rect">
            <a:avLst/>
          </a:prstGeom>
          <a:noFill/>
        </p:spPr>
        <p:txBody>
          <a:bodyPr wrap="square" rtlCol="0">
            <a:spAutoFit/>
          </a:bodyPr>
          <a:lstStyle/>
          <a:p>
            <a:pPr algn="r"/>
            <a:r>
              <a:rPr lang="es-ES" sz="2000" b="1" dirty="0" smtClean="0">
                <a:solidFill>
                  <a:srgbClr val="4BACC6"/>
                </a:solidFill>
              </a:rPr>
              <a:t>SOME 20 SEMINARS AND </a:t>
            </a:r>
          </a:p>
          <a:p>
            <a:pPr algn="r"/>
            <a:r>
              <a:rPr lang="es-ES" sz="2000" b="1" dirty="0" smtClean="0">
                <a:solidFill>
                  <a:srgbClr val="4BACC6"/>
                </a:solidFill>
              </a:rPr>
              <a:t>30 CIMNE COFFE TALKS HELD ANNUALLY </a:t>
            </a:r>
            <a:endParaRPr lang="es-ES" sz="2000" b="1" dirty="0">
              <a:solidFill>
                <a:srgbClr val="4BACC6"/>
              </a:solidFill>
            </a:endParaRPr>
          </a:p>
        </p:txBody>
      </p:sp>
      <p:pic>
        <p:nvPicPr>
          <p:cNvPr id="28" name="Imagen 27"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Tree>
    <p:extLst>
      <p:ext uri="{BB962C8B-B14F-4D97-AF65-F5344CB8AC3E}">
        <p14:creationId xmlns:p14="http://schemas.microsoft.com/office/powerpoint/2010/main" val="2632845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6777" y="1474834"/>
            <a:ext cx="9300777" cy="2288344"/>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accent5"/>
              </a:solidFill>
            </a:endParaRPr>
          </a:p>
        </p:txBody>
      </p:sp>
      <p:pic>
        <p:nvPicPr>
          <p:cNvPr id="4" name="Imagen 3" descr="log-cimne-negr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
        <p:nvSpPr>
          <p:cNvPr id="5" name="Elipse 4"/>
          <p:cNvSpPr/>
          <p:nvPr/>
        </p:nvSpPr>
        <p:spPr>
          <a:xfrm>
            <a:off x="7334575" y="186308"/>
            <a:ext cx="1536266" cy="153626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7334575" y="665860"/>
            <a:ext cx="1536266" cy="323165"/>
          </a:xfrm>
          <a:prstGeom prst="rect">
            <a:avLst/>
          </a:prstGeom>
          <a:noFill/>
        </p:spPr>
        <p:txBody>
          <a:bodyPr wrap="square" rtlCol="0">
            <a:spAutoFit/>
          </a:bodyPr>
          <a:lstStyle/>
          <a:p>
            <a:pPr lvl="0" algn="ctr"/>
            <a:r>
              <a:rPr lang="es-ES" sz="1500" b="1" dirty="0">
                <a:solidFill>
                  <a:srgbClr val="FFFFFF"/>
                </a:solidFill>
                <a:hlinkClick r:id="rId3"/>
              </a:rPr>
              <a:t>FURTHER INFO</a:t>
            </a:r>
            <a:endParaRPr lang="es-ES" sz="1500" dirty="0"/>
          </a:p>
        </p:txBody>
      </p:sp>
      <p:sp>
        <p:nvSpPr>
          <p:cNvPr id="7" name="Título 1"/>
          <p:cNvSpPr txBox="1">
            <a:spLocks/>
          </p:cNvSpPr>
          <p:nvPr/>
        </p:nvSpPr>
        <p:spPr>
          <a:xfrm>
            <a:off x="1113113" y="605319"/>
            <a:ext cx="6237139" cy="577247"/>
          </a:xfrm>
          <a:prstGeom prst="rect">
            <a:avLst/>
          </a:prstGeom>
        </p:spPr>
        <p:txBody>
          <a:bodyPr/>
          <a:lstStyle>
            <a:lvl1pPr algn="ctr" defTabSz="457148" rtl="0" eaLnBrk="1" latinLnBrk="0" hangingPunct="1">
              <a:spcBef>
                <a:spcPct val="0"/>
              </a:spcBef>
              <a:buNone/>
              <a:defRPr sz="4300" kern="1200">
                <a:solidFill>
                  <a:schemeClr val="tx1"/>
                </a:solidFill>
                <a:latin typeface="+mj-lt"/>
                <a:ea typeface="+mj-ea"/>
                <a:cs typeface="+mj-cs"/>
              </a:defRPr>
            </a:lvl1pPr>
          </a:lstStyle>
          <a:p>
            <a:r>
              <a:rPr lang="es-ES" sz="3200" b="1" dirty="0" smtClean="0">
                <a:hlinkClick r:id="rId3"/>
              </a:rPr>
              <a:t>POST GRADUATE STUDIES</a:t>
            </a:r>
            <a:endParaRPr lang="es-ES" sz="3200" b="1" dirty="0">
              <a:hlinkClick r:id="rId3"/>
            </a:endParaRPr>
          </a:p>
        </p:txBody>
      </p:sp>
      <p:sp>
        <p:nvSpPr>
          <p:cNvPr id="8" name="CuadroTexto 7"/>
          <p:cNvSpPr txBox="1"/>
          <p:nvPr/>
        </p:nvSpPr>
        <p:spPr>
          <a:xfrm>
            <a:off x="205610" y="2036172"/>
            <a:ext cx="8547356" cy="1292662"/>
          </a:xfrm>
          <a:prstGeom prst="rect">
            <a:avLst/>
          </a:prstGeom>
          <a:noFill/>
        </p:spPr>
        <p:txBody>
          <a:bodyPr wrap="square" rtlCol="0">
            <a:spAutoFit/>
          </a:bodyPr>
          <a:lstStyle/>
          <a:p>
            <a:pPr algn="ct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CIMNE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manages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Masters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courses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and PhD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programmes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on</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Computational</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Engineering</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in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cooperation</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with</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international</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universities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9" name="Imagen 8" descr="mumni.jpg">
            <a:hlinkClick r:id="rId4"/>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2571" y="4384488"/>
            <a:ext cx="4154209" cy="775039"/>
          </a:xfrm>
          <a:prstGeom prst="rect">
            <a:avLst/>
          </a:prstGeom>
        </p:spPr>
      </p:pic>
      <p:pic>
        <p:nvPicPr>
          <p:cNvPr id="10" name="Imagen 9">
            <a:hlinkClick r:id="rId6"/>
          </p:cNvPr>
          <p:cNvPicPr>
            <a:picLocks noChangeAspect="1"/>
          </p:cNvPicPr>
          <p:nvPr/>
        </p:nvPicPr>
        <p:blipFill>
          <a:blip r:embed="rId7"/>
          <a:stretch>
            <a:fillRect/>
          </a:stretch>
        </p:blipFill>
        <p:spPr>
          <a:xfrm>
            <a:off x="282571" y="5363145"/>
            <a:ext cx="4154209" cy="775038"/>
          </a:xfrm>
          <a:prstGeom prst="rect">
            <a:avLst/>
          </a:prstGeom>
        </p:spPr>
      </p:pic>
      <p:pic>
        <p:nvPicPr>
          <p:cNvPr id="11" name="Imagen 10" descr="banner-postgraduate.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69942" y="4416425"/>
            <a:ext cx="3983025" cy="743102"/>
          </a:xfrm>
          <a:prstGeom prst="rect">
            <a:avLst/>
          </a:prstGeom>
        </p:spPr>
      </p:pic>
      <p:pic>
        <p:nvPicPr>
          <p:cNvPr id="12" name="Imagen 11" descr="seed.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69941" y="5395081"/>
            <a:ext cx="3983024" cy="743101"/>
          </a:xfrm>
          <a:prstGeom prst="rect">
            <a:avLst/>
          </a:prstGeom>
        </p:spPr>
      </p:pic>
      <p:sp>
        <p:nvSpPr>
          <p:cNvPr id="13" name="Rectángulo 12"/>
          <p:cNvSpPr/>
          <p:nvPr/>
        </p:nvSpPr>
        <p:spPr>
          <a:xfrm>
            <a:off x="282571" y="3964794"/>
            <a:ext cx="4472591" cy="400110"/>
          </a:xfrm>
          <a:prstGeom prst="rect">
            <a:avLst/>
          </a:prstGeom>
        </p:spPr>
        <p:txBody>
          <a:bodyPr wrap="square">
            <a:spAutoFit/>
          </a:bodyPr>
          <a:lstStyle/>
          <a:p>
            <a:pPr algn="ctr"/>
            <a:r>
              <a:rPr lang="es-ES" sz="2000" b="1" dirty="0">
                <a:solidFill>
                  <a:srgbClr val="215968"/>
                </a:solidFill>
              </a:rPr>
              <a:t>MASTER DEGREES</a:t>
            </a:r>
          </a:p>
        </p:txBody>
      </p:sp>
      <p:sp>
        <p:nvSpPr>
          <p:cNvPr id="14" name="Rectángulo 13"/>
          <p:cNvSpPr/>
          <p:nvPr/>
        </p:nvSpPr>
        <p:spPr>
          <a:xfrm>
            <a:off x="5219765" y="3984377"/>
            <a:ext cx="4472591" cy="400110"/>
          </a:xfrm>
          <a:prstGeom prst="rect">
            <a:avLst/>
          </a:prstGeom>
        </p:spPr>
        <p:txBody>
          <a:bodyPr wrap="square">
            <a:spAutoFit/>
          </a:bodyPr>
          <a:lstStyle/>
          <a:p>
            <a:pPr algn="ctr"/>
            <a:r>
              <a:rPr lang="es-ES" sz="2000" b="1" dirty="0">
                <a:solidFill>
                  <a:srgbClr val="215968"/>
                </a:solidFill>
              </a:rPr>
              <a:t>PhD DEGREES</a:t>
            </a:r>
          </a:p>
        </p:txBody>
      </p:sp>
      <p:sp>
        <p:nvSpPr>
          <p:cNvPr id="15" name="CuadroTexto 14"/>
          <p:cNvSpPr txBox="1"/>
          <p:nvPr/>
        </p:nvSpPr>
        <p:spPr>
          <a:xfrm>
            <a:off x="282571" y="6197584"/>
            <a:ext cx="4154209" cy="276999"/>
          </a:xfrm>
          <a:prstGeom prst="rect">
            <a:avLst/>
          </a:prstGeom>
          <a:noFill/>
        </p:spPr>
        <p:txBody>
          <a:bodyPr wrap="square" rtlCol="0">
            <a:spAutoFit/>
          </a:bodyPr>
          <a:lstStyle/>
          <a:p>
            <a:pPr algn="ctr"/>
            <a:r>
              <a:rPr lang="es-ES" sz="1200" dirty="0" err="1">
                <a:solidFill>
                  <a:schemeClr val="tx1">
                    <a:lumMod val="50000"/>
                    <a:lumOff val="50000"/>
                  </a:schemeClr>
                </a:solidFill>
              </a:rPr>
              <a:t>Awarded</a:t>
            </a:r>
            <a:r>
              <a:rPr lang="es-ES" sz="1200" dirty="0">
                <a:solidFill>
                  <a:schemeClr val="tx1">
                    <a:lumMod val="50000"/>
                    <a:lumOff val="50000"/>
                  </a:schemeClr>
                </a:solidFill>
              </a:rPr>
              <a:t> </a:t>
            </a:r>
            <a:r>
              <a:rPr lang="es-ES" sz="1200" dirty="0" err="1">
                <a:solidFill>
                  <a:schemeClr val="tx1">
                    <a:lumMod val="50000"/>
                    <a:lumOff val="50000"/>
                  </a:schemeClr>
                </a:solidFill>
              </a:rPr>
              <a:t>by</a:t>
            </a:r>
            <a:r>
              <a:rPr lang="es-ES" sz="1200" dirty="0">
                <a:solidFill>
                  <a:schemeClr val="tx1">
                    <a:lumMod val="50000"/>
                    <a:lumOff val="50000"/>
                  </a:schemeClr>
                </a:solidFill>
              </a:rPr>
              <a:t> </a:t>
            </a:r>
            <a:r>
              <a:rPr lang="es-ES" sz="1200" dirty="0" err="1">
                <a:solidFill>
                  <a:schemeClr val="tx1">
                    <a:lumMod val="50000"/>
                    <a:lumOff val="50000"/>
                  </a:schemeClr>
                </a:solidFill>
              </a:rPr>
              <a:t>Universitat</a:t>
            </a:r>
            <a:r>
              <a:rPr lang="es-ES" sz="1200" dirty="0">
                <a:solidFill>
                  <a:schemeClr val="tx1">
                    <a:lumMod val="50000"/>
                    <a:lumOff val="50000"/>
                  </a:schemeClr>
                </a:solidFill>
              </a:rPr>
              <a:t> </a:t>
            </a:r>
            <a:r>
              <a:rPr lang="es-ES" sz="1200" dirty="0" err="1">
                <a:solidFill>
                  <a:schemeClr val="tx1">
                    <a:lumMod val="50000"/>
                    <a:lumOff val="50000"/>
                  </a:schemeClr>
                </a:solidFill>
              </a:rPr>
              <a:t>Politècnica</a:t>
            </a:r>
            <a:r>
              <a:rPr lang="es-ES" sz="1200" dirty="0">
                <a:solidFill>
                  <a:schemeClr val="tx1">
                    <a:lumMod val="50000"/>
                    <a:lumOff val="50000"/>
                  </a:schemeClr>
                </a:solidFill>
              </a:rPr>
              <a:t> de Catalunya (UPC)</a:t>
            </a:r>
          </a:p>
        </p:txBody>
      </p:sp>
      <p:sp>
        <p:nvSpPr>
          <p:cNvPr id="16" name="CuadroTexto 15"/>
          <p:cNvSpPr txBox="1"/>
          <p:nvPr/>
        </p:nvSpPr>
        <p:spPr>
          <a:xfrm>
            <a:off x="4769942" y="6229522"/>
            <a:ext cx="3983025" cy="276999"/>
          </a:xfrm>
          <a:prstGeom prst="rect">
            <a:avLst/>
          </a:prstGeom>
          <a:noFill/>
        </p:spPr>
        <p:txBody>
          <a:bodyPr wrap="square" rtlCol="0">
            <a:spAutoFit/>
          </a:bodyPr>
          <a:lstStyle/>
          <a:p>
            <a:pPr algn="ctr"/>
            <a:r>
              <a:rPr lang="es-ES" sz="1200" dirty="0" err="1">
                <a:solidFill>
                  <a:schemeClr val="tx1">
                    <a:lumMod val="50000"/>
                    <a:lumOff val="50000"/>
                  </a:schemeClr>
                </a:solidFill>
              </a:rPr>
              <a:t>Awarded</a:t>
            </a:r>
            <a:r>
              <a:rPr lang="es-ES" sz="1200" dirty="0">
                <a:solidFill>
                  <a:schemeClr val="tx1">
                    <a:lumMod val="50000"/>
                    <a:lumOff val="50000"/>
                  </a:schemeClr>
                </a:solidFill>
              </a:rPr>
              <a:t> </a:t>
            </a:r>
            <a:r>
              <a:rPr lang="es-ES" sz="1200" dirty="0" err="1">
                <a:solidFill>
                  <a:schemeClr val="tx1">
                    <a:lumMod val="50000"/>
                    <a:lumOff val="50000"/>
                  </a:schemeClr>
                </a:solidFill>
              </a:rPr>
              <a:t>by</a:t>
            </a:r>
            <a:r>
              <a:rPr lang="es-ES" sz="1200" dirty="0">
                <a:solidFill>
                  <a:schemeClr val="tx1">
                    <a:lumMod val="50000"/>
                    <a:lumOff val="50000"/>
                  </a:schemeClr>
                </a:solidFill>
              </a:rPr>
              <a:t> </a:t>
            </a:r>
            <a:r>
              <a:rPr lang="es-ES" sz="1200" dirty="0" err="1">
                <a:solidFill>
                  <a:schemeClr val="tx1">
                    <a:lumMod val="50000"/>
                    <a:lumOff val="50000"/>
                  </a:schemeClr>
                </a:solidFill>
              </a:rPr>
              <a:t>Universitat</a:t>
            </a:r>
            <a:r>
              <a:rPr lang="es-ES" sz="1200" dirty="0">
                <a:solidFill>
                  <a:schemeClr val="tx1">
                    <a:lumMod val="50000"/>
                    <a:lumOff val="50000"/>
                  </a:schemeClr>
                </a:solidFill>
              </a:rPr>
              <a:t> </a:t>
            </a:r>
            <a:r>
              <a:rPr lang="es-ES" sz="1200" dirty="0" err="1">
                <a:solidFill>
                  <a:schemeClr val="tx1">
                    <a:lumMod val="50000"/>
                    <a:lumOff val="50000"/>
                  </a:schemeClr>
                </a:solidFill>
              </a:rPr>
              <a:t>Politècnica</a:t>
            </a:r>
            <a:r>
              <a:rPr lang="es-ES" sz="1200" dirty="0">
                <a:solidFill>
                  <a:schemeClr val="tx1">
                    <a:lumMod val="50000"/>
                    <a:lumOff val="50000"/>
                  </a:schemeClr>
                </a:solidFill>
              </a:rPr>
              <a:t> de Catalunya (UPC)</a:t>
            </a:r>
          </a:p>
        </p:txBody>
      </p:sp>
    </p:spTree>
    <p:extLst>
      <p:ext uri="{BB962C8B-B14F-4D97-AF65-F5344CB8AC3E}">
        <p14:creationId xmlns:p14="http://schemas.microsoft.com/office/powerpoint/2010/main" val="17381354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RAININ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1649" y="1365247"/>
            <a:ext cx="4336476" cy="2890984"/>
          </a:xfrm>
          <a:prstGeom prst="rect">
            <a:avLst/>
          </a:prstGeom>
        </p:spPr>
      </p:pic>
      <p:sp>
        <p:nvSpPr>
          <p:cNvPr id="2" name="CuadroTexto 1"/>
          <p:cNvSpPr txBox="1"/>
          <p:nvPr/>
        </p:nvSpPr>
        <p:spPr>
          <a:xfrm>
            <a:off x="736850" y="4068072"/>
            <a:ext cx="7601528" cy="3254737"/>
          </a:xfrm>
          <a:prstGeom prst="rect">
            <a:avLst/>
          </a:prstGeom>
          <a:noFill/>
        </p:spPr>
        <p:txBody>
          <a:bodyPr wrap="square" lIns="68580" tIns="34290" rIns="68580" bIns="34290" rtlCol="0">
            <a:spAutoFit/>
          </a:bodyPr>
          <a:lstStyle/>
          <a:p>
            <a:endParaRPr lang="es-ES" dirty="0">
              <a:solidFill>
                <a:srgbClr val="000000"/>
              </a:solidFill>
            </a:endParaRPr>
          </a:p>
          <a:p>
            <a:pPr marL="342900" indent="-342900">
              <a:buFont typeface="Arial"/>
              <a:buChar char="•"/>
            </a:pPr>
            <a:r>
              <a:rPr lang="es-ES" dirty="0" smtClean="0">
                <a:solidFill>
                  <a:srgbClr val="595959"/>
                </a:solidFill>
              </a:rPr>
              <a:t>SOME </a:t>
            </a:r>
            <a:r>
              <a:rPr lang="es-ES" b="1" dirty="0" smtClean="0">
                <a:solidFill>
                  <a:schemeClr val="accent5"/>
                </a:solidFill>
              </a:rPr>
              <a:t>120 </a:t>
            </a:r>
            <a:r>
              <a:rPr lang="es-ES" b="1" dirty="0" err="1" smtClean="0">
                <a:solidFill>
                  <a:schemeClr val="accent5"/>
                </a:solidFill>
              </a:rPr>
              <a:t>PHDs</a:t>
            </a:r>
            <a:r>
              <a:rPr lang="es-ES" b="1" dirty="0" smtClean="0">
                <a:solidFill>
                  <a:schemeClr val="accent5"/>
                </a:solidFill>
              </a:rPr>
              <a:t> </a:t>
            </a:r>
            <a:r>
              <a:rPr lang="es-ES" dirty="0" smtClean="0">
                <a:solidFill>
                  <a:schemeClr val="tx1">
                    <a:lumMod val="65000"/>
                    <a:lumOff val="35000"/>
                  </a:schemeClr>
                </a:solidFill>
              </a:rPr>
              <a:t>COMPLETED UNDER SUPERVISION OR  CO-SUPERVISION OF CIMNE RESEARCHERS</a:t>
            </a:r>
          </a:p>
          <a:p>
            <a:endParaRPr lang="es-ES" dirty="0" smtClean="0">
              <a:solidFill>
                <a:srgbClr val="000000"/>
              </a:solidFill>
            </a:endParaRPr>
          </a:p>
          <a:p>
            <a:pPr marL="342900" indent="-342900">
              <a:buFont typeface="Arial"/>
              <a:buChar char="•"/>
            </a:pPr>
            <a:r>
              <a:rPr lang="es-ES" dirty="0" smtClean="0">
                <a:solidFill>
                  <a:srgbClr val="595959"/>
                </a:solidFill>
              </a:rPr>
              <a:t>SOME</a:t>
            </a:r>
            <a:r>
              <a:rPr lang="es-ES" b="1" dirty="0" smtClean="0">
                <a:solidFill>
                  <a:srgbClr val="000000"/>
                </a:solidFill>
              </a:rPr>
              <a:t> </a:t>
            </a:r>
            <a:r>
              <a:rPr lang="es-ES" b="1" dirty="0" smtClean="0">
                <a:solidFill>
                  <a:schemeClr val="accent5"/>
                </a:solidFill>
              </a:rPr>
              <a:t>650 MSC STUDENTS </a:t>
            </a:r>
            <a:r>
              <a:rPr lang="es-ES" dirty="0" smtClean="0">
                <a:solidFill>
                  <a:srgbClr val="595959"/>
                </a:solidFill>
              </a:rPr>
              <a:t>TRAINED </a:t>
            </a:r>
          </a:p>
          <a:p>
            <a:endParaRPr lang="es-ES" dirty="0">
              <a:solidFill>
                <a:srgbClr val="4BACC6"/>
              </a:solidFill>
            </a:endParaRPr>
          </a:p>
          <a:p>
            <a:endParaRPr lang="es-ES" dirty="0" smtClean="0">
              <a:solidFill>
                <a:srgbClr val="4BACC6"/>
              </a:solidFill>
            </a:endParaRPr>
          </a:p>
          <a:p>
            <a:endParaRPr lang="es-ES" dirty="0">
              <a:solidFill>
                <a:srgbClr val="4BACC6"/>
              </a:solidFill>
            </a:endParaRPr>
          </a:p>
        </p:txBody>
      </p:sp>
      <p:sp>
        <p:nvSpPr>
          <p:cNvPr id="3" name="Título 2"/>
          <p:cNvSpPr>
            <a:spLocks noGrp="1"/>
          </p:cNvSpPr>
          <p:nvPr>
            <p:ph type="title"/>
          </p:nvPr>
        </p:nvSpPr>
        <p:spPr>
          <a:xfrm>
            <a:off x="539999" y="956428"/>
            <a:ext cx="8229746" cy="502852"/>
          </a:xfrm>
        </p:spPr>
        <p:txBody>
          <a:bodyPr>
            <a:normAutofit fontScale="90000"/>
          </a:bodyPr>
          <a:lstStyle/>
          <a:p>
            <a:pPr algn="ctr"/>
            <a:r>
              <a:rPr lang="es-ES" sz="3200" b="1" dirty="0"/>
              <a:t>PHDS AND MSC STUDENTS IN 1987-2017</a:t>
            </a:r>
            <a:r>
              <a:rPr lang="es-ES" b="1" dirty="0"/>
              <a:t/>
            </a:r>
            <a:br>
              <a:rPr lang="es-ES" b="1" dirty="0"/>
            </a:br>
            <a:endParaRPr lang="es-ES" dirty="0"/>
          </a:p>
        </p:txBody>
      </p:sp>
      <p:pic>
        <p:nvPicPr>
          <p:cNvPr id="4" name="Imagen 3"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609" y="211008"/>
            <a:ext cx="1459883" cy="302424"/>
          </a:xfrm>
          <a:prstGeom prst="rect">
            <a:avLst/>
          </a:prstGeom>
        </p:spPr>
      </p:pic>
    </p:spTree>
    <p:extLst>
      <p:ext uri="{BB962C8B-B14F-4D97-AF65-F5344CB8AC3E}">
        <p14:creationId xmlns:p14="http://schemas.microsoft.com/office/powerpoint/2010/main" val="32458479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oster-30-cent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041" y="384148"/>
            <a:ext cx="8678054" cy="5974863"/>
          </a:xfrm>
          <a:prstGeom prst="rect">
            <a:avLst/>
          </a:prstGeom>
        </p:spPr>
      </p:pic>
    </p:spTree>
    <p:extLst>
      <p:ext uri="{BB962C8B-B14F-4D97-AF65-F5344CB8AC3E}">
        <p14:creationId xmlns:p14="http://schemas.microsoft.com/office/powerpoint/2010/main" val="33853087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1"/>
          <p:cNvSpPr>
            <a:spLocks noGrp="1"/>
          </p:cNvSpPr>
          <p:nvPr>
            <p:ph type="title"/>
          </p:nvPr>
        </p:nvSpPr>
        <p:spPr>
          <a:xfrm>
            <a:off x="1" y="775412"/>
            <a:ext cx="9143999" cy="680086"/>
          </a:xfrm>
        </p:spPr>
        <p:txBody>
          <a:bodyPr>
            <a:normAutofit fontScale="90000"/>
          </a:bodyPr>
          <a:lstStyle/>
          <a:p>
            <a:pPr algn="ctr"/>
            <a:r>
              <a:rPr lang="es-ES" sz="3200" b="1" dirty="0" smtClean="0">
                <a:solidFill>
                  <a:srgbClr val="FF0000"/>
                </a:solidFill>
                <a:hlinkClick r:id="rId2"/>
              </a:rPr>
              <a:t>FROM THE Idea </a:t>
            </a:r>
            <a:r>
              <a:rPr lang="es-ES" sz="3200" b="1" dirty="0" err="1" smtClean="0">
                <a:solidFill>
                  <a:srgbClr val="FF0000"/>
                </a:solidFill>
                <a:hlinkClick r:id="rId2"/>
              </a:rPr>
              <a:t>to</a:t>
            </a:r>
            <a:r>
              <a:rPr lang="es-ES" sz="3200" b="1" dirty="0" smtClean="0">
                <a:solidFill>
                  <a:srgbClr val="FF0000"/>
                </a:solidFill>
                <a:hlinkClick r:id="rId2"/>
              </a:rPr>
              <a:t> </a:t>
            </a:r>
            <a:r>
              <a:rPr lang="es-ES" sz="3200" b="1" dirty="0" err="1" smtClean="0">
                <a:solidFill>
                  <a:srgbClr val="FF0000"/>
                </a:solidFill>
                <a:hlinkClick r:id="rId2"/>
              </a:rPr>
              <a:t>the</a:t>
            </a:r>
            <a:r>
              <a:rPr lang="es-ES" sz="3200" b="1" dirty="0" smtClean="0">
                <a:solidFill>
                  <a:srgbClr val="FF0000"/>
                </a:solidFill>
                <a:hlinkClick r:id="rId2"/>
              </a:rPr>
              <a:t> </a:t>
            </a:r>
            <a:r>
              <a:rPr lang="es-ES" sz="3200" b="1" dirty="0" err="1" smtClean="0">
                <a:solidFill>
                  <a:srgbClr val="FF0000"/>
                </a:solidFill>
                <a:hlinkClick r:id="rId2"/>
              </a:rPr>
              <a:t>market</a:t>
            </a:r>
            <a:r>
              <a:rPr lang="es-ES" dirty="0"/>
              <a:t/>
            </a:r>
            <a:br>
              <a:rPr lang="es-ES" dirty="0"/>
            </a:br>
            <a:endParaRPr lang="es-ES" dirty="0"/>
          </a:p>
        </p:txBody>
      </p:sp>
      <p:pic>
        <p:nvPicPr>
          <p:cNvPr id="9" name="Imagen 8"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2" name="Imagen 1" descr="CICLO-IDEA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091" y="1867895"/>
            <a:ext cx="6470571" cy="4627345"/>
          </a:xfrm>
          <a:prstGeom prst="rect">
            <a:avLst/>
          </a:prstGeom>
        </p:spPr>
      </p:pic>
      <p:sp>
        <p:nvSpPr>
          <p:cNvPr id="7" name="CuadroTexto 6"/>
          <p:cNvSpPr txBox="1"/>
          <p:nvPr/>
        </p:nvSpPr>
        <p:spPr>
          <a:xfrm>
            <a:off x="1" y="1573938"/>
            <a:ext cx="4056814" cy="400099"/>
          </a:xfrm>
          <a:prstGeom prst="rect">
            <a:avLst/>
          </a:prstGeom>
          <a:noFill/>
        </p:spPr>
        <p:txBody>
          <a:bodyPr wrap="square" lIns="91429" tIns="45715" rIns="91429" bIns="45715" rtlCol="0">
            <a:spAutoFit/>
          </a:bodyPr>
          <a:lstStyle/>
          <a:p>
            <a:pPr algn="ctr"/>
            <a:r>
              <a:rPr lang="es-ES" sz="2000" b="1" dirty="0">
                <a:solidFill>
                  <a:schemeClr val="accent5"/>
                </a:solidFill>
              </a:rPr>
              <a:t>THE CYCLE OF IDEAS</a:t>
            </a:r>
          </a:p>
        </p:txBody>
      </p:sp>
    </p:spTree>
    <p:extLst>
      <p:ext uri="{BB962C8B-B14F-4D97-AF65-F5344CB8AC3E}">
        <p14:creationId xmlns:p14="http://schemas.microsoft.com/office/powerpoint/2010/main" val="111913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p:cNvSpPr txBox="1"/>
          <p:nvPr/>
        </p:nvSpPr>
        <p:spPr>
          <a:xfrm>
            <a:off x="307975" y="559146"/>
            <a:ext cx="8609705" cy="561692"/>
          </a:xfrm>
          <a:prstGeom prst="rect">
            <a:avLst/>
          </a:prstGeom>
          <a:noFill/>
        </p:spPr>
        <p:txBody>
          <a:bodyPr wrap="square" lIns="68580" tIns="34290" rIns="68580" bIns="34290" rtlCol="0">
            <a:spAutoFit/>
          </a:bodyPr>
          <a:lstStyle/>
          <a:p>
            <a:pPr algn="ctr"/>
            <a:r>
              <a:rPr lang="es-ES" sz="3200" b="1" dirty="0">
                <a:hlinkClick r:id="rId2"/>
              </a:rPr>
              <a:t>HOLISTIC </a:t>
            </a:r>
            <a:r>
              <a:rPr lang="es-ES" sz="3200" b="1" dirty="0" smtClean="0">
                <a:hlinkClick r:id="rId2"/>
              </a:rPr>
              <a:t>VIEW </a:t>
            </a:r>
            <a:r>
              <a:rPr lang="es-ES" sz="3200" b="1" dirty="0">
                <a:hlinkClick r:id="rId2"/>
              </a:rPr>
              <a:t>OF RTD ACTIVITIES</a:t>
            </a:r>
            <a:endParaRPr lang="es-ES" sz="3200" b="1" dirty="0"/>
          </a:p>
        </p:txBody>
      </p:sp>
      <p:pic>
        <p:nvPicPr>
          <p:cNvPr id="6" name="Imagen 5"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2" name="Imagen 1" descr="PRODUCTO-CICLO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89312" y="1788698"/>
            <a:ext cx="5949995" cy="4881174"/>
          </a:xfrm>
          <a:prstGeom prst="rect">
            <a:avLst/>
          </a:prstGeom>
        </p:spPr>
      </p:pic>
    </p:spTree>
    <p:extLst>
      <p:ext uri="{BB962C8B-B14F-4D97-AF65-F5344CB8AC3E}">
        <p14:creationId xmlns:p14="http://schemas.microsoft.com/office/powerpoint/2010/main" val="3048914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356374"/>
            <a:ext cx="9144000" cy="584765"/>
          </a:xfrm>
          <a:prstGeom prst="rect">
            <a:avLst/>
          </a:prstGeom>
          <a:noFill/>
        </p:spPr>
        <p:txBody>
          <a:bodyPr wrap="square" lIns="91429" tIns="45715" rIns="91429" bIns="45715" rtlCol="0">
            <a:spAutoFit/>
          </a:bodyPr>
          <a:lstStyle/>
          <a:p>
            <a:pPr lvl="0" algn="ctr"/>
            <a:r>
              <a:rPr lang="es-ES_tradnl" sz="3200" b="1" dirty="0">
                <a:solidFill>
                  <a:srgbClr val="FF0000"/>
                </a:solidFill>
                <a:hlinkClick r:id="rId2" tooltip="http://www.cimne.com/vpage/2/0/About/Governing-Structure"/>
              </a:rPr>
              <a:t>GOVERNING BODIES</a:t>
            </a:r>
            <a:endParaRPr lang="es-ES" sz="3200" b="1" dirty="0">
              <a:solidFill>
                <a:srgbClr val="FF0000"/>
              </a:solidFill>
            </a:endParaRPr>
          </a:p>
        </p:txBody>
      </p:sp>
      <p:pic>
        <p:nvPicPr>
          <p:cNvPr id="8" name="Imagen 7"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4" name="Imagen 3" descr="governing-bodie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3847" y="1381628"/>
            <a:ext cx="6488884" cy="5476372"/>
          </a:xfrm>
          <a:prstGeom prst="rect">
            <a:avLst/>
          </a:prstGeom>
        </p:spPr>
      </p:pic>
    </p:spTree>
    <p:extLst>
      <p:ext uri="{BB962C8B-B14F-4D97-AF65-F5344CB8AC3E}">
        <p14:creationId xmlns:p14="http://schemas.microsoft.com/office/powerpoint/2010/main" val="5488887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descr="building.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9467" y="1514602"/>
            <a:ext cx="2153538" cy="5562404"/>
          </a:xfrm>
          <a:prstGeom prst="rect">
            <a:avLst/>
          </a:prstGeom>
        </p:spPr>
      </p:pic>
      <p:sp>
        <p:nvSpPr>
          <p:cNvPr id="8" name="CuadroTexto 7"/>
          <p:cNvSpPr txBox="1"/>
          <p:nvPr/>
        </p:nvSpPr>
        <p:spPr>
          <a:xfrm>
            <a:off x="0" y="272140"/>
            <a:ext cx="9144000" cy="584776"/>
          </a:xfrm>
          <a:prstGeom prst="rect">
            <a:avLst/>
          </a:prstGeom>
          <a:noFill/>
        </p:spPr>
        <p:txBody>
          <a:bodyPr wrap="square" rtlCol="0">
            <a:spAutoFit/>
          </a:bodyPr>
          <a:lstStyle/>
          <a:p>
            <a:pPr lvl="0" algn="ctr"/>
            <a:r>
              <a:rPr lang="es-ES_tradnl" sz="3200" b="1" dirty="0" smtClean="0">
                <a:solidFill>
                  <a:srgbClr val="FFFFFF"/>
                </a:solidFill>
                <a:hlinkClick r:id="rId3"/>
              </a:rPr>
              <a:t>ORGANIZATION CHART</a:t>
            </a:r>
            <a:endParaRPr lang="es-ES" sz="3200" b="1" dirty="0"/>
          </a:p>
        </p:txBody>
      </p:sp>
      <p:pic>
        <p:nvPicPr>
          <p:cNvPr id="5" name="Imagen 4"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2" name="Imagen 1" descr="staff.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030" y="1514602"/>
            <a:ext cx="5043478" cy="5174421"/>
          </a:xfrm>
          <a:prstGeom prst="rect">
            <a:avLst/>
          </a:prstGeom>
        </p:spPr>
      </p:pic>
    </p:spTree>
    <p:extLst>
      <p:ext uri="{BB962C8B-B14F-4D97-AF65-F5344CB8AC3E}">
        <p14:creationId xmlns:p14="http://schemas.microsoft.com/office/powerpoint/2010/main" val="133245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log-cimne-negr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2" name="Título 20"/>
          <p:cNvSpPr>
            <a:spLocks noGrp="1"/>
          </p:cNvSpPr>
          <p:nvPr>
            <p:ph type="title"/>
          </p:nvPr>
        </p:nvSpPr>
        <p:spPr>
          <a:xfrm>
            <a:off x="1739900" y="136247"/>
            <a:ext cx="2726090" cy="616012"/>
          </a:xfrm>
        </p:spPr>
        <p:txBody>
          <a:bodyPr>
            <a:normAutofit fontScale="90000"/>
          </a:bodyPr>
          <a:lstStyle/>
          <a:p>
            <a:pPr algn="ctr"/>
            <a:r>
              <a:rPr lang="es-ES" sz="3100" b="1" dirty="0" smtClean="0">
                <a:hlinkClick r:id="rId3"/>
              </a:rPr>
              <a:t>RANKINGS</a:t>
            </a:r>
            <a:r>
              <a:rPr lang="es-ES" sz="3200" b="1" dirty="0">
                <a:hlinkClick r:id="rId3"/>
              </a:rPr>
              <a:t/>
            </a:r>
            <a:br>
              <a:rPr lang="es-ES" sz="3200" b="1" dirty="0">
                <a:hlinkClick r:id="rId3"/>
              </a:rPr>
            </a:br>
            <a:endParaRPr lang="es-ES" sz="3200" b="1" dirty="0"/>
          </a:p>
        </p:txBody>
      </p:sp>
      <p:pic>
        <p:nvPicPr>
          <p:cNvPr id="13" name="Imagen 12" descr="columna.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2506" y="438671"/>
            <a:ext cx="1685164" cy="6858000"/>
          </a:xfrm>
          <a:prstGeom prst="rect">
            <a:avLst/>
          </a:prstGeom>
        </p:spPr>
      </p:pic>
      <p:sp>
        <p:nvSpPr>
          <p:cNvPr id="4" name="CuadroTexto 3"/>
          <p:cNvSpPr txBox="1"/>
          <p:nvPr/>
        </p:nvSpPr>
        <p:spPr>
          <a:xfrm>
            <a:off x="1052493" y="2371725"/>
            <a:ext cx="3943350" cy="1323439"/>
          </a:xfrm>
          <a:prstGeom prst="rect">
            <a:avLst/>
          </a:prstGeom>
          <a:noFill/>
        </p:spPr>
        <p:txBody>
          <a:bodyPr wrap="square" rtlCol="0">
            <a:spAutoFit/>
          </a:bodyPr>
          <a:lstStyle/>
          <a:p>
            <a:r>
              <a:rPr lang="es-ES_tradnl" sz="2000" b="1" dirty="0" smtClean="0">
                <a:solidFill>
                  <a:schemeClr val="accent5"/>
                </a:solidFill>
              </a:rPr>
              <a:t>60 </a:t>
            </a:r>
            <a:r>
              <a:rPr lang="es-ES_tradnl" sz="2000" b="1" dirty="0" err="1" smtClean="0">
                <a:solidFill>
                  <a:schemeClr val="accent5"/>
                </a:solidFill>
              </a:rPr>
              <a:t>researchers</a:t>
            </a:r>
            <a:r>
              <a:rPr lang="es-ES_tradnl" sz="2000" b="1" dirty="0" smtClean="0">
                <a:solidFill>
                  <a:schemeClr val="accent5"/>
                </a:solidFill>
              </a:rPr>
              <a:t> of CIMNE </a:t>
            </a:r>
            <a:r>
              <a:rPr lang="es-ES_tradnl" sz="2000" b="1" dirty="0" err="1" smtClean="0">
                <a:solidFill>
                  <a:schemeClr val="accent5"/>
                </a:solidFill>
              </a:rPr>
              <a:t>among</a:t>
            </a:r>
            <a:r>
              <a:rPr lang="es-ES_tradnl" sz="2000" b="1" dirty="0" smtClean="0">
                <a:solidFill>
                  <a:schemeClr val="accent5"/>
                </a:solidFill>
              </a:rPr>
              <a:t> </a:t>
            </a:r>
            <a:r>
              <a:rPr lang="es-ES_tradnl" sz="2000" b="1" dirty="0" err="1" smtClean="0">
                <a:solidFill>
                  <a:schemeClr val="accent5"/>
                </a:solidFill>
              </a:rPr>
              <a:t>the</a:t>
            </a:r>
            <a:r>
              <a:rPr lang="es-ES_tradnl" sz="2000" b="1" dirty="0" smtClean="0">
                <a:solidFill>
                  <a:schemeClr val="accent5"/>
                </a:solidFill>
              </a:rPr>
              <a:t> </a:t>
            </a:r>
          </a:p>
          <a:p>
            <a:r>
              <a:rPr lang="es-ES_tradnl" sz="2000" b="1" dirty="0" smtClean="0">
                <a:solidFill>
                  <a:schemeClr val="accent5"/>
                </a:solidFill>
              </a:rPr>
              <a:t>25.000 </a:t>
            </a:r>
            <a:r>
              <a:rPr lang="es-ES_tradnl" sz="2000" b="1" dirty="0" err="1" smtClean="0">
                <a:solidFill>
                  <a:schemeClr val="accent5"/>
                </a:solidFill>
              </a:rPr>
              <a:t>highest</a:t>
            </a:r>
            <a:r>
              <a:rPr lang="es-ES_tradnl" sz="2000" b="1" dirty="0" smtClean="0">
                <a:solidFill>
                  <a:schemeClr val="accent5"/>
                </a:solidFill>
              </a:rPr>
              <a:t> </a:t>
            </a:r>
            <a:r>
              <a:rPr lang="es-ES_tradnl" sz="2000" b="1" dirty="0" err="1" smtClean="0">
                <a:solidFill>
                  <a:schemeClr val="accent5"/>
                </a:solidFill>
              </a:rPr>
              <a:t>cited</a:t>
            </a:r>
            <a:r>
              <a:rPr lang="es-ES_tradnl" sz="2000" b="1" dirty="0" smtClean="0">
                <a:solidFill>
                  <a:schemeClr val="accent5"/>
                </a:solidFill>
              </a:rPr>
              <a:t> </a:t>
            </a:r>
          </a:p>
          <a:p>
            <a:r>
              <a:rPr lang="es-ES_tradnl" sz="2000" b="1" dirty="0" err="1" smtClean="0">
                <a:solidFill>
                  <a:schemeClr val="accent5"/>
                </a:solidFill>
              </a:rPr>
              <a:t>scientists</a:t>
            </a:r>
            <a:r>
              <a:rPr lang="es-ES_tradnl" sz="2000" b="1" dirty="0" smtClean="0">
                <a:solidFill>
                  <a:schemeClr val="accent5"/>
                </a:solidFill>
              </a:rPr>
              <a:t> in </a:t>
            </a:r>
            <a:r>
              <a:rPr lang="es-ES_tradnl" sz="2000" b="1" dirty="0" err="1" smtClean="0">
                <a:solidFill>
                  <a:schemeClr val="accent5"/>
                </a:solidFill>
              </a:rPr>
              <a:t>Spain</a:t>
            </a:r>
            <a:endParaRPr lang="es-ES" sz="2000" b="1" dirty="0">
              <a:solidFill>
                <a:schemeClr val="accent5"/>
              </a:solidFill>
            </a:endParaRPr>
          </a:p>
        </p:txBody>
      </p:sp>
      <p:pic>
        <p:nvPicPr>
          <p:cNvPr id="5" name="Imagen 4" descr="list-scientist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829" y="59072"/>
            <a:ext cx="4582176" cy="6858000"/>
          </a:xfrm>
          <a:prstGeom prst="rect">
            <a:avLst/>
          </a:prstGeom>
        </p:spPr>
      </p:pic>
    </p:spTree>
    <p:extLst>
      <p:ext uri="{BB962C8B-B14F-4D97-AF65-F5344CB8AC3E}">
        <p14:creationId xmlns:p14="http://schemas.microsoft.com/office/powerpoint/2010/main" val="10944057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952178" y="5900306"/>
            <a:ext cx="6084767" cy="438582"/>
          </a:xfrm>
          <a:prstGeom prst="rect">
            <a:avLst/>
          </a:prstGeom>
          <a:noFill/>
        </p:spPr>
        <p:txBody>
          <a:bodyPr wrap="square" lIns="68580" tIns="34290" rIns="68580" bIns="34290" rtlCol="0">
            <a:spAutoFit/>
          </a:bodyPr>
          <a:lstStyle/>
          <a:p>
            <a:r>
              <a:rPr lang="en-US" sz="2400" b="1" dirty="0" smtClean="0">
                <a:solidFill>
                  <a:schemeClr val="accent5"/>
                </a:solidFill>
              </a:rPr>
              <a:t>About 200 </a:t>
            </a:r>
            <a:r>
              <a:rPr lang="en-US" sz="2400" b="1" dirty="0">
                <a:solidFill>
                  <a:schemeClr val="accent5"/>
                </a:solidFill>
              </a:rPr>
              <a:t>scientists </a:t>
            </a:r>
            <a:r>
              <a:rPr lang="es-ES_tradnl" sz="2400" b="1" dirty="0" err="1">
                <a:solidFill>
                  <a:schemeClr val="accent5"/>
                </a:solidFill>
              </a:rPr>
              <a:t>work</a:t>
            </a:r>
            <a:r>
              <a:rPr lang="es-ES_tradnl" sz="2400" b="1" dirty="0">
                <a:solidFill>
                  <a:schemeClr val="accent5"/>
                </a:solidFill>
              </a:rPr>
              <a:t> </a:t>
            </a:r>
            <a:r>
              <a:rPr lang="en-US" sz="2400" b="1" dirty="0">
                <a:solidFill>
                  <a:schemeClr val="accent5"/>
                </a:solidFill>
              </a:rPr>
              <a:t>at CIMNE</a:t>
            </a:r>
            <a:r>
              <a:rPr lang="en-US" sz="2400" b="1" dirty="0" smtClean="0">
                <a:solidFill>
                  <a:schemeClr val="accent5"/>
                </a:solidFill>
              </a:rPr>
              <a:t>.</a:t>
            </a:r>
            <a:endParaRPr lang="en-US" sz="2400" b="1" dirty="0">
              <a:solidFill>
                <a:schemeClr val="accent5"/>
              </a:solidFill>
            </a:endParaRPr>
          </a:p>
        </p:txBody>
      </p:sp>
      <p:sp>
        <p:nvSpPr>
          <p:cNvPr id="4" name="CuadroTexto 3"/>
          <p:cNvSpPr txBox="1"/>
          <p:nvPr/>
        </p:nvSpPr>
        <p:spPr>
          <a:xfrm>
            <a:off x="0" y="272140"/>
            <a:ext cx="9144000" cy="584776"/>
          </a:xfrm>
          <a:prstGeom prst="rect">
            <a:avLst/>
          </a:prstGeom>
          <a:noFill/>
        </p:spPr>
        <p:txBody>
          <a:bodyPr wrap="square" rtlCol="0">
            <a:spAutoFit/>
          </a:bodyPr>
          <a:lstStyle/>
          <a:p>
            <a:pPr lvl="0" algn="ctr"/>
            <a:r>
              <a:rPr lang="es-ES_tradnl" sz="3200" b="1" dirty="0">
                <a:solidFill>
                  <a:srgbClr val="FFFFFF"/>
                </a:solidFill>
                <a:hlinkClick r:id="rId3"/>
              </a:rPr>
              <a:t>CIMNE IN NUMBERS</a:t>
            </a:r>
            <a:endParaRPr lang="es-ES" sz="3200" b="1" dirty="0"/>
          </a:p>
        </p:txBody>
      </p:sp>
      <p:pic>
        <p:nvPicPr>
          <p:cNvPr id="7" name="Imagen 6"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3" name="Imagen 2" descr="cifras-numbe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84" y="1697509"/>
            <a:ext cx="7885177" cy="4109822"/>
          </a:xfrm>
          <a:prstGeom prst="rect">
            <a:avLst/>
          </a:prstGeom>
        </p:spPr>
      </p:pic>
    </p:spTree>
    <p:extLst>
      <p:ext uri="{BB962C8B-B14F-4D97-AF65-F5344CB8AC3E}">
        <p14:creationId xmlns:p14="http://schemas.microsoft.com/office/powerpoint/2010/main" val="4120458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HDOfficeLightV0">
  <a:themeElements>
    <a:clrScheme name="Personalizar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F7F7F"/>
      </a:hlink>
      <a:folHlink>
        <a:srgbClr val="FF6666"/>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TM02900720[[fn=Integral]]</Template>
  <TotalTime>0</TotalTime>
  <Words>1723</Words>
  <Application>Microsoft Macintosh PowerPoint</Application>
  <PresentationFormat>Presentación en pantalla (4:3)</PresentationFormat>
  <Paragraphs>226</Paragraphs>
  <Slides>35</Slides>
  <Notes>2</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HDOfficeLightV0</vt:lpstr>
      <vt:lpstr>Presentación de PowerPoint</vt:lpstr>
      <vt:lpstr>Presentación de PowerPoint</vt:lpstr>
      <vt:lpstr>Presentación de PowerPoint</vt:lpstr>
      <vt:lpstr>FROM THE Idea to the market </vt:lpstr>
      <vt:lpstr>Presentación de PowerPoint</vt:lpstr>
      <vt:lpstr>Presentación de PowerPoint</vt:lpstr>
      <vt:lpstr>Presentación de PowerPoint</vt:lpstr>
      <vt:lpstr>RANKINGS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International branches</vt:lpstr>
      <vt:lpstr>ACTIVITIES IN ASIA PACIFIC</vt:lpstr>
      <vt:lpstr>Scientific societies</vt:lpstr>
      <vt:lpstr>NEW BROAD RESEARCH AREAS AND ALLIANCES</vt:lpstr>
      <vt:lpstr>Presentación de PowerPoint</vt:lpstr>
      <vt:lpstr>Research lines</vt:lpstr>
      <vt:lpstr>Presentación de PowerPoint</vt:lpstr>
      <vt:lpstr>Research areas and groups</vt:lpstr>
      <vt:lpstr>RTD projects</vt:lpstr>
      <vt:lpstr>RTD projects</vt:lpstr>
      <vt:lpstr>Presentación de PowerPoint</vt:lpstr>
      <vt:lpstr>PUBLICATIONS</vt:lpstr>
      <vt:lpstr>TECHNOLOGY TRANSFER </vt:lpstr>
      <vt:lpstr>Presentación de PowerPoint</vt:lpstr>
      <vt:lpstr>INTERNATIONAL events </vt:lpstr>
      <vt:lpstr>INTERNATIONAL events ORGANIZED BY CIMNE CONGRESS BUREAU 2017/2018</vt:lpstr>
      <vt:lpstr>SEMINARS and COFFEE TALKS</vt:lpstr>
      <vt:lpstr>Presentación de PowerPoint</vt:lpstr>
      <vt:lpstr>PHDS AND MSC STUDENTS IN 1987-2017 </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2016-07-15T06:54:08Z</dcterms:created>
  <dcterms:modified xsi:type="dcterms:W3CDTF">2017-10-02T07:53:40Z</dcterms:modified>
</cp:coreProperties>
</file>