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3" r:id="rId1"/>
    <p:sldMasterId id="2147484038" r:id="rId2"/>
    <p:sldMasterId id="2147484054" r:id="rId3"/>
  </p:sldMasterIdLst>
  <p:notesMasterIdLst>
    <p:notesMasterId r:id="rId16"/>
  </p:notesMasterIdLst>
  <p:handoutMasterIdLst>
    <p:handoutMasterId r:id="rId17"/>
  </p:handoutMasterIdLst>
  <p:sldIdLst>
    <p:sldId id="504" r:id="rId4"/>
    <p:sldId id="521" r:id="rId5"/>
    <p:sldId id="522" r:id="rId6"/>
    <p:sldId id="523" r:id="rId7"/>
    <p:sldId id="524" r:id="rId8"/>
    <p:sldId id="514" r:id="rId9"/>
    <p:sldId id="506" r:id="rId10"/>
    <p:sldId id="505" r:id="rId11"/>
    <p:sldId id="469" r:id="rId12"/>
    <p:sldId id="525" r:id="rId13"/>
    <p:sldId id="527" r:id="rId14"/>
    <p:sldId id="526" r:id="rId15"/>
  </p:sldIdLst>
  <p:sldSz cx="9361488" cy="7254875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6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3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0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7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38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05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74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40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08930BD-3D30-4F65-932F-8CEBC98788C3}">
          <p14:sldIdLst>
            <p14:sldId id="504"/>
            <p14:sldId id="469"/>
            <p14:sldId id="508"/>
            <p14:sldId id="509"/>
            <p14:sldId id="513"/>
            <p14:sldId id="514"/>
            <p14:sldId id="506"/>
            <p14:sldId id="517"/>
            <p14:sldId id="515"/>
            <p14:sldId id="505"/>
            <p14:sldId id="519"/>
            <p14:sldId id="510"/>
            <p14:sldId id="518"/>
            <p14:sldId id="512"/>
            <p14:sldId id="516"/>
          </p14:sldIdLst>
        </p14:section>
        <p14:section name="Раздел без заголовка" id="{274651E6-857E-40B1-B71A-61F9528F8C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6BA9"/>
    <a:srgbClr val="7CB967"/>
    <a:srgbClr val="99CCFF"/>
    <a:srgbClr val="81A375"/>
    <a:srgbClr val="869583"/>
    <a:srgbClr val="79AA6E"/>
    <a:srgbClr val="81B266"/>
    <a:srgbClr val="0BC521"/>
    <a:srgbClr val="FF9933"/>
    <a:srgbClr val="CA35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 autoAdjust="0"/>
    <p:restoredTop sz="89346" autoAdjust="0"/>
  </p:normalViewPr>
  <p:slideViewPr>
    <p:cSldViewPr>
      <p:cViewPr>
        <p:scale>
          <a:sx n="75" d="100"/>
          <a:sy n="75" d="100"/>
        </p:scale>
        <p:origin x="-1939" y="-62"/>
      </p:cViewPr>
      <p:guideLst>
        <p:guide orient="horz" pos="2141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60"/>
      <c:perspective val="30"/>
    </c:view3D>
    <c:plotArea>
      <c:layout>
        <c:manualLayout>
          <c:layoutTarget val="inner"/>
          <c:xMode val="edge"/>
          <c:yMode val="edge"/>
          <c:x val="0.14146152470644341"/>
          <c:y val="0.16880948413139304"/>
          <c:w val="0.70691199260892923"/>
          <c:h val="0.69900983224086288"/>
        </c:manualLayout>
      </c:layout>
      <c:pie3DChart>
        <c:varyColors val="1"/>
        <c:ser>
          <c:idx val="0"/>
          <c:order val="0"/>
          <c:tx>
            <c:strRef>
              <c:f>'10_усдр '!$E$39</c:f>
              <c:strCache>
                <c:ptCount val="1"/>
                <c:pt idx="0">
                  <c:v>2013-2019</c:v>
                </c:pt>
              </c:strCache>
            </c:strRef>
          </c:tx>
          <c:explosion val="29"/>
          <c:dPt>
            <c:idx val="0"/>
            <c:explosion val="3"/>
          </c:dPt>
          <c:dPt>
            <c:idx val="1"/>
            <c:explosion val="14"/>
            <c:spPr>
              <a:solidFill>
                <a:srgbClr val="9CBC5C"/>
              </a:solidFill>
            </c:spPr>
          </c:dPt>
          <c:dLbls>
            <c:dLbl>
              <c:idx val="0"/>
              <c:layout>
                <c:manualLayout>
                  <c:x val="0.1711144721940753"/>
                  <c:y val="-0.12808947154019931"/>
                </c:manualLayout>
              </c:layout>
              <c:showVal val="1"/>
            </c:dLbl>
            <c:dLbl>
              <c:idx val="1"/>
              <c:layout>
                <c:manualLayout>
                  <c:x val="-0.15482133277701626"/>
                  <c:y val="0.10810002592304553"/>
                </c:manualLayout>
              </c:layout>
              <c:showVal val="1"/>
            </c:dLbl>
            <c:showVal val="1"/>
            <c:showLeaderLines val="1"/>
          </c:dLbls>
          <c:cat>
            <c:strRef>
              <c:f>'10_усдр '!$D$40:$D$41</c:f>
              <c:strCache>
                <c:ptCount val="2"/>
                <c:pt idx="0">
                  <c:v>Заключено инвестиционных договоров, ДКП с МРГ                       
(в т.ч. дополнительных соглашений к ним) </c:v>
                </c:pt>
                <c:pt idx="1">
                  <c:v>Заключено договоров с контрагентами 
(в т.ч. дополнительных соглашений к ним)</c:v>
                </c:pt>
              </c:strCache>
            </c:strRef>
          </c:cat>
          <c:val>
            <c:numRef>
              <c:f>'10_усдр '!$E$40:$E$41</c:f>
              <c:numCache>
                <c:formatCode>General</c:formatCode>
                <c:ptCount val="2"/>
                <c:pt idx="0">
                  <c:v>1008</c:v>
                </c:pt>
                <c:pt idx="1">
                  <c:v>4126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>
                <a:latin typeface="Arial Narrow" panose="020B0606020202030204" pitchFamily="34" charset="0"/>
              </a:rPr>
              <a:t>Period</a:t>
            </a:r>
            <a:r>
              <a:rPr lang="ru-RU" dirty="0" smtClean="0">
                <a:latin typeface="Arial Narrow" panose="020B0606020202030204" pitchFamily="34" charset="0"/>
              </a:rPr>
              <a:t>: </a:t>
            </a:r>
            <a:r>
              <a:rPr lang="ru-RU" dirty="0">
                <a:latin typeface="Arial Narrow" panose="020B0606020202030204" pitchFamily="34" charset="0"/>
              </a:rPr>
              <a:t>2019</a:t>
            </a:r>
          </a:p>
        </c:rich>
      </c:tx>
      <c:layout>
        <c:manualLayout>
          <c:xMode val="edge"/>
          <c:yMode val="edge"/>
          <c:x val="0.46988495188101503"/>
          <c:y val="2.6175454189300604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'10_усдр '!$D$9</c:f>
              <c:strCache>
                <c:ptCount val="1"/>
                <c:pt idx="0">
                  <c:v>Заключено инвестиционных договоров, ДКП с МРГ                       
(в т.ч. дополнительных соглашений к ним) </c:v>
                </c:pt>
              </c:strCache>
            </c:strRef>
          </c:tx>
          <c:dLbls>
            <c:dLblPos val="ctr"/>
            <c:showVal val="1"/>
          </c:dLbls>
          <c:cat>
            <c:strRef>
              <c:f>'10_усдр '!$E$8:$P$8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'10_усдр '!$E$9:$P$9</c:f>
              <c:numCache>
                <c:formatCode>General</c:formatCode>
                <c:ptCount val="12"/>
                <c:pt idx="0">
                  <c:v>81</c:v>
                </c:pt>
                <c:pt idx="1">
                  <c:v>19</c:v>
                </c:pt>
                <c:pt idx="2">
                  <c:v>40</c:v>
                </c:pt>
                <c:pt idx="3">
                  <c:v>94</c:v>
                </c:pt>
                <c:pt idx="4">
                  <c:v>25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'10_усдр '!$D$10</c:f>
              <c:strCache>
                <c:ptCount val="1"/>
                <c:pt idx="0">
                  <c:v>Заключено договоров с контрагентами 
(в т.ч. дополнительных соглашений к ним)</c:v>
                </c:pt>
              </c:strCache>
            </c:strRef>
          </c:tx>
          <c:spPr>
            <a:solidFill>
              <a:srgbClr val="9CBC5C"/>
            </a:solidFill>
          </c:spPr>
          <c:dLbls>
            <c:dLblPos val="ctr"/>
            <c:showVal val="1"/>
          </c:dLbls>
          <c:cat>
            <c:strRef>
              <c:f>'10_усдр '!$E$8:$P$8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'10_усдр '!$E$10:$P$10</c:f>
              <c:numCache>
                <c:formatCode>General</c:formatCode>
                <c:ptCount val="12"/>
                <c:pt idx="0">
                  <c:v>64</c:v>
                </c:pt>
                <c:pt idx="1">
                  <c:v>51</c:v>
                </c:pt>
                <c:pt idx="2">
                  <c:v>29</c:v>
                </c:pt>
                <c:pt idx="3">
                  <c:v>147</c:v>
                </c:pt>
                <c:pt idx="4">
                  <c:v>84</c:v>
                </c:pt>
                <c:pt idx="5">
                  <c:v>180</c:v>
                </c:pt>
                <c:pt idx="6">
                  <c:v>297</c:v>
                </c:pt>
              </c:numCache>
            </c:numRef>
          </c:val>
        </c:ser>
        <c:gapWidth val="95"/>
        <c:overlap val="100"/>
        <c:axId val="129133952"/>
        <c:axId val="129148032"/>
      </c:barChart>
      <c:catAx>
        <c:axId val="129133952"/>
        <c:scaling>
          <c:orientation val="minMax"/>
        </c:scaling>
        <c:delete val="1"/>
        <c:axPos val="b"/>
        <c:majorTickMark val="none"/>
        <c:tickLblPos val="none"/>
        <c:crossAx val="129148032"/>
        <c:crosses val="autoZero"/>
        <c:auto val="1"/>
        <c:lblAlgn val="ctr"/>
        <c:lblOffset val="100"/>
      </c:catAx>
      <c:valAx>
        <c:axId val="129148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 smtClean="0">
                    <a:latin typeface="Arial Narrow" panose="020B0606020202030204" pitchFamily="34" charset="0"/>
                  </a:rPr>
                  <a:t>Contracts</a:t>
                </a:r>
                <a:endParaRPr lang="ru-RU" sz="1000" dirty="0"/>
              </a:p>
            </c:rich>
          </c:tx>
          <c:layout>
            <c:manualLayout>
              <c:xMode val="edge"/>
              <c:yMode val="edge"/>
              <c:x val="1.6570869930079491E-2"/>
              <c:y val="0.32312762660835231"/>
            </c:manualLayout>
          </c:layout>
        </c:title>
        <c:numFmt formatCode="General" sourceLinked="1"/>
        <c:majorTickMark val="none"/>
        <c:tickLblPos val="nextTo"/>
        <c:crossAx val="12913395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</c:spPr>
  <c:txPr>
    <a:bodyPr/>
    <a:lstStyle/>
    <a:p>
      <a:pPr>
        <a:defRPr sz="8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TOTAL - 993 objects</a:t>
            </a:r>
          </a:p>
        </c:rich>
      </c:tx>
      <c:layout>
        <c:manualLayout>
          <c:xMode val="edge"/>
          <c:yMode val="edge"/>
          <c:x val="0.19288628808930014"/>
          <c:y val="3.3966133392585987E-2"/>
        </c:manualLayout>
      </c:layout>
    </c:title>
    <c:view3D>
      <c:rotX val="30"/>
      <c:rotY val="235"/>
      <c:perspective val="30"/>
    </c:view3D>
    <c:plotArea>
      <c:layout>
        <c:manualLayout>
          <c:layoutTarget val="inner"/>
          <c:xMode val="edge"/>
          <c:yMode val="edge"/>
          <c:x val="7.7896259389982334E-2"/>
          <c:y val="5.2162722660445165E-2"/>
          <c:w val="0.8216539707522057"/>
          <c:h val="0.94783727733955525"/>
        </c:manualLayout>
      </c:layout>
      <c:pie3DChart>
        <c:varyColors val="1"/>
        <c:ser>
          <c:idx val="0"/>
          <c:order val="0"/>
          <c:tx>
            <c:strRef>
              <c:f>'3_СМР'!$D$30</c:f>
              <c:strCache>
                <c:ptCount val="1"/>
                <c:pt idx="0">
                  <c:v>ВСЕГО  - 993</c:v>
                </c:pt>
              </c:strCache>
            </c:strRef>
          </c:tx>
          <c:explosion val="33"/>
          <c:dPt>
            <c:idx val="0"/>
            <c:spPr>
              <a:solidFill>
                <a:srgbClr val="9CBC5C"/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explosion val="8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9.8588785861698128E-2"/>
                  <c:y val="-1.1662160967664864E-2"/>
                </c:manualLayout>
              </c:layout>
              <c:showVal val="1"/>
            </c:dLbl>
            <c:dLbl>
              <c:idx val="1"/>
              <c:layout>
                <c:manualLayout>
                  <c:x val="2.9309777546084641E-2"/>
                  <c:y val="9.6724438025404688E-2"/>
                </c:manualLayout>
              </c:layout>
              <c:showVal val="1"/>
            </c:dLbl>
            <c:dLbl>
              <c:idx val="2"/>
              <c:layout>
                <c:manualLayout>
                  <c:x val="3.1867375907139888E-3"/>
                  <c:y val="3.614915453599468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'3_СМР'!$C$31:$C$33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'3_СМР'!$D$31:$D$33</c:f>
              <c:numCache>
                <c:formatCode>_-* #,##0\ _₽_-;\-* #,##0\ _₽_-;_-* "-"??\ _₽_-;_-@_-</c:formatCode>
                <c:ptCount val="3"/>
                <c:pt idx="0">
                  <c:v>617</c:v>
                </c:pt>
                <c:pt idx="1">
                  <c:v>63</c:v>
                </c:pt>
                <c:pt idx="2">
                  <c:v>313</c:v>
                </c:pt>
              </c:numCache>
            </c:numRef>
          </c:val>
        </c:ser>
        <c:ser>
          <c:idx val="1"/>
          <c:order val="1"/>
          <c:tx>
            <c:strRef>
              <c:f>'3_СМР'!$E$30</c:f>
              <c:strCache>
                <c:ptCount val="1"/>
              </c:strCache>
            </c:strRef>
          </c:tx>
          <c:explosion val="25"/>
          <c:cat>
            <c:strRef>
              <c:f>'3_СМР'!$C$31:$C$33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'3_СМР'!$E$31:$E$33</c:f>
              <c:numCache>
                <c:formatCode>_-* #,##0\ _₽_-;\-* #,##0\ _₽_-;_-* "-"??\ _₽_-;_-@_-</c:formatCode>
                <c:ptCount val="3"/>
                <c:pt idx="0">
                  <c:v>7770</c:v>
                </c:pt>
                <c:pt idx="1">
                  <c:v>0</c:v>
                </c:pt>
                <c:pt idx="2">
                  <c:v>5625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Total for capitalization</a:t>
            </a:r>
          </a:p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35,953 billion Euros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/>
    </c:title>
    <c:view3D>
      <c:rotX val="30"/>
      <c:rotY val="196"/>
      <c:perspective val="30"/>
    </c:view3D>
    <c:plotArea>
      <c:layout>
        <c:manualLayout>
          <c:layoutTarget val="inner"/>
          <c:xMode val="edge"/>
          <c:yMode val="edge"/>
          <c:x val="6.5184497791939341E-3"/>
          <c:y val="4.452601805628157E-2"/>
          <c:w val="0.9116166655792689"/>
          <c:h val="0.92607902400644004"/>
        </c:manualLayout>
      </c:layout>
      <c:pie3DChart>
        <c:varyColors val="1"/>
        <c:ser>
          <c:idx val="0"/>
          <c:order val="0"/>
          <c:tx>
            <c:strRef>
              <c:f>'3_СМР'!$D$49</c:f>
              <c:strCache>
                <c:ptCount val="1"/>
                <c:pt idx="0">
                  <c:v>Всего КВ  348,89  млрд. руб.</c:v>
                </c:pt>
              </c:strCache>
            </c:strRef>
          </c:tx>
          <c:explosion val="53"/>
          <c:dPt>
            <c:idx val="0"/>
            <c:explosion val="0"/>
            <c:spPr>
              <a:solidFill>
                <a:srgbClr val="9CBC5C"/>
              </a:solidFill>
            </c:spPr>
          </c:dPt>
          <c:dPt>
            <c:idx val="1"/>
            <c:explosion val="37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3.0355722432519178E-2"/>
                  <c:y val="-2.341734953729359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 </a:t>
                    </a:r>
                    <a:r>
                      <a:rPr lang="en-US" dirty="0" smtClean="0"/>
                      <a:t>26,42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4.7514524775667664E-2"/>
                  <c:y val="2.750908551325752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 </a:t>
                    </a:r>
                    <a:r>
                      <a:rPr lang="en-US" dirty="0" smtClean="0"/>
                      <a:t>9,532 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cat>
            <c:strRef>
              <c:f>'3_СМР'!$C$50:$C$51</c:f>
              <c:strCache>
                <c:ptCount val="2"/>
                <c:pt idx="0">
                  <c:v>Освоено КВ  на 01.01.2019</c:v>
                </c:pt>
                <c:pt idx="1">
                  <c:v>Остаток освоения КВ</c:v>
                </c:pt>
              </c:strCache>
            </c:strRef>
          </c:cat>
          <c:val>
            <c:numRef>
              <c:f>'3_СМР'!$D$50:$D$51</c:f>
              <c:numCache>
                <c:formatCode>_(* #,##0.00_);_(* \(#,##0.00\);_(* "-"??_);_(@_)</c:formatCode>
                <c:ptCount val="2"/>
                <c:pt idx="0">
                  <c:v>264.20999999999981</c:v>
                </c:pt>
                <c:pt idx="1">
                  <c:v>95.321206647436838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Plan for 2019 - 155 objects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5591358772461142"/>
          <c:y val="3.2653069619944006E-2"/>
        </c:manualLayout>
      </c:layout>
    </c:title>
    <c:view3D>
      <c:rotX val="30"/>
      <c:rotY val="302"/>
      <c:perspective val="30"/>
    </c:view3D>
    <c:plotArea>
      <c:layout>
        <c:manualLayout>
          <c:layoutTarget val="inner"/>
          <c:xMode val="edge"/>
          <c:yMode val="edge"/>
          <c:x val="0.11014348563874345"/>
          <c:y val="7.0212828273860467E-2"/>
          <c:w val="0.78696346661928074"/>
          <c:h val="0.8659212993938159"/>
        </c:manualLayout>
      </c:layout>
      <c:pie3DChart>
        <c:varyColors val="1"/>
        <c:ser>
          <c:idx val="0"/>
          <c:order val="0"/>
          <c:tx>
            <c:strRef>
              <c:f>'3_СМР'!$D$43</c:f>
              <c:strCache>
                <c:ptCount val="1"/>
                <c:pt idx="0">
                  <c:v>План на 2019 - 155</c:v>
                </c:pt>
              </c:strCache>
            </c:strRef>
          </c:tx>
          <c:spPr>
            <a:solidFill>
              <a:srgbClr val="9CBC5C"/>
            </a:solidFill>
          </c:spPr>
          <c:explosion val="17"/>
          <c:dPt>
            <c:idx val="0"/>
            <c:explosion val="25"/>
          </c:dPt>
          <c:dPt>
            <c:idx val="1"/>
            <c:explosion val="8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5.1936362138960752E-2"/>
                  <c:y val="-2.5787366915599914E-2"/>
                </c:manualLayout>
              </c:layout>
              <c:showVal val="1"/>
            </c:dLbl>
            <c:dLbl>
              <c:idx val="1"/>
              <c:layout>
                <c:manualLayout>
                  <c:x val="8.8734994041217374E-2"/>
                  <c:y val="1.8812102628615632E-2"/>
                </c:manualLayout>
              </c:layout>
              <c:showVal val="1"/>
            </c:dLbl>
            <c:dLbl>
              <c:idx val="2"/>
              <c:layout>
                <c:manualLayout>
                  <c:x val="-0.13420822397200349"/>
                  <c:y val="4.01071741032371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'3_СМР'!$C$44:$C$45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'3_СМР'!$D$44:$D$45</c:f>
              <c:numCache>
                <c:formatCode>_-* #,##0\ _₽_-;\-* #,##0\ _₽_-;_-* "-"??\ _₽_-;_-@_-</c:formatCode>
                <c:ptCount val="2"/>
                <c:pt idx="0">
                  <c:v>23</c:v>
                </c:pt>
                <c:pt idx="1">
                  <c:v>132</c:v>
                </c:pt>
              </c:numCache>
            </c:numRef>
          </c:val>
        </c:ser>
        <c:ser>
          <c:idx val="1"/>
          <c:order val="1"/>
          <c:tx>
            <c:strRef>
              <c:f>'3_СМР'!$E$43</c:f>
              <c:strCache>
                <c:ptCount val="1"/>
              </c:strCache>
            </c:strRef>
          </c:tx>
          <c:explosion val="25"/>
          <c:cat>
            <c:strRef>
              <c:f>'3_СМР'!$C$44:$C$45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'3_СМР'!$E$44:$E$45</c:f>
              <c:numCache>
                <c:formatCode>_-* #,##0\ _₽_-;\-* #,##0\ _₽_-;_-* "-"??\ _₽_-;_-@_-</c:formatCode>
                <c:ptCount val="2"/>
                <c:pt idx="0">
                  <c:v>288</c:v>
                </c:pt>
                <c:pt idx="1">
                  <c:v>2169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Total for development</a:t>
            </a:r>
          </a:p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5,630 billion Euros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/>
    </c:title>
    <c:view3D>
      <c:rotX val="30"/>
      <c:rotY val="214"/>
      <c:perspective val="30"/>
    </c:view3D>
    <c:plotArea>
      <c:layout>
        <c:manualLayout>
          <c:layoutTarget val="inner"/>
          <c:xMode val="edge"/>
          <c:yMode val="edge"/>
          <c:x val="6.2789368581063635E-3"/>
          <c:y val="3.3210691643580807E-2"/>
          <c:w val="0.94485429432344481"/>
          <c:h val="0.96091048127269008"/>
        </c:manualLayout>
      </c:layout>
      <c:pie3DChart>
        <c:varyColors val="1"/>
        <c:ser>
          <c:idx val="0"/>
          <c:order val="0"/>
          <c:tx>
            <c:strRef>
              <c:f>'2_ПИР'!$D$49</c:f>
              <c:strCache>
                <c:ptCount val="1"/>
                <c:pt idx="0">
                  <c:v>Всего КВ  </c:v>
                </c:pt>
              </c:strCache>
            </c:strRef>
          </c:tx>
          <c:explosion val="53"/>
          <c:dPt>
            <c:idx val="0"/>
            <c:explosion val="0"/>
            <c:spPr>
              <a:solidFill>
                <a:srgbClr val="9CBC5C"/>
              </a:solidFill>
            </c:spPr>
          </c:dPt>
          <c:dPt>
            <c:idx val="1"/>
            <c:explosion val="37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3.1531766780435802E-2"/>
                  <c:y val="-4.7417686494067801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 dirty="0" smtClean="0"/>
                      <a:t>3,646 </a:t>
                    </a:r>
                    <a:endParaRPr lang="en-US" sz="1000" dirty="0"/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7.9029101756304676E-3"/>
                  <c:y val="2.9691978882278494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 dirty="0"/>
                      <a:t> </a:t>
                    </a:r>
                    <a:r>
                      <a:rPr lang="en-US" sz="1000" dirty="0" smtClean="0"/>
                      <a:t>1,984 </a:t>
                    </a:r>
                    <a:endParaRPr lang="en-US" sz="1000" dirty="0"/>
                  </a:p>
                </c:rich>
              </c:tx>
              <c:spPr/>
              <c:dLblPos val="bestFit"/>
              <c:showVal val="1"/>
            </c:dLbl>
            <c:dLblPos val="ctr"/>
            <c:showVal val="1"/>
          </c:dLbls>
          <c:cat>
            <c:strRef>
              <c:f>'2_ПИР'!$C$50:$C$51</c:f>
              <c:strCache>
                <c:ptCount val="2"/>
                <c:pt idx="0">
                  <c:v>Освоено КВ  на 01.01.2019</c:v>
                </c:pt>
                <c:pt idx="1">
                  <c:v>Остаток освоения КВ</c:v>
                </c:pt>
              </c:strCache>
            </c:strRef>
          </c:cat>
          <c:val>
            <c:numRef>
              <c:f>'2_ПИР'!$D$50:$D$51</c:f>
              <c:numCache>
                <c:formatCode>_(* #,##0.00_);_(* \(#,##0.00\);_(* "-"??_);_(@_)</c:formatCode>
                <c:ptCount val="2"/>
                <c:pt idx="0">
                  <c:v>36.462000000000003</c:v>
                </c:pt>
                <c:pt idx="1">
                  <c:v>19.838418612950001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Plan for 2019 - 227 objects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4723550962077911"/>
          <c:y val="3.5273858460171129E-2"/>
        </c:manualLayout>
      </c:layout>
    </c:title>
    <c:view3D>
      <c:rotX val="30"/>
      <c:rotY val="245"/>
      <c:perspective val="30"/>
    </c:view3D>
    <c:plotArea>
      <c:layout>
        <c:manualLayout>
          <c:layoutTarget val="inner"/>
          <c:xMode val="edge"/>
          <c:yMode val="edge"/>
          <c:x val="0.19950390569469606"/>
          <c:y val="0.19859218151388194"/>
          <c:w val="0.68219619235774198"/>
          <c:h val="0.72532532227601965"/>
        </c:manualLayout>
      </c:layout>
      <c:pie3DChart>
        <c:varyColors val="1"/>
        <c:ser>
          <c:idx val="0"/>
          <c:order val="0"/>
          <c:tx>
            <c:strRef>
              <c:f>'2_ПИР'!$D$43</c:f>
              <c:strCache>
                <c:ptCount val="1"/>
                <c:pt idx="0">
                  <c:v>План на 2019 - 227</c:v>
                </c:pt>
              </c:strCache>
            </c:strRef>
          </c:tx>
          <c:spPr>
            <a:solidFill>
              <a:srgbClr val="9CBC5C"/>
            </a:solidFill>
          </c:spPr>
          <c:explosion val="20"/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11236916270916218"/>
                  <c:y val="-4.9490795615705581E-2"/>
                </c:manualLayout>
              </c:layout>
              <c:showVal val="1"/>
            </c:dLbl>
            <c:dLbl>
              <c:idx val="1"/>
              <c:layout>
                <c:manualLayout>
                  <c:x val="9.3614140940061749E-2"/>
                  <c:y val="3.4786140087209913E-2"/>
                </c:manualLayout>
              </c:layout>
              <c:showVal val="1"/>
            </c:dLbl>
            <c:dLbl>
              <c:idx val="2"/>
              <c:layout>
                <c:manualLayout>
                  <c:x val="-0.13420822397200349"/>
                  <c:y val="4.01071741032371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'2_ПИР'!$C$44:$C$45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'2_ПИР'!$D$44:$D$45</c:f>
              <c:numCache>
                <c:formatCode>_-* #,##0\ _₽_-;\-* #,##0\ _₽_-;_-* "-"??\ _₽_-;_-@_-</c:formatCode>
                <c:ptCount val="2"/>
                <c:pt idx="0">
                  <c:v>110</c:v>
                </c:pt>
                <c:pt idx="1">
                  <c:v>117</c:v>
                </c:pt>
              </c:numCache>
            </c:numRef>
          </c:val>
        </c:ser>
        <c:ser>
          <c:idx val="1"/>
          <c:order val="1"/>
          <c:tx>
            <c:strRef>
              <c:f>'2_ПИР'!$E$43</c:f>
              <c:strCache>
                <c:ptCount val="1"/>
              </c:strCache>
            </c:strRef>
          </c:tx>
          <c:explosion val="25"/>
          <c:cat>
            <c:strRef>
              <c:f>'2_ПИР'!$C$44:$C$45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'2_ПИР'!$E$44:$E$45</c:f>
              <c:numCache>
                <c:formatCode>_-* #,##0\ _₽_-;\-* #,##0\ _₽_-;_-* "-"??\ _₽_-;_-@_-</c:formatCode>
                <c:ptCount val="2"/>
                <c:pt idx="0">
                  <c:v>1579</c:v>
                </c:pt>
                <c:pt idx="1">
                  <c:v>1987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00" dirty="0" smtClean="0">
                <a:latin typeface="Arial Narrow" panose="020B0606020202030204" pitchFamily="34" charset="0"/>
              </a:rPr>
              <a:t>TOTAL</a:t>
            </a:r>
            <a:r>
              <a:rPr lang="ru-RU" sz="1000" dirty="0" smtClean="0">
                <a:latin typeface="Arial Narrow" panose="020B0606020202030204" pitchFamily="34" charset="0"/>
              </a:rPr>
              <a:t>  </a:t>
            </a:r>
            <a:r>
              <a:rPr lang="ru-RU" sz="1000" dirty="0">
                <a:latin typeface="Arial Narrow" panose="020B0606020202030204" pitchFamily="34" charset="0"/>
              </a:rPr>
              <a:t>- 1 309 </a:t>
            </a:r>
            <a:r>
              <a:rPr lang="en-US" sz="1000" dirty="0" smtClean="0">
                <a:latin typeface="Arial Narrow" panose="020B0606020202030204" pitchFamily="34" charset="0"/>
              </a:rPr>
              <a:t>objects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0628191716209279"/>
          <c:y val="3.3966133392585987E-2"/>
        </c:manualLayout>
      </c:layout>
    </c:title>
    <c:view3D>
      <c:rotX val="30"/>
      <c:rotY val="217"/>
      <c:perspective val="30"/>
    </c:view3D>
    <c:plotArea>
      <c:layout>
        <c:manualLayout>
          <c:layoutTarget val="inner"/>
          <c:xMode val="edge"/>
          <c:yMode val="edge"/>
          <c:x val="0.13138160988251932"/>
          <c:y val="0.15192987816168574"/>
          <c:w val="0.75848071574634657"/>
          <c:h val="0.83043272969670001"/>
        </c:manualLayout>
      </c:layout>
      <c:pie3DChart>
        <c:varyColors val="1"/>
        <c:ser>
          <c:idx val="0"/>
          <c:order val="0"/>
          <c:tx>
            <c:strRef>
              <c:f>'2_ПИР'!$D$30</c:f>
              <c:strCache>
                <c:ptCount val="1"/>
                <c:pt idx="0">
                  <c:v>ВСЕГО  - 1309</c:v>
                </c:pt>
              </c:strCache>
            </c:strRef>
          </c:tx>
          <c:explosion val="33"/>
          <c:dPt>
            <c:idx val="0"/>
            <c:explosion val="4"/>
            <c:spPr>
              <a:solidFill>
                <a:srgbClr val="9CBC5C"/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2.7151125803200459E-2"/>
                  <c:y val="-4.8374929001327657E-2"/>
                </c:manualLayout>
              </c:layout>
              <c:showVal val="1"/>
            </c:dLbl>
            <c:dLbl>
              <c:idx val="1"/>
              <c:layout>
                <c:manualLayout>
                  <c:x val="-1.5147712921879363E-2"/>
                  <c:y val="-7.0239019382528162E-2"/>
                </c:manualLayout>
              </c:layout>
              <c:showVal val="1"/>
            </c:dLbl>
            <c:dLbl>
              <c:idx val="2"/>
              <c:layout>
                <c:manualLayout>
                  <c:x val="3.8491224310132702E-2"/>
                  <c:y val="-9.9520665974109565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'2_ПИР'!$C$31:$C$33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'2_ПИР'!$D$31:$D$33</c:f>
              <c:numCache>
                <c:formatCode>_-* #,##0\ _₽_-;\-* #,##0\ _₽_-;_-* "-"??\ _₽_-;_-@_-</c:formatCode>
                <c:ptCount val="3"/>
                <c:pt idx="0">
                  <c:v>654</c:v>
                </c:pt>
                <c:pt idx="1">
                  <c:v>223</c:v>
                </c:pt>
                <c:pt idx="2">
                  <c:v>432</c:v>
                </c:pt>
              </c:numCache>
            </c:numRef>
          </c:val>
        </c:ser>
        <c:ser>
          <c:idx val="1"/>
          <c:order val="1"/>
          <c:tx>
            <c:strRef>
              <c:f>'2_ПИР'!$E$30</c:f>
              <c:strCache>
                <c:ptCount val="1"/>
              </c:strCache>
            </c:strRef>
          </c:tx>
          <c:explosion val="25"/>
          <c:cat>
            <c:strRef>
              <c:f>'2_ПИР'!$C$31:$C$33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'2_ПИР'!$E$31:$E$33</c:f>
              <c:numCache>
                <c:formatCode>_-* #,##0\ _₽_-;\-* #,##0\ _₽_-;_-* "-"??\ _₽_-;_-@_-</c:formatCode>
                <c:ptCount val="3"/>
                <c:pt idx="0">
                  <c:v>9586</c:v>
                </c:pt>
                <c:pt idx="1">
                  <c:v>0</c:v>
                </c:pt>
                <c:pt idx="2">
                  <c:v>7797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0.23584</cdr:x>
      <cdr:y>0.03333</cdr:y>
    </cdr:from>
    <cdr:to>
      <cdr:x>0.87871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8449" y="72000"/>
          <a:ext cx="1685807" cy="21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TOTAL contracts</a:t>
          </a:r>
          <a:r>
            <a:rPr lang="ru-RU" sz="10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- 5 134</a:t>
          </a:r>
          <a:endParaRPr lang="ru-RU" sz="1000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3" y="4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AB80B2C-6F21-4F5B-838B-C88F4CBA8314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30705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30 сентября 2018 года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3" y="9430705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BB96F12-C4C1-42FF-B8A8-AC05F4C0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8393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32375-71C7-4F3D-8CAB-32A7BDFD07BC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44538"/>
            <a:ext cx="48069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0" tIns="45456" rIns="90910" bIns="454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937"/>
            <a:ext cx="5438140" cy="4466592"/>
          </a:xfrm>
          <a:prstGeom prst="rect">
            <a:avLst/>
          </a:prstGeom>
        </p:spPr>
        <p:txBody>
          <a:bodyPr vert="horz" lIns="90910" tIns="45456" rIns="90910" bIns="4545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912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30 сентября 2018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912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DF1134-5E09-4753-B989-E2BC5C8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695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8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4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010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426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67426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426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38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4" y="2769656"/>
            <a:ext cx="7957266" cy="5232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4" y="4111097"/>
            <a:ext cx="6553043" cy="1854024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 algn="ctr">
              <a:buNone/>
              <a:defRPr/>
            </a:lvl1pPr>
            <a:lvl2pPr marL="457168" indent="0" algn="ctr">
              <a:buNone/>
              <a:defRPr/>
            </a:lvl2pPr>
            <a:lvl3pPr marL="914335" indent="0" algn="ctr">
              <a:buNone/>
              <a:defRPr/>
            </a:lvl3pPr>
            <a:lvl4pPr marL="1371504" indent="0" algn="ctr">
              <a:buNone/>
              <a:defRPr/>
            </a:lvl4pPr>
            <a:lvl5pPr marL="1828670" indent="0" algn="ctr">
              <a:buNone/>
              <a:defRPr/>
            </a:lvl5pPr>
            <a:lvl6pPr marL="2285838" indent="0" algn="ctr">
              <a:buNone/>
              <a:defRPr/>
            </a:lvl6pPr>
            <a:lvl7pPr marL="2743005" indent="0" algn="ctr">
              <a:buNone/>
              <a:defRPr/>
            </a:lvl7pPr>
            <a:lvl8pPr marL="3200174" indent="0" algn="ctr">
              <a:buNone/>
              <a:defRPr/>
            </a:lvl8pPr>
            <a:lvl9pPr marL="36573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3565-4662-4231-9902-5850A08B71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5468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7" y="1692809"/>
            <a:ext cx="8425340" cy="4787882"/>
          </a:xfrm>
          <a:prstGeom prst="rect">
            <a:avLst/>
          </a:prstGeom>
        </p:spPr>
        <p:txBody>
          <a:bodyPr vert="eaVert" lIns="91433" tIns="45718" rIns="91433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131A-74D2-43DA-BE6F-ADDC99D5AA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59993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892" y="1692809"/>
            <a:ext cx="615539" cy="47878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1692809"/>
            <a:ext cx="6351510" cy="4787882"/>
          </a:xfrm>
          <a:prstGeom prst="rect">
            <a:avLst/>
          </a:prstGeom>
        </p:spPr>
        <p:txBody>
          <a:bodyPr vert="eaVert" lIns="91433" tIns="45718" rIns="91433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BE7-2E51-49F0-A2FE-2CADF86C9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5203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4" y="2253718"/>
            <a:ext cx="7957266" cy="15550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4" y="4111097"/>
            <a:ext cx="6553043" cy="1854024"/>
          </a:xfrm>
        </p:spPr>
        <p:txBody>
          <a:bodyPr/>
          <a:lstStyle>
            <a:lvl1pPr marL="0" indent="0" algn="ctr">
              <a:buNone/>
              <a:defRPr/>
            </a:lvl1pPr>
            <a:lvl2pPr marL="457168" indent="0" algn="ctr">
              <a:buNone/>
              <a:defRPr/>
            </a:lvl2pPr>
            <a:lvl3pPr marL="914335" indent="0" algn="ctr">
              <a:buNone/>
              <a:defRPr/>
            </a:lvl3pPr>
            <a:lvl4pPr marL="1371504" indent="0" algn="ctr">
              <a:buNone/>
              <a:defRPr/>
            </a:lvl4pPr>
            <a:lvl5pPr marL="1828670" indent="0" algn="ctr">
              <a:buNone/>
              <a:defRPr/>
            </a:lvl5pPr>
            <a:lvl6pPr marL="2285838" indent="0" algn="ctr">
              <a:buNone/>
              <a:defRPr/>
            </a:lvl6pPr>
            <a:lvl7pPr marL="2743005" indent="0" algn="ctr">
              <a:buNone/>
              <a:defRPr/>
            </a:lvl7pPr>
            <a:lvl8pPr marL="3200174" indent="0" algn="ctr">
              <a:buNone/>
              <a:defRPr/>
            </a:lvl8pPr>
            <a:lvl9pPr marL="365734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3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727" y="6828933"/>
            <a:ext cx="6930102" cy="307773"/>
          </a:xfrm>
          <a:noFill/>
          <a:ln w="12700" algn="ctr">
            <a:noFill/>
            <a:miter lim="800000"/>
            <a:headEnd/>
            <a:tailEnd/>
          </a:ln>
        </p:spPr>
        <p:txBody>
          <a:bodyPr wrap="square" lIns="91433" tIns="45718" rIns="91433" bIns="45718" rtlCol="0">
            <a:spAutoFit/>
          </a:bodyPr>
          <a:lstStyle>
            <a:lvl1pPr>
              <a:defRPr lang="ru-RU" sz="1400" b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НОВОЕ КАЧЕСТВО 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36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4661936"/>
            <a:ext cx="7957266" cy="14408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3074933"/>
            <a:ext cx="7957266" cy="158700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8" indent="0">
              <a:buNone/>
              <a:defRPr sz="1800"/>
            </a:lvl2pPr>
            <a:lvl3pPr marL="914335" indent="0">
              <a:buNone/>
              <a:defRPr sz="1600"/>
            </a:lvl3pPr>
            <a:lvl4pPr marL="1371504" indent="0">
              <a:buNone/>
              <a:defRPr sz="1400"/>
            </a:lvl4pPr>
            <a:lvl5pPr marL="1828670" indent="0">
              <a:buNone/>
              <a:defRPr sz="1400"/>
            </a:lvl5pPr>
            <a:lvl6pPr marL="2285838" indent="0">
              <a:buNone/>
              <a:defRPr sz="1400"/>
            </a:lvl6pPr>
            <a:lvl7pPr marL="2743005" indent="0">
              <a:buNone/>
              <a:defRPr sz="1400"/>
            </a:lvl7pPr>
            <a:lvl8pPr marL="3200174" indent="0">
              <a:buNone/>
              <a:defRPr sz="1400"/>
            </a:lvl8pPr>
            <a:lvl9pPr marL="36573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43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57" y="1141976"/>
            <a:ext cx="4602732" cy="1617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19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90533"/>
            <a:ext cx="8425340" cy="12091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23951"/>
            <a:ext cx="4136283" cy="676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300736"/>
            <a:ext cx="4136283" cy="4179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0" y="1623951"/>
            <a:ext cx="4137907" cy="676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10" y="2300736"/>
            <a:ext cx="4137907" cy="4179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68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8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88852"/>
            <a:ext cx="3079865" cy="1229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5" y="288855"/>
            <a:ext cx="5233332" cy="6191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7" y="1518153"/>
            <a:ext cx="3079865" cy="4962537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81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77" y="1692809"/>
            <a:ext cx="8425340" cy="4787882"/>
          </a:xfrm>
          <a:prstGeom prst="rect">
            <a:avLst/>
          </a:prstGeom>
        </p:spPr>
        <p:txBody>
          <a:bodyPr lIns="91433" tIns="45718" rIns="91433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0FBD-D980-4AAB-9E95-BC8D0382AF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9168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8" y="5078414"/>
            <a:ext cx="5616893" cy="59953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8" y="648237"/>
            <a:ext cx="5616893" cy="4352925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4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5" indent="0">
              <a:buNone/>
              <a:defRPr sz="2000"/>
            </a:lvl7pPr>
            <a:lvl8pPr marL="3200174" indent="0">
              <a:buNone/>
              <a:defRPr sz="2000"/>
            </a:lvl8pPr>
            <a:lvl9pPr marL="365734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8" y="5677949"/>
            <a:ext cx="5616893" cy="851440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06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14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1119" y="4"/>
            <a:ext cx="2340373" cy="27592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4"/>
            <a:ext cx="6865091" cy="27592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913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353" y="1"/>
            <a:ext cx="7151136" cy="10680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57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07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353" y="1"/>
            <a:ext cx="7151136" cy="10680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58757" y="1141976"/>
            <a:ext cx="4602732" cy="161723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8C6C-6AA4-46C3-9869-5541DDFA9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4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353" y="1"/>
            <a:ext cx="7151136" cy="10680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58757" y="1141971"/>
            <a:ext cx="4602732" cy="7271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58757" y="2030361"/>
            <a:ext cx="4602732" cy="7288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A50B-7ECD-4BFD-B9CA-04A7505136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81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22500" y="1"/>
            <a:ext cx="6811458" cy="10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22495" y="6861682"/>
            <a:ext cx="681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9665" y="6861682"/>
            <a:ext cx="1522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981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4" y="2253719"/>
            <a:ext cx="7957266" cy="15550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4" y="4111097"/>
            <a:ext cx="6553043" cy="1854024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 algn="ctr">
              <a:buNone/>
              <a:defRPr/>
            </a:lvl1pPr>
            <a:lvl2pPr marL="440787" indent="0" algn="ctr">
              <a:buNone/>
              <a:defRPr/>
            </a:lvl2pPr>
            <a:lvl3pPr marL="881573" indent="0" algn="ctr">
              <a:buNone/>
              <a:defRPr/>
            </a:lvl3pPr>
            <a:lvl4pPr marL="1322360" indent="0" algn="ctr">
              <a:buNone/>
              <a:defRPr/>
            </a:lvl4pPr>
            <a:lvl5pPr marL="1763146" indent="0" algn="ctr">
              <a:buNone/>
              <a:defRPr/>
            </a:lvl5pPr>
            <a:lvl6pPr marL="2203933" indent="0" algn="ctr">
              <a:buNone/>
              <a:defRPr/>
            </a:lvl6pPr>
            <a:lvl7pPr marL="2644719" indent="0" algn="ctr">
              <a:buNone/>
              <a:defRPr/>
            </a:lvl7pPr>
            <a:lvl8pPr marL="3085506" indent="0" algn="ctr">
              <a:buNone/>
              <a:defRPr/>
            </a:lvl8pPr>
            <a:lvl9pPr marL="352629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7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77" y="1692810"/>
            <a:ext cx="8425340" cy="4787882"/>
          </a:xfrm>
          <a:prstGeom prst="rect">
            <a:avLst/>
          </a:prstGeom>
        </p:spPr>
        <p:txBody>
          <a:bodyPr lIns="88157" tIns="44079" rIns="88157" bIns="4407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0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4661938"/>
            <a:ext cx="7957266" cy="144089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3074933"/>
            <a:ext cx="7957266" cy="1587003"/>
          </a:xfrm>
          <a:prstGeom prst="rect">
            <a:avLst/>
          </a:prstGeom>
        </p:spPr>
        <p:txBody>
          <a:bodyPr lIns="88157" tIns="44079" rIns="88157" bIns="44079" anchor="b"/>
          <a:lstStyle>
            <a:lvl1pPr marL="0" indent="0">
              <a:buNone/>
              <a:defRPr sz="1900"/>
            </a:lvl1pPr>
            <a:lvl2pPr marL="440787" indent="0">
              <a:buNone/>
              <a:defRPr sz="1700"/>
            </a:lvl2pPr>
            <a:lvl3pPr marL="881573" indent="0">
              <a:buNone/>
              <a:defRPr sz="1500"/>
            </a:lvl3pPr>
            <a:lvl4pPr marL="1322360" indent="0">
              <a:buNone/>
              <a:defRPr sz="1300"/>
            </a:lvl4pPr>
            <a:lvl5pPr marL="1763146" indent="0">
              <a:buNone/>
              <a:defRPr sz="1300"/>
            </a:lvl5pPr>
            <a:lvl6pPr marL="2203933" indent="0">
              <a:buNone/>
              <a:defRPr sz="1300"/>
            </a:lvl6pPr>
            <a:lvl7pPr marL="2644719" indent="0">
              <a:buNone/>
              <a:defRPr sz="1300"/>
            </a:lvl7pPr>
            <a:lvl8pPr marL="3085506" indent="0">
              <a:buNone/>
              <a:defRPr sz="1300"/>
            </a:lvl8pPr>
            <a:lvl9pPr marL="3526292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67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4661930"/>
            <a:ext cx="7957266" cy="707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3074933"/>
            <a:ext cx="7957266" cy="1587003"/>
          </a:xfrm>
          <a:prstGeom prst="rect">
            <a:avLst/>
          </a:prstGeom>
        </p:spPr>
        <p:txBody>
          <a:bodyPr lIns="91433" tIns="45718" rIns="91433" bIns="45718" anchor="b"/>
          <a:lstStyle>
            <a:lvl1pPr marL="0" indent="0">
              <a:buNone/>
              <a:defRPr sz="2000"/>
            </a:lvl1pPr>
            <a:lvl2pPr marL="457168" indent="0">
              <a:buNone/>
              <a:defRPr sz="1800"/>
            </a:lvl2pPr>
            <a:lvl3pPr marL="914335" indent="0">
              <a:buNone/>
              <a:defRPr sz="1600"/>
            </a:lvl3pPr>
            <a:lvl4pPr marL="1371504" indent="0">
              <a:buNone/>
              <a:defRPr sz="1400"/>
            </a:lvl4pPr>
            <a:lvl5pPr marL="1828670" indent="0">
              <a:buNone/>
              <a:defRPr sz="1400"/>
            </a:lvl5pPr>
            <a:lvl6pPr marL="2285838" indent="0">
              <a:buNone/>
              <a:defRPr sz="1400"/>
            </a:lvl6pPr>
            <a:lvl7pPr marL="2743005" indent="0">
              <a:buNone/>
              <a:defRPr sz="1400"/>
            </a:lvl7pPr>
            <a:lvl8pPr marL="3200174" indent="0">
              <a:buNone/>
              <a:defRPr sz="1400"/>
            </a:lvl8pPr>
            <a:lvl9pPr marL="36573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B90D-C39A-4567-A7A1-0A0F56DFDC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362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076" y="1692810"/>
            <a:ext cx="4134656" cy="4787882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60" y="1692810"/>
            <a:ext cx="4134656" cy="4787882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6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90533"/>
            <a:ext cx="8425340" cy="12091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23951"/>
            <a:ext cx="4136283" cy="676785"/>
          </a:xfrm>
          <a:prstGeom prst="rect">
            <a:avLst/>
          </a:prstGeom>
        </p:spPr>
        <p:txBody>
          <a:bodyPr lIns="88157" tIns="44079" rIns="88157" bIns="44079" anchor="b"/>
          <a:lstStyle>
            <a:lvl1pPr marL="0" indent="0">
              <a:buNone/>
              <a:defRPr sz="2300" b="1"/>
            </a:lvl1pPr>
            <a:lvl2pPr marL="440787" indent="0">
              <a:buNone/>
              <a:defRPr sz="1900" b="1"/>
            </a:lvl2pPr>
            <a:lvl3pPr marL="881573" indent="0">
              <a:buNone/>
              <a:defRPr sz="1700" b="1"/>
            </a:lvl3pPr>
            <a:lvl4pPr marL="1322360" indent="0">
              <a:buNone/>
              <a:defRPr sz="1500" b="1"/>
            </a:lvl4pPr>
            <a:lvl5pPr marL="1763146" indent="0">
              <a:buNone/>
              <a:defRPr sz="1500" b="1"/>
            </a:lvl5pPr>
            <a:lvl6pPr marL="2203933" indent="0">
              <a:buNone/>
              <a:defRPr sz="1500" b="1"/>
            </a:lvl6pPr>
            <a:lvl7pPr marL="2644719" indent="0">
              <a:buNone/>
              <a:defRPr sz="1500" b="1"/>
            </a:lvl7pPr>
            <a:lvl8pPr marL="3085506" indent="0">
              <a:buNone/>
              <a:defRPr sz="1500" b="1"/>
            </a:lvl8pPr>
            <a:lvl9pPr marL="352629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300736"/>
            <a:ext cx="4136283" cy="4179951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3" y="1623951"/>
            <a:ext cx="4137907" cy="676785"/>
          </a:xfrm>
          <a:prstGeom prst="rect">
            <a:avLst/>
          </a:prstGeom>
        </p:spPr>
        <p:txBody>
          <a:bodyPr lIns="88157" tIns="44079" rIns="88157" bIns="44079" anchor="b"/>
          <a:lstStyle>
            <a:lvl1pPr marL="0" indent="0">
              <a:buNone/>
              <a:defRPr sz="2300" b="1"/>
            </a:lvl1pPr>
            <a:lvl2pPr marL="440787" indent="0">
              <a:buNone/>
              <a:defRPr sz="1900" b="1"/>
            </a:lvl2pPr>
            <a:lvl3pPr marL="881573" indent="0">
              <a:buNone/>
              <a:defRPr sz="1700" b="1"/>
            </a:lvl3pPr>
            <a:lvl4pPr marL="1322360" indent="0">
              <a:buNone/>
              <a:defRPr sz="1500" b="1"/>
            </a:lvl4pPr>
            <a:lvl5pPr marL="1763146" indent="0">
              <a:buNone/>
              <a:defRPr sz="1500" b="1"/>
            </a:lvl5pPr>
            <a:lvl6pPr marL="2203933" indent="0">
              <a:buNone/>
              <a:defRPr sz="1500" b="1"/>
            </a:lvl6pPr>
            <a:lvl7pPr marL="2644719" indent="0">
              <a:buNone/>
              <a:defRPr sz="1500" b="1"/>
            </a:lvl7pPr>
            <a:lvl8pPr marL="3085506" indent="0">
              <a:buNone/>
              <a:defRPr sz="1500" b="1"/>
            </a:lvl8pPr>
            <a:lvl9pPr marL="352629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13" y="2300736"/>
            <a:ext cx="4137907" cy="4179951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053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945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312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88852"/>
            <a:ext cx="3079865" cy="1229298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5" y="288859"/>
            <a:ext cx="5233332" cy="6191835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7" y="1518157"/>
            <a:ext cx="3079865" cy="4962537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>
              <a:buNone/>
              <a:defRPr sz="1300"/>
            </a:lvl1pPr>
            <a:lvl2pPr marL="440787" indent="0">
              <a:buNone/>
              <a:defRPr sz="1200"/>
            </a:lvl2pPr>
            <a:lvl3pPr marL="881573" indent="0">
              <a:buNone/>
              <a:defRPr sz="1000"/>
            </a:lvl3pPr>
            <a:lvl4pPr marL="1322360" indent="0">
              <a:buNone/>
              <a:defRPr sz="900"/>
            </a:lvl4pPr>
            <a:lvl5pPr marL="1763146" indent="0">
              <a:buNone/>
              <a:defRPr sz="900"/>
            </a:lvl5pPr>
            <a:lvl6pPr marL="2203933" indent="0">
              <a:buNone/>
              <a:defRPr sz="900"/>
            </a:lvl6pPr>
            <a:lvl7pPr marL="2644719" indent="0">
              <a:buNone/>
              <a:defRPr sz="900"/>
            </a:lvl7pPr>
            <a:lvl8pPr marL="3085506" indent="0">
              <a:buNone/>
              <a:defRPr sz="900"/>
            </a:lvl8pPr>
            <a:lvl9pPr marL="35262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394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8" y="5078414"/>
            <a:ext cx="5616893" cy="599535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8" y="648238"/>
            <a:ext cx="5616893" cy="4352925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>
              <a:buNone/>
              <a:defRPr sz="3100"/>
            </a:lvl1pPr>
            <a:lvl2pPr marL="440787" indent="0">
              <a:buNone/>
              <a:defRPr sz="2700"/>
            </a:lvl2pPr>
            <a:lvl3pPr marL="881573" indent="0">
              <a:buNone/>
              <a:defRPr sz="2300"/>
            </a:lvl3pPr>
            <a:lvl4pPr marL="1322360" indent="0">
              <a:buNone/>
              <a:defRPr sz="1900"/>
            </a:lvl4pPr>
            <a:lvl5pPr marL="1763146" indent="0">
              <a:buNone/>
              <a:defRPr sz="1900"/>
            </a:lvl5pPr>
            <a:lvl6pPr marL="2203933" indent="0">
              <a:buNone/>
              <a:defRPr sz="1900"/>
            </a:lvl6pPr>
            <a:lvl7pPr marL="2644719" indent="0">
              <a:buNone/>
              <a:defRPr sz="1900"/>
            </a:lvl7pPr>
            <a:lvl8pPr marL="3085506" indent="0">
              <a:buNone/>
              <a:defRPr sz="1900"/>
            </a:lvl8pPr>
            <a:lvl9pPr marL="3526292" indent="0">
              <a:buNone/>
              <a:defRPr sz="19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8" y="5677949"/>
            <a:ext cx="5616893" cy="851440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>
              <a:buNone/>
              <a:defRPr sz="1300"/>
            </a:lvl1pPr>
            <a:lvl2pPr marL="440787" indent="0">
              <a:buNone/>
              <a:defRPr sz="1200"/>
            </a:lvl2pPr>
            <a:lvl3pPr marL="881573" indent="0">
              <a:buNone/>
              <a:defRPr sz="1000"/>
            </a:lvl3pPr>
            <a:lvl4pPr marL="1322360" indent="0">
              <a:buNone/>
              <a:defRPr sz="900"/>
            </a:lvl4pPr>
            <a:lvl5pPr marL="1763146" indent="0">
              <a:buNone/>
              <a:defRPr sz="900"/>
            </a:lvl5pPr>
            <a:lvl6pPr marL="2203933" indent="0">
              <a:buNone/>
              <a:defRPr sz="900"/>
            </a:lvl6pPr>
            <a:lvl7pPr marL="2644719" indent="0">
              <a:buNone/>
              <a:defRPr sz="900"/>
            </a:lvl7pPr>
            <a:lvl8pPr marL="3085506" indent="0">
              <a:buNone/>
              <a:defRPr sz="900"/>
            </a:lvl8pPr>
            <a:lvl9pPr marL="35262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85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7" y="1692810"/>
            <a:ext cx="8425340" cy="4787882"/>
          </a:xfrm>
          <a:prstGeom prst="rect">
            <a:avLst/>
          </a:prstGeom>
        </p:spPr>
        <p:txBody>
          <a:bodyPr vert="eaVert" lIns="88157" tIns="44079" rIns="88157" bIns="4407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548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38138" y="7"/>
            <a:ext cx="2223353" cy="6480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6" y="7"/>
            <a:ext cx="6514034" cy="6480686"/>
          </a:xfrm>
          <a:prstGeom prst="rect">
            <a:avLst/>
          </a:prstGeom>
        </p:spPr>
        <p:txBody>
          <a:bodyPr vert="eaVert" lIns="88157" tIns="44079" rIns="88157" bIns="4407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6" y="1692809"/>
            <a:ext cx="4134656" cy="4787882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60" y="1692809"/>
            <a:ext cx="4134656" cy="4787882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41408-075A-4A7E-B1F4-7318E6898A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4852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633498"/>
            <a:ext cx="8425340" cy="52321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23951"/>
            <a:ext cx="4136283" cy="676785"/>
          </a:xfrm>
          <a:prstGeom prst="rect">
            <a:avLst/>
          </a:prstGeom>
        </p:spPr>
        <p:txBody>
          <a:bodyPr lIns="91433" tIns="45718" rIns="91433" bIns="45718"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300736"/>
            <a:ext cx="4136283" cy="4179951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0" y="1623951"/>
            <a:ext cx="4137907" cy="676785"/>
          </a:xfrm>
          <a:prstGeom prst="rect">
            <a:avLst/>
          </a:prstGeom>
        </p:spPr>
        <p:txBody>
          <a:bodyPr lIns="91433" tIns="45718" rIns="91433" bIns="45718"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10" y="2300736"/>
            <a:ext cx="4137907" cy="4179951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EB81-2634-4D34-9316-34FE7E8CF0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8654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55CB-146D-418E-AB4F-C5DE7737F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7004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519F0-A22C-4AC0-BD8B-007F301C01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532393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1118045"/>
            <a:ext cx="3079865" cy="4001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5" y="288855"/>
            <a:ext cx="5233332" cy="6191835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7" y="1518153"/>
            <a:ext cx="3079865" cy="4962537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83B3-7ADA-4A89-931C-D50F532A6EB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59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8" y="5277845"/>
            <a:ext cx="5616893" cy="4001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8" y="648237"/>
            <a:ext cx="5616893" cy="4352925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4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5" indent="0">
              <a:buNone/>
              <a:defRPr sz="2000"/>
            </a:lvl7pPr>
            <a:lvl8pPr marL="3200174" indent="0">
              <a:buNone/>
              <a:defRPr sz="2000"/>
            </a:lvl8pPr>
            <a:lvl9pPr marL="365734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8" y="5677949"/>
            <a:ext cx="5616893" cy="851440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26F6-E797-46BB-B048-AFDD350398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704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1" y="0"/>
            <a:ext cx="9361488" cy="725487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1" y="6678852"/>
            <a:ext cx="9361488" cy="57602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82815" cy="114197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89317" y="0"/>
            <a:ext cx="7372172" cy="114197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82815" y="0"/>
            <a:ext cx="0" cy="114197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1" y="114197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1" y="668053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665" y="6730914"/>
            <a:ext cx="1522866" cy="5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fld id="{A2276B92-65EF-4AE5-9188-FC4BFD58EDD2}" type="slidenum">
              <a:rPr lang="ru-RU">
                <a:solidFill>
                  <a:srgbClr val="FFFFFF"/>
                </a:solidFill>
                <a:latin typeface="Arial Narrow" pitchFamily="34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2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982823" y="3309571"/>
            <a:ext cx="7160887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9227" name="Picture 6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9163" y="36948"/>
            <a:ext cx="1540744" cy="117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6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168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335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504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67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19" indent="-22858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6" indent="-2285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5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22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90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57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25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41976"/>
            <a:ext cx="9361488" cy="16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984" tIns="0" rIns="2159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1" y="6683889"/>
            <a:ext cx="9361488" cy="570986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82815" cy="1141971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89317" y="0"/>
            <a:ext cx="7372172" cy="1141971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82815" y="0"/>
            <a:ext cx="0" cy="114197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10353" y="1"/>
            <a:ext cx="7151136" cy="106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665" y="6730914"/>
            <a:ext cx="1522866" cy="5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cs typeface="+mn-cs"/>
              </a:rPr>
              <a:t>&lt;#&gt;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27" y="6730914"/>
            <a:ext cx="6930102" cy="5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НОВОЕ КАЧЕСТВО РОСТА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1" y="668053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1" y="114197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36" name="Picture 20" descr="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56" y="110841"/>
            <a:ext cx="1586252" cy="9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71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6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3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0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67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875" indent="-3428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30" indent="-2857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4987" indent="-22858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47" indent="-2285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5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22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590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757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925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" y="0"/>
            <a:ext cx="9361488" cy="7254875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1" y="6683889"/>
            <a:ext cx="9361488" cy="570986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82815" cy="1141971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89317" y="0"/>
            <a:ext cx="7372172" cy="1141971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82815" y="0"/>
            <a:ext cx="0" cy="114197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10354" y="2"/>
            <a:ext cx="7151136" cy="106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26" y="6730914"/>
            <a:ext cx="6930102" cy="5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НОВОЕ КАЧЕСТВО РОСТА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73624" y="8045861"/>
            <a:ext cx="4201293" cy="45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1" y="668053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1" y="114197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7180" name="Picture 23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57" y="110845"/>
            <a:ext cx="1586252" cy="9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76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5pPr>
      <a:lvl6pPr marL="440787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6pPr>
      <a:lvl7pPr marL="881573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7pPr>
      <a:lvl8pPr marL="132236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8pPr>
      <a:lvl9pPr marL="1763146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9pPr>
    </p:titleStyle>
    <p:bodyStyle>
      <a:lvl1pPr marL="330590" indent="-330590" algn="l" rtl="0" eaLnBrk="0" fontAlgn="base" hangingPunct="0">
        <a:spcBef>
          <a:spcPct val="20000"/>
        </a:spcBef>
        <a:spcAft>
          <a:spcPct val="0"/>
        </a:spcAft>
        <a:defRPr sz="2500" b="1">
          <a:solidFill>
            <a:srgbClr val="003366"/>
          </a:solidFill>
          <a:latin typeface="+mn-lt"/>
          <a:ea typeface="+mn-ea"/>
          <a:cs typeface="+mn-cs"/>
        </a:defRPr>
      </a:lvl1pPr>
      <a:lvl2pPr marL="716278" indent="-2754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01966" indent="-22039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42753" indent="-22039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Arial" charset="0"/>
        </a:defRPr>
      </a:lvl4pPr>
      <a:lvl5pPr marL="1983539" indent="-22039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5pPr>
      <a:lvl6pPr marL="2424326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6pPr>
      <a:lvl7pPr marL="2865112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7pPr>
      <a:lvl8pPr marL="3305899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8pPr>
      <a:lvl9pPr marL="3746685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787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573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60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146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933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719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506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292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 bwMode="auto">
          <a:xfrm>
            <a:off x="720304" y="2907357"/>
            <a:ext cx="8472147" cy="20555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53" tIns="44078" rIns="88153" bIns="44078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500" dirty="0" smtClean="0">
                <a:solidFill>
                  <a:schemeClr val="bg1"/>
                </a:solidFill>
              </a:rPr>
              <a:t>Analysis of the investment project regarding construction process management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GB" sz="3500" dirty="0" smtClean="0">
                <a:solidFill>
                  <a:schemeClr val="bg1"/>
                </a:solidFill>
              </a:rPr>
              <a:t>(gas industry)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16448" y="6723781"/>
            <a:ext cx="734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Communication skills II</a:t>
            </a:r>
          </a:p>
          <a:p>
            <a:pPr eaLnBrk="1" hangingPunct="1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808" y="535562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 Olga </a:t>
            </a:r>
            <a:r>
              <a:rPr lang="en-US" dirty="0" err="1" smtClean="0">
                <a:solidFill>
                  <a:schemeClr val="bg1"/>
                </a:solidFill>
              </a:rPr>
              <a:t>Makeeva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23781"/>
            <a:ext cx="194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15.</a:t>
            </a:r>
            <a:r>
              <a:rPr lang="ru-RU" dirty="0" smtClean="0">
                <a:solidFill>
                  <a:schemeClr val="bg1"/>
                </a:solidFill>
              </a:rPr>
              <a:t>11</a:t>
            </a:r>
            <a:r>
              <a:rPr lang="en-US" dirty="0" smtClean="0">
                <a:solidFill>
                  <a:schemeClr val="bg1"/>
                </a:solidFill>
              </a:rPr>
              <a:t>.2019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865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model of the dependence of deviations of the project completion forecast from the reporting date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10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pic>
        <p:nvPicPr>
          <p:cNvPr id="77826" name="Picture 2" descr="C:\Users\acmac\Desktop\CS2\InkedScreenshot_2_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15269"/>
            <a:ext cx="4666995" cy="3024336"/>
          </a:xfrm>
          <a:prstGeom prst="rect">
            <a:avLst/>
          </a:prstGeom>
          <a:noFill/>
        </p:spPr>
      </p:pic>
      <p:pic>
        <p:nvPicPr>
          <p:cNvPr id="77827" name="Picture 3" descr="C:\Users\acmac\Desktop\CS2\InkedScreenshot_3_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712" y="2259285"/>
            <a:ext cx="4134925" cy="27334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6248" y="1539205"/>
            <a:ext cx="3073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Timely completion of the project</a:t>
            </a:r>
            <a:endParaRPr lang="en-GB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736" y="1539205"/>
            <a:ext cx="2113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Failure of the project.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11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4320" y="1683221"/>
            <a:ext cx="8064896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Scientific tasks: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228600" indent="-228600" eaLnBrk="0" hangingPunct="0">
              <a:lnSpc>
                <a:spcPct val="150000"/>
              </a:lnSpc>
              <a:spcBef>
                <a:spcPct val="30000"/>
              </a:spcBef>
              <a:buFontTx/>
              <a:buAutoNum type="arabicParenR"/>
              <a:defRPr/>
            </a:pPr>
            <a:r>
              <a:rPr lang="en-GB" dirty="0" smtClean="0"/>
              <a:t>Identify stage of design, construction and transfer of the object a delay occurs;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30000"/>
              </a:spcBef>
              <a:buFontTx/>
              <a:buAutoNum type="arabicParenR"/>
              <a:defRPr/>
            </a:pPr>
            <a:endParaRPr lang="en-GB" dirty="0" smtClean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smtClean="0"/>
              <a:t>Analyze the features of the formation cost of the construction object;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endParaRPr lang="en-US" dirty="0" smtClean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smtClean="0"/>
              <a:t>Summarize the results of the analysis and form the optimal scheme of work;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endParaRPr lang="en-US" dirty="0" smtClean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smtClean="0"/>
              <a:t>Develop a unified regulation of the relationship between subjects of construction.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520" y="3195389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6BA9"/>
                </a:solidFill>
              </a:rPr>
              <a:t>Thank for your attention</a:t>
            </a:r>
            <a:endParaRPr lang="en-GB" sz="2000" b="1" dirty="0">
              <a:solidFill>
                <a:srgbClr val="1F6BA9"/>
              </a:solidFill>
            </a:endParaRPr>
          </a:p>
        </p:txBody>
      </p:sp>
      <p:pic>
        <p:nvPicPr>
          <p:cNvPr id="5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and construction project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 bwMode="auto">
          <a:xfrm>
            <a:off x="7057008" y="1827237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36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1" name="Picture 3" descr="C:\Users\acmac\Desktop\CS2\Screensho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480" y="1395189"/>
            <a:ext cx="4464496" cy="2601577"/>
          </a:xfrm>
          <a:prstGeom prst="rect">
            <a:avLst/>
          </a:prstGeom>
          <a:noFill/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76288" y="3843461"/>
          <a:ext cx="8425161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106"/>
                <a:gridCol w="2879985"/>
                <a:gridCol w="3874070"/>
              </a:tblGrid>
              <a:tr h="5278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Goals of construction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Construction tasks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0772">
                <a:tc>
                  <a:txBody>
                    <a:bodyPr/>
                    <a:lstStyle/>
                    <a:p>
                      <a:r>
                        <a:rPr lang="en-GB" dirty="0" smtClean="0"/>
                        <a:t>Investor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Finish the object in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Secure financing, control over invested funds, reduce the cost, early entry into operation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23686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Customer, </a:t>
                      </a:r>
                      <a:endParaRPr lang="ru-RU" dirty="0" smtClean="0"/>
                    </a:p>
                    <a:p>
                      <a:r>
                        <a:rPr lang="en-GB" dirty="0" smtClean="0"/>
                        <a:t>Contractor,</a:t>
                      </a:r>
                    </a:p>
                    <a:p>
                      <a:r>
                        <a:rPr lang="en-US" dirty="0" smtClean="0"/>
                        <a:t>Developer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Receive the profits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Reduce the cost, early entry into operation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00424" y="1251173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Participants in the investment and construction project</a:t>
            </a: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Gazprom in the Russian domestic market 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pic>
        <p:nvPicPr>
          <p:cNvPr id="75778" name="Picture 2" descr="C:\Users\acmac\Desktop\CS2\ma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88" y="1827237"/>
            <a:ext cx="8169275" cy="440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Gazprom in the Russian domestic market 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6802" name="Picture 2" descr="C:\Users\acmac\Desktop\CS2\ma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88" y="1467197"/>
            <a:ext cx="8131175" cy="4975225"/>
          </a:xfrm>
          <a:prstGeom prst="rect">
            <a:avLst/>
          </a:prstGeom>
          <a:noFill/>
        </p:spPr>
      </p:pic>
      <p:pic>
        <p:nvPicPr>
          <p:cNvPr id="5" name="Picture 2" descr="C:\Users\acmac\Desktop\CS2\G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system</a:t>
            </a:r>
            <a:endParaRPr lang="en-GB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6288" y="1179165"/>
          <a:ext cx="84251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580"/>
                <a:gridCol w="4212580"/>
              </a:tblGrid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Contract systems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contract</a:t>
                      </a:r>
                      <a:endParaRPr lang="en-GB" dirty="0"/>
                    </a:p>
                  </a:txBody>
                  <a:tcPr/>
                </a:tc>
              </a:tr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Investor and customer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Investment contract, contract of sale</a:t>
                      </a:r>
                      <a:endParaRPr lang="en-GB" dirty="0"/>
                    </a:p>
                  </a:txBody>
                  <a:tcPr/>
                </a:tc>
              </a:tr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 and the developer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Agency agreement</a:t>
                      </a:r>
                      <a:endParaRPr lang="en-GB" dirty="0"/>
                    </a:p>
                  </a:txBody>
                  <a:tcPr/>
                </a:tc>
              </a:tr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 and the general contractor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General contract</a:t>
                      </a:r>
                      <a:endParaRPr lang="en-GB" dirty="0"/>
                    </a:p>
                  </a:txBody>
                  <a:tcPr/>
                </a:tc>
              </a:tr>
              <a:tr h="619142">
                <a:tc>
                  <a:txBody>
                    <a:bodyPr/>
                    <a:lstStyle/>
                    <a:p>
                      <a:r>
                        <a:rPr lang="en-GB" dirty="0" smtClean="0"/>
                        <a:t>Investor and others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Lease agreement, contract for technical supervision, contract for insurance of hazardous objects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1656408" y="4275509"/>
            <a:ext cx="2304256" cy="10081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52752" y="4275509"/>
            <a:ext cx="2304256" cy="10081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1" name="Прямая со стрелкой 10"/>
          <p:cNvCxnSpPr>
            <a:endCxn id="9" idx="1"/>
          </p:cNvCxnSpPr>
          <p:nvPr/>
        </p:nvCxnSpPr>
        <p:spPr bwMode="auto">
          <a:xfrm>
            <a:off x="0" y="4779565"/>
            <a:ext cx="1656408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2" name="Прямая со стрелкой 11"/>
          <p:cNvCxnSpPr>
            <a:stCxn id="9" idx="3"/>
            <a:endCxn id="10" idx="1"/>
          </p:cNvCxnSpPr>
          <p:nvPr/>
        </p:nvCxnSpPr>
        <p:spPr bwMode="auto">
          <a:xfrm>
            <a:off x="3960664" y="4779565"/>
            <a:ext cx="792088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3" name="Прямая со стрелкой 12"/>
          <p:cNvCxnSpPr>
            <a:stCxn id="10" idx="3"/>
          </p:cNvCxnSpPr>
          <p:nvPr/>
        </p:nvCxnSpPr>
        <p:spPr bwMode="auto">
          <a:xfrm>
            <a:off x="7057008" y="4779565"/>
            <a:ext cx="1296144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6408" y="4275510"/>
            <a:ext cx="230425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en-GB" dirty="0" smtClean="0"/>
              <a:t>Preparation of tender documentation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52751" y="4275509"/>
            <a:ext cx="230425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en-GB" dirty="0" smtClean="0"/>
              <a:t>Signing an investment contract for construction works</a:t>
            </a:r>
            <a:endParaRPr lang="en-GB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68576" y="3915469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Competitive procurement process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29016" y="4131493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I</a:t>
            </a:r>
            <a:r>
              <a:rPr lang="en-GB" dirty="0" err="1" smtClean="0">
                <a:solidFill>
                  <a:schemeClr val="dk1"/>
                </a:solidFill>
                <a:latin typeface="+mn-lt"/>
                <a:cs typeface="+mn-cs"/>
              </a:rPr>
              <a:t>nvestment</a:t>
            </a:r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 contract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56408" y="5859685"/>
            <a:ext cx="3096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-Production Department</a:t>
            </a:r>
          </a:p>
          <a:p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-Contract Work Department</a:t>
            </a:r>
          </a:p>
          <a:p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-Estimated Division, others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3312592" y="5715669"/>
            <a:ext cx="842392" cy="105841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/>
          <p:nvPr/>
        </p:nvCxnSpPr>
        <p:spPr bwMode="auto">
          <a:xfrm flipV="1">
            <a:off x="2664520" y="5427637"/>
            <a:ext cx="0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2" name="TextBox 21"/>
          <p:cNvSpPr txBox="1"/>
          <p:nvPr/>
        </p:nvSpPr>
        <p:spPr>
          <a:xfrm>
            <a:off x="4968776" y="5931693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Investor</a:t>
            </a:r>
            <a:endParaRPr lang="en-GB" dirty="0" smtClean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0904" y="5931693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General contractor</a:t>
            </a:r>
            <a:endParaRPr lang="en-GB" dirty="0" smtClean="0">
              <a:solidFill>
                <a:schemeClr val="dk1"/>
              </a:solidFill>
              <a:latin typeface="+mn-lt"/>
              <a:cs typeface="+mn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5472832" y="5427637"/>
            <a:ext cx="0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6840984" y="5427637"/>
            <a:ext cx="0" cy="57606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4131493"/>
            <a:ext cx="180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Investor Tender Documentation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8536" y="35554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Investment contract</a:t>
            </a:r>
            <a:endParaRPr lang="en-GB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37034" y="382366"/>
            <a:ext cx="751951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1800" kern="0" dirty="0" smtClean="0">
                <a:latin typeface="+mn-lt"/>
                <a:cs typeface="Times New Roman" panose="02020603050405020304" pitchFamily="18" charset="0"/>
              </a:rPr>
              <a:t>Signing of contracts for the implementation of investment projects</a:t>
            </a:r>
            <a:endParaRPr lang="ru-RU" sz="1800" kern="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1986257"/>
              </p:ext>
            </p:extLst>
          </p:nvPr>
        </p:nvGraphicFramePr>
        <p:xfrm>
          <a:off x="2592512" y="1179165"/>
          <a:ext cx="4392488" cy="243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0758687"/>
              </p:ext>
            </p:extLst>
          </p:nvPr>
        </p:nvGraphicFramePr>
        <p:xfrm>
          <a:off x="288255" y="3411413"/>
          <a:ext cx="9073233" cy="208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6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acmac\Desktop\CS2\G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64324" y="5427637"/>
          <a:ext cx="83529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744079"/>
                <a:gridCol w="720080"/>
                <a:gridCol w="720080"/>
                <a:gridCol w="648072"/>
                <a:gridCol w="792088"/>
                <a:gridCol w="552063"/>
                <a:gridCol w="696077"/>
                <a:gridCol w="731308"/>
                <a:gridCol w="660846"/>
                <a:gridCol w="696077"/>
                <a:gridCol w="69607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January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February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March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April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May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June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July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August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September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October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November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December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36328" y="5859685"/>
          <a:ext cx="84251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989"/>
                <a:gridCol w="8068171"/>
              </a:tblGrid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Contracts signing with counterparties (additional agreements)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B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Investment contracts, sale and purchase agreements (additional agreements)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128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92592" y="295454"/>
            <a:ext cx="7334688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1800" kern="0" dirty="0" smtClean="0">
                <a:cs typeface="Times New Roman" panose="02020603050405020304" pitchFamily="18" charset="0"/>
              </a:rPr>
              <a:t>Construction of objects</a:t>
            </a:r>
          </a:p>
          <a:p>
            <a:pPr algn="ctr"/>
            <a:r>
              <a:rPr lang="en-GB" sz="1800" kern="0" dirty="0" smtClean="0">
                <a:cs typeface="Times New Roman" panose="02020603050405020304" pitchFamily="18" charset="0"/>
              </a:rPr>
              <a:t>according to the program of gasification of the regions</a:t>
            </a:r>
            <a:r>
              <a:rPr lang="en-US" sz="1800" kern="0" dirty="0" smtClean="0">
                <a:cs typeface="Times New Roman" panose="02020603050405020304" pitchFamily="18" charset="0"/>
              </a:rPr>
              <a:t>,</a:t>
            </a:r>
            <a:r>
              <a:rPr lang="en-GB" sz="1800" kern="0" dirty="0" smtClean="0">
                <a:cs typeface="Times New Roman" panose="02020603050405020304" pitchFamily="18" charset="0"/>
              </a:rPr>
              <a:t> Russian Federation</a:t>
            </a:r>
            <a:endParaRPr lang="ru-RU" sz="1800" kern="0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030479"/>
              </p:ext>
            </p:extLst>
          </p:nvPr>
        </p:nvGraphicFramePr>
        <p:xfrm>
          <a:off x="4968776" y="1369966"/>
          <a:ext cx="2432783" cy="4659147"/>
        </p:xfrm>
        <a:graphic>
          <a:graphicData uri="http://schemas.openxmlformats.org/drawingml/2006/table">
            <a:tbl>
              <a:tblPr/>
              <a:tblGrid>
                <a:gridCol w="413413"/>
                <a:gridCol w="1102442"/>
                <a:gridCol w="916928"/>
              </a:tblGrid>
              <a:tr h="454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billion Euros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54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7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01.01.2019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49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Balance for capitalization, including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30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3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9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4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developed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2164206"/>
              </p:ext>
            </p:extLst>
          </p:nvPr>
        </p:nvGraphicFramePr>
        <p:xfrm>
          <a:off x="166520" y="1369966"/>
          <a:ext cx="2488785" cy="4646683"/>
        </p:xfrm>
        <a:graphic>
          <a:graphicData uri="http://schemas.openxmlformats.org/drawingml/2006/table">
            <a:tbl>
              <a:tblPr/>
              <a:tblGrid>
                <a:gridCol w="409227"/>
                <a:gridCol w="923197"/>
                <a:gridCol w="546365"/>
                <a:gridCol w="609996"/>
              </a:tblGrid>
              <a:tr h="44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objects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GB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ength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km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89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objects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993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13 395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494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completed on 01/01/2019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617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7 770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89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Excluded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10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work, including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313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5 625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94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(completion)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155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2 457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31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 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00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132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2 169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91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completed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158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3 168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1537269"/>
              </p:ext>
            </p:extLst>
          </p:nvPr>
        </p:nvGraphicFramePr>
        <p:xfrm>
          <a:off x="2830875" y="1293789"/>
          <a:ext cx="2064180" cy="228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0906017"/>
              </p:ext>
            </p:extLst>
          </p:nvPr>
        </p:nvGraphicFramePr>
        <p:xfrm>
          <a:off x="7401561" y="1293789"/>
          <a:ext cx="1959927" cy="464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1976179"/>
              </p:ext>
            </p:extLst>
          </p:nvPr>
        </p:nvGraphicFramePr>
        <p:xfrm>
          <a:off x="2782002" y="3655218"/>
          <a:ext cx="2064180" cy="231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7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acmac\Desktop\CS2\GP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7924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95961" y="240607"/>
            <a:ext cx="736552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1800" kern="0" dirty="0" smtClean="0">
                <a:cs typeface="Times New Roman" panose="02020603050405020304" pitchFamily="18" charset="0"/>
              </a:rPr>
              <a:t>Object Design</a:t>
            </a:r>
            <a:r>
              <a:rPr lang="ru-RU" sz="1800" kern="0" dirty="0" smtClean="0">
                <a:cs typeface="Times New Roman" panose="02020603050405020304" pitchFamily="18" charset="0"/>
              </a:rPr>
              <a:t> </a:t>
            </a:r>
            <a:r>
              <a:rPr lang="en-GB" sz="1800" kern="0" dirty="0" smtClean="0">
                <a:cs typeface="Times New Roman" panose="02020603050405020304" pitchFamily="18" charset="0"/>
              </a:rPr>
              <a:t>according to the program of gasification of the regions of the Russian Federation</a:t>
            </a:r>
            <a:endParaRPr lang="ru-RU" sz="1800" kern="0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0175518"/>
              </p:ext>
            </p:extLst>
          </p:nvPr>
        </p:nvGraphicFramePr>
        <p:xfrm>
          <a:off x="147444" y="1322337"/>
          <a:ext cx="2480516" cy="4722856"/>
        </p:xfrm>
        <a:graphic>
          <a:graphicData uri="http://schemas.openxmlformats.org/drawingml/2006/table">
            <a:tbl>
              <a:tblPr/>
              <a:tblGrid>
                <a:gridCol w="377882"/>
                <a:gridCol w="982402"/>
                <a:gridCol w="512262"/>
                <a:gridCol w="607970"/>
              </a:tblGrid>
              <a:tr h="449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objects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GB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ength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km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53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objects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17 383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36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completed on 01/01/2019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9 586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Excluded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work, including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7 797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0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(completion)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3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 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8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completed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436586"/>
              </p:ext>
            </p:extLst>
          </p:nvPr>
        </p:nvGraphicFramePr>
        <p:xfrm>
          <a:off x="4975627" y="1322341"/>
          <a:ext cx="2441405" cy="4722855"/>
        </p:xfrm>
        <a:graphic>
          <a:graphicData uri="http://schemas.openxmlformats.org/drawingml/2006/table">
            <a:tbl>
              <a:tblPr/>
              <a:tblGrid>
                <a:gridCol w="414879"/>
                <a:gridCol w="1081466"/>
                <a:gridCol w="945060"/>
              </a:tblGrid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billion Euros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01.01.2019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5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Balance for capitalization, including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9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5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developed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1902745"/>
              </p:ext>
            </p:extLst>
          </p:nvPr>
        </p:nvGraphicFramePr>
        <p:xfrm>
          <a:off x="7408411" y="1322338"/>
          <a:ext cx="1953078" cy="472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9065028"/>
              </p:ext>
            </p:extLst>
          </p:nvPr>
        </p:nvGraphicFramePr>
        <p:xfrm>
          <a:off x="2690286" y="3683765"/>
          <a:ext cx="2211621" cy="236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5595072"/>
              </p:ext>
            </p:extLst>
          </p:nvPr>
        </p:nvGraphicFramePr>
        <p:xfrm>
          <a:off x="2690286" y="1322336"/>
          <a:ext cx="2211621" cy="228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8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acmac\Desktop\CS2\GP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983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9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88456" y="747117"/>
            <a:ext cx="694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process of transferring completed construction projects to the Investor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0264" y="3051372"/>
            <a:ext cx="936104" cy="1303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84400" y="3051372"/>
            <a:ext cx="1368152" cy="129614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68575" y="5067597"/>
            <a:ext cx="1512168" cy="10081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158756" y="3051372"/>
            <a:ext cx="1305963" cy="129614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687602" y="3051372"/>
            <a:ext cx="1368152" cy="12926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264919" y="3051372"/>
            <a:ext cx="1440161" cy="1303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921104" y="3051372"/>
            <a:ext cx="1296144" cy="129614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921104" y="1395189"/>
            <a:ext cx="1296144" cy="10081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265" y="3051373"/>
            <a:ext cx="936103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Lease contract</a:t>
            </a:r>
          </a:p>
          <a:p>
            <a:pPr algn="ctr"/>
            <a:endParaRPr lang="en-US" dirty="0" smtClean="0"/>
          </a:p>
          <a:p>
            <a:pPr algn="ctr"/>
            <a:endParaRPr lang="en-GB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84400" y="3051373"/>
            <a:ext cx="136815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Transfer object to the operating organization</a:t>
            </a:r>
            <a:endParaRPr lang="en-GB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96568" y="3051373"/>
            <a:ext cx="1368153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Registration of ownership rights to the Customer</a:t>
            </a:r>
            <a:endParaRPr lang="en-GB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80744" y="3051371"/>
            <a:ext cx="137501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Registration of property rights to the Investor</a:t>
            </a:r>
          </a:p>
          <a:p>
            <a:pPr algn="ctr"/>
            <a:endParaRPr lang="en-GB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64918" y="3051373"/>
            <a:ext cx="144016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Transfer of the object to the Investor</a:t>
            </a:r>
          </a:p>
          <a:p>
            <a:pPr algn="ctr"/>
            <a:endParaRPr lang="en-GB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921104" y="1395189"/>
            <a:ext cx="129577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Closing an investment agreement</a:t>
            </a:r>
          </a:p>
          <a:p>
            <a:pPr algn="ctr"/>
            <a:endParaRPr lang="en-GB" dirty="0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7921104" y="3051374"/>
            <a:ext cx="12961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Closing the contract of sale</a:t>
            </a:r>
          </a:p>
          <a:p>
            <a:pPr algn="ctr"/>
            <a:endParaRPr lang="en-GB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68576" y="5067597"/>
            <a:ext cx="15121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Control and monitoring of the state of the object</a:t>
            </a:r>
            <a:endParaRPr lang="en-GB" dirty="0"/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>
            <a:off x="144240" y="3699445"/>
            <a:ext cx="216024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>
            <a:off x="1296368" y="3699445"/>
            <a:ext cx="288256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6" name="Прямая со стрелкой 35"/>
          <p:cNvCxnSpPr>
            <a:stCxn id="22" idx="3"/>
          </p:cNvCxnSpPr>
          <p:nvPr/>
        </p:nvCxnSpPr>
        <p:spPr bwMode="auto">
          <a:xfrm flipV="1">
            <a:off x="2952552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 flipV="1">
            <a:off x="4464720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 flipV="1">
            <a:off x="6048896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0" name="Прямая со стрелкой 39"/>
          <p:cNvCxnSpPr/>
          <p:nvPr/>
        </p:nvCxnSpPr>
        <p:spPr bwMode="auto">
          <a:xfrm flipV="1">
            <a:off x="7705080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8" name="Соединительная линия уступом 47"/>
          <p:cNvCxnSpPr>
            <a:stCxn id="22" idx="3"/>
            <a:endCxn id="28" idx="1"/>
          </p:cNvCxnSpPr>
          <p:nvPr/>
        </p:nvCxnSpPr>
        <p:spPr bwMode="auto">
          <a:xfrm>
            <a:off x="2952552" y="3713093"/>
            <a:ext cx="216024" cy="1893113"/>
          </a:xfrm>
          <a:prstGeom prst="bentConnector3">
            <a:avLst>
              <a:gd name="adj1" fmla="val 31187"/>
            </a:avLst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55" name="Соединительная линия уступом 54"/>
          <p:cNvCxnSpPr>
            <a:stCxn id="22" idx="3"/>
            <a:endCxn id="24" idx="0"/>
          </p:cNvCxnSpPr>
          <p:nvPr/>
        </p:nvCxnSpPr>
        <p:spPr bwMode="auto">
          <a:xfrm flipV="1">
            <a:off x="2952552" y="3051371"/>
            <a:ext cx="2415697" cy="661722"/>
          </a:xfrm>
          <a:prstGeom prst="bentConnector4">
            <a:avLst>
              <a:gd name="adj1" fmla="val 2544"/>
              <a:gd name="adj2" fmla="val 134546"/>
            </a:avLst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0" name="Соединительная линия уступом 59"/>
          <p:cNvCxnSpPr>
            <a:stCxn id="18" idx="3"/>
            <a:endCxn id="20" idx="1"/>
          </p:cNvCxnSpPr>
          <p:nvPr/>
        </p:nvCxnSpPr>
        <p:spPr bwMode="auto">
          <a:xfrm flipV="1">
            <a:off x="7705080" y="1899245"/>
            <a:ext cx="216024" cy="1803890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1316835"/>
              </p:ext>
            </p:extLst>
          </p:nvPr>
        </p:nvGraphicFramePr>
        <p:xfrm>
          <a:off x="4896767" y="4491533"/>
          <a:ext cx="4176465" cy="1785144"/>
        </p:xfrm>
        <a:graphic>
          <a:graphicData uri="http://schemas.openxmlformats.org/drawingml/2006/table">
            <a:tbl>
              <a:tblPr/>
              <a:tblGrid>
                <a:gridCol w="2816948"/>
                <a:gridCol w="621387"/>
                <a:gridCol w="738130"/>
              </a:tblGrid>
              <a:tr h="416610">
                <a:tc>
                  <a:txBody>
                    <a:bodyPr/>
                    <a:lstStyle/>
                    <a:p>
                      <a:pPr marL="0" marR="0" indent="0" algn="l" defTabSz="9143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Plan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2019 год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Quantity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Cost, billion Euros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3309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Gasification program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553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4,8371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08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of construction and installation works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0389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8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of objects design work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862">
                <a:tc>
                  <a:txBody>
                    <a:bodyPr/>
                    <a:lstStyle/>
                    <a:p>
                      <a:pPr marL="0" marR="0" indent="0" algn="l" defTabSz="9143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work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065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33853</TotalTime>
  <Words>755</Words>
  <Application>Microsoft Office PowerPoint</Application>
  <PresentationFormat>Произвольный</PresentationFormat>
  <Paragraphs>266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2_Специальное оформление</vt:lpstr>
      <vt:lpstr>3_Специальное оформление</vt:lpstr>
      <vt:lpstr>9_Специальное оформление</vt:lpstr>
      <vt:lpstr>Слайд 1</vt:lpstr>
      <vt:lpstr>Investment and construction project</vt:lpstr>
      <vt:lpstr>Gazprom in the Russian domestic market </vt:lpstr>
      <vt:lpstr>Gazprom in the Russian domestic market </vt:lpstr>
      <vt:lpstr>Contract system</vt:lpstr>
      <vt:lpstr>Слайд 6</vt:lpstr>
      <vt:lpstr>Слайд 7</vt:lpstr>
      <vt:lpstr>Слайд 8</vt:lpstr>
      <vt:lpstr>Слайд 9</vt:lpstr>
      <vt:lpstr>Dynamic model of the dependence of deviations of the project completion forecast from the reporting date</vt:lpstr>
      <vt:lpstr>Conclusion</vt:lpstr>
      <vt:lpstr>Слайд 12</vt:lpstr>
    </vt:vector>
  </TitlesOfParts>
  <Company>Оргэнергогаз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Адаменко Никита Александрович</dc:creator>
  <cp:lastModifiedBy>Алексей Макеев</cp:lastModifiedBy>
  <cp:revision>1468</cp:revision>
  <cp:lastPrinted>2019-08-07T13:58:49Z</cp:lastPrinted>
  <dcterms:created xsi:type="dcterms:W3CDTF">2012-01-27T06:12:04Z</dcterms:created>
  <dcterms:modified xsi:type="dcterms:W3CDTF">2019-11-14T13:55:47Z</dcterms:modified>
</cp:coreProperties>
</file>